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705" r:id="rId4"/>
    <p:sldMasterId id="2147483722" r:id="rId5"/>
    <p:sldMasterId id="2147483739" r:id="rId6"/>
    <p:sldMasterId id="2147483759" r:id="rId7"/>
  </p:sldMasterIdLst>
  <p:notesMasterIdLst>
    <p:notesMasterId r:id="rId41"/>
  </p:notesMasterIdLst>
  <p:handoutMasterIdLst>
    <p:handoutMasterId r:id="rId42"/>
  </p:handoutMasterIdLst>
  <p:sldIdLst>
    <p:sldId id="776" r:id="rId8"/>
    <p:sldId id="1657" r:id="rId9"/>
    <p:sldId id="1644" r:id="rId10"/>
    <p:sldId id="1643" r:id="rId11"/>
    <p:sldId id="1658" r:id="rId12"/>
    <p:sldId id="1661" r:id="rId13"/>
    <p:sldId id="1662" r:id="rId14"/>
    <p:sldId id="1663" r:id="rId15"/>
    <p:sldId id="1664" r:id="rId16"/>
    <p:sldId id="1665" r:id="rId17"/>
    <p:sldId id="1683" r:id="rId18"/>
    <p:sldId id="1666" r:id="rId19"/>
    <p:sldId id="1541" r:id="rId20"/>
    <p:sldId id="1681" r:id="rId21"/>
    <p:sldId id="1682" r:id="rId22"/>
    <p:sldId id="1629" r:id="rId23"/>
    <p:sldId id="1667" r:id="rId24"/>
    <p:sldId id="1668" r:id="rId25"/>
    <p:sldId id="1669" r:id="rId26"/>
    <p:sldId id="1630" r:id="rId27"/>
    <p:sldId id="1673" r:id="rId28"/>
    <p:sldId id="1676" r:id="rId29"/>
    <p:sldId id="1634" r:id="rId30"/>
    <p:sldId id="1632" r:id="rId31"/>
    <p:sldId id="1684" r:id="rId32"/>
    <p:sldId id="1685" r:id="rId33"/>
    <p:sldId id="1686" r:id="rId34"/>
    <p:sldId id="1636" r:id="rId35"/>
    <p:sldId id="1637" r:id="rId36"/>
    <p:sldId id="1678" r:id="rId37"/>
    <p:sldId id="1677" r:id="rId38"/>
    <p:sldId id="1687" r:id="rId39"/>
    <p:sldId id="1626" r:id="rId40"/>
  </p:sldIdLst>
  <p:sldSz cx="9144000" cy="5715000" type="screen16x10"/>
  <p:notesSz cx="6797675" cy="9926638"/>
  <p:custDataLst>
    <p:tags r:id="rId43"/>
  </p:custDataLst>
  <p:defaultTextStyle>
    <a:defPPr>
      <a:defRPr lang="zh-CN"/>
    </a:defPPr>
    <a:lvl1pPr marL="0" algn="l" defTabSz="848918" rtl="0" eaLnBrk="1" latinLnBrk="0" hangingPunct="1">
      <a:defRPr sz="1600" kern="1200">
        <a:solidFill>
          <a:schemeClr val="tx1"/>
        </a:solidFill>
        <a:latin typeface="+mn-lt"/>
        <a:ea typeface="+mn-ea"/>
        <a:cs typeface="+mn-cs"/>
      </a:defRPr>
    </a:lvl1pPr>
    <a:lvl2pPr marL="424459" algn="l" defTabSz="848918" rtl="0" eaLnBrk="1" latinLnBrk="0" hangingPunct="1">
      <a:defRPr sz="1600" kern="1200">
        <a:solidFill>
          <a:schemeClr val="tx1"/>
        </a:solidFill>
        <a:latin typeface="+mn-lt"/>
        <a:ea typeface="+mn-ea"/>
        <a:cs typeface="+mn-cs"/>
      </a:defRPr>
    </a:lvl2pPr>
    <a:lvl3pPr marL="848918" algn="l" defTabSz="848918" rtl="0" eaLnBrk="1" latinLnBrk="0" hangingPunct="1">
      <a:defRPr sz="1600" kern="1200">
        <a:solidFill>
          <a:schemeClr val="tx1"/>
        </a:solidFill>
        <a:latin typeface="+mn-lt"/>
        <a:ea typeface="+mn-ea"/>
        <a:cs typeface="+mn-cs"/>
      </a:defRPr>
    </a:lvl3pPr>
    <a:lvl4pPr marL="1273378" algn="l" defTabSz="848918" rtl="0" eaLnBrk="1" latinLnBrk="0" hangingPunct="1">
      <a:defRPr sz="1600" kern="1200">
        <a:solidFill>
          <a:schemeClr val="tx1"/>
        </a:solidFill>
        <a:latin typeface="+mn-lt"/>
        <a:ea typeface="+mn-ea"/>
        <a:cs typeface="+mn-cs"/>
      </a:defRPr>
    </a:lvl4pPr>
    <a:lvl5pPr marL="1697837" algn="l" defTabSz="848918" rtl="0" eaLnBrk="1" latinLnBrk="0" hangingPunct="1">
      <a:defRPr sz="1600" kern="1200">
        <a:solidFill>
          <a:schemeClr val="tx1"/>
        </a:solidFill>
        <a:latin typeface="+mn-lt"/>
        <a:ea typeface="+mn-ea"/>
        <a:cs typeface="+mn-cs"/>
      </a:defRPr>
    </a:lvl5pPr>
    <a:lvl6pPr marL="2122296" algn="l" defTabSz="848918" rtl="0" eaLnBrk="1" latinLnBrk="0" hangingPunct="1">
      <a:defRPr sz="1600" kern="1200">
        <a:solidFill>
          <a:schemeClr val="tx1"/>
        </a:solidFill>
        <a:latin typeface="+mn-lt"/>
        <a:ea typeface="+mn-ea"/>
        <a:cs typeface="+mn-cs"/>
      </a:defRPr>
    </a:lvl6pPr>
    <a:lvl7pPr marL="2546755" algn="l" defTabSz="848918" rtl="0" eaLnBrk="1" latinLnBrk="0" hangingPunct="1">
      <a:defRPr sz="1600" kern="1200">
        <a:solidFill>
          <a:schemeClr val="tx1"/>
        </a:solidFill>
        <a:latin typeface="+mn-lt"/>
        <a:ea typeface="+mn-ea"/>
        <a:cs typeface="+mn-cs"/>
      </a:defRPr>
    </a:lvl7pPr>
    <a:lvl8pPr marL="2971216" algn="l" defTabSz="848918" rtl="0" eaLnBrk="1" latinLnBrk="0" hangingPunct="1">
      <a:defRPr sz="1600" kern="1200">
        <a:solidFill>
          <a:schemeClr val="tx1"/>
        </a:solidFill>
        <a:latin typeface="+mn-lt"/>
        <a:ea typeface="+mn-ea"/>
        <a:cs typeface="+mn-cs"/>
      </a:defRPr>
    </a:lvl8pPr>
    <a:lvl9pPr marL="3395675" algn="l" defTabSz="848918"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p15:clr>
            <a:srgbClr val="A4A3A4"/>
          </p15:clr>
        </p15:guide>
        <p15:guide id="2" orient="horz" pos="1616">
          <p15:clr>
            <a:srgbClr val="A4A3A4"/>
          </p15:clr>
        </p15:guide>
        <p15:guide id="3" pos="295">
          <p15:clr>
            <a:srgbClr val="A4A3A4"/>
          </p15:clr>
        </p15:guide>
        <p15:guide id="4" orient="horz" pos="3599">
          <p15:clr>
            <a:srgbClr val="A4A3A4"/>
          </p15:clr>
        </p15:guide>
        <p15:guide id="5" pos="5738">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7D7"/>
    <a:srgbClr val="E4ECD7"/>
    <a:srgbClr val="E4ECE1"/>
    <a:srgbClr val="EAECE1"/>
    <a:srgbClr val="AFD6D9"/>
    <a:srgbClr val="D5D6D9"/>
    <a:srgbClr val="D5DDDD"/>
    <a:srgbClr val="DDDDDD"/>
    <a:srgbClr val="EBF1DE"/>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9814" autoAdjust="0"/>
  </p:normalViewPr>
  <p:slideViewPr>
    <p:cSldViewPr snapToObjects="1" showGuides="1">
      <p:cViewPr varScale="1">
        <p:scale>
          <a:sx n="81" d="100"/>
          <a:sy n="81" d="100"/>
        </p:scale>
        <p:origin x="996" y="56"/>
      </p:cViewPr>
      <p:guideLst>
        <p:guide orient="horz" pos="300"/>
        <p:guide orient="horz" pos="1616"/>
        <p:guide pos="295"/>
        <p:guide orient="horz" pos="3599"/>
        <p:guide pos="5738"/>
      </p:guideLst>
    </p:cSldViewPr>
  </p:slideViewPr>
  <p:notesTextViewPr>
    <p:cViewPr>
      <p:scale>
        <a:sx n="1" d="1"/>
        <a:sy n="1" d="1"/>
      </p:scale>
      <p:origin x="0" y="0"/>
    </p:cViewPr>
  </p:notesTextViewPr>
  <p:sorterViewPr>
    <p:cViewPr>
      <p:scale>
        <a:sx n="90" d="100"/>
        <a:sy n="90" d="100"/>
      </p:scale>
      <p:origin x="0" y="0"/>
    </p:cViewPr>
  </p:sorterViewPr>
  <p:notesViewPr>
    <p:cSldViewPr snapToObjects="1" showGuides="1">
      <p:cViewPr varScale="1">
        <p:scale>
          <a:sx n="47" d="100"/>
          <a:sy n="47" d="100"/>
        </p:scale>
        <p:origin x="-3096" y="-10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gs" Target="tags/tag1.xml"/></Relationships>
</file>

<file path=ppt/diagrams/_rels/data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image" Target="../media/image118.jpg"/></Relationships>
</file>

<file path=ppt/diagrams/_rels/drawing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image" Target="../media/image118.jpg"/></Relationships>
</file>

<file path=ppt/diagrams/colors1.xml><?xml version="1.0" encoding="utf-8"?>
<dgm:colorsDef xmlns:dgm="http://schemas.openxmlformats.org/drawingml/2006/diagram" xmlns:a="http://schemas.openxmlformats.org/drawingml/2006/main" uniqueId="urn:microsoft.com/office/officeart/2005/8/colors/accent6_5#1">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C5C37-5667-4A3C-8AE2-F119B85862B8}" type="doc">
      <dgm:prSet loTypeId="urn:microsoft.com/office/officeart/2005/8/layout/venn3#1" loCatId="relationship" qsTypeId="urn:microsoft.com/office/officeart/2005/8/quickstyle/simple1#1" qsCatId="simple" csTypeId="urn:microsoft.com/office/officeart/2005/8/colors/accent6_5#1" csCatId="accent6" phldr="1"/>
      <dgm:spPr/>
      <dgm:t>
        <a:bodyPr/>
        <a:lstStyle/>
        <a:p>
          <a:endParaRPr lang="zh-CN" altLang="en-US"/>
        </a:p>
      </dgm:t>
    </dgm:pt>
    <dgm:pt modelId="{B2408739-C4B1-4C9C-A2C3-2F0DD54DAAAB}">
      <dgm:prSet phldrT="[文本]"/>
      <dgm:spPr/>
      <dgm:t>
        <a:bodyPr/>
        <a:lstStyle/>
        <a:p>
          <a:r>
            <a:rPr lang="zh-CN" altLang="en-US" b="1" dirty="0">
              <a:latin typeface="等线" panose="02010600030101010101" pitchFamily="2" charset="-122"/>
              <a:ea typeface="等线" panose="02010600030101010101" pitchFamily="2" charset="-122"/>
            </a:rPr>
            <a:t>身份的模糊性</a:t>
          </a:r>
          <a:endParaRPr lang="zh-CN" altLang="en-US" dirty="0"/>
        </a:p>
      </dgm:t>
    </dgm:pt>
    <dgm:pt modelId="{FF3FEF57-31F7-4F30-9E57-9F05E7C08FD5}" type="parTrans" cxnId="{80813A3E-2529-488E-AFB6-0769FD8C394D}">
      <dgm:prSet/>
      <dgm:spPr/>
      <dgm:t>
        <a:bodyPr/>
        <a:lstStyle/>
        <a:p>
          <a:endParaRPr lang="zh-CN" altLang="en-US"/>
        </a:p>
      </dgm:t>
    </dgm:pt>
    <dgm:pt modelId="{9F5356C6-1472-4E29-A824-83D384F5B7B7}" type="sibTrans" cxnId="{80813A3E-2529-488E-AFB6-0769FD8C394D}">
      <dgm:prSet/>
      <dgm:spPr/>
      <dgm:t>
        <a:bodyPr/>
        <a:lstStyle/>
        <a:p>
          <a:endParaRPr lang="zh-CN" altLang="en-US"/>
        </a:p>
      </dgm:t>
    </dgm:pt>
    <dgm:pt modelId="{C4DBFAF5-85AC-4767-B050-495DF69F8607}">
      <dgm:prSet phldrT="[文本]"/>
      <dgm:spPr/>
      <dgm:t>
        <a:bodyPr/>
        <a:lstStyle/>
        <a:p>
          <a:r>
            <a:rPr lang="zh-CN" altLang="en-US" b="1" dirty="0">
              <a:latin typeface="等线" panose="02010600030101010101" pitchFamily="2" charset="-122"/>
              <a:ea typeface="等线" panose="02010600030101010101" pitchFamily="2" charset="-122"/>
            </a:rPr>
            <a:t>无所不在的分布性</a:t>
          </a:r>
          <a:endParaRPr lang="zh-CN" altLang="en-US" dirty="0"/>
        </a:p>
      </dgm:t>
    </dgm:pt>
    <dgm:pt modelId="{5B46A110-6EA4-4589-94DA-C8E85E4D5A77}" type="parTrans" cxnId="{4DB055DB-3C45-44BD-AE10-2E3A58AB5C3B}">
      <dgm:prSet/>
      <dgm:spPr/>
      <dgm:t>
        <a:bodyPr/>
        <a:lstStyle/>
        <a:p>
          <a:endParaRPr lang="zh-CN" altLang="en-US"/>
        </a:p>
      </dgm:t>
    </dgm:pt>
    <dgm:pt modelId="{7495F7DA-C38D-4871-A4F5-E494CDE6AC4E}" type="sibTrans" cxnId="{4DB055DB-3C45-44BD-AE10-2E3A58AB5C3B}">
      <dgm:prSet/>
      <dgm:spPr/>
      <dgm:t>
        <a:bodyPr/>
        <a:lstStyle/>
        <a:p>
          <a:endParaRPr lang="zh-CN" altLang="en-US"/>
        </a:p>
      </dgm:t>
    </dgm:pt>
    <dgm:pt modelId="{0E7317EC-31E6-49D7-B02F-E0640F5B92C6}">
      <dgm:prSet phldrT="[文本]"/>
      <dgm:spPr/>
      <dgm:t>
        <a:bodyPr/>
        <a:lstStyle/>
        <a:p>
          <a:r>
            <a:rPr lang="zh-CN" altLang="en-US" b="1" dirty="0">
              <a:latin typeface="等线" panose="02010600030101010101" pitchFamily="2" charset="-122"/>
              <a:ea typeface="等线" panose="02010600030101010101" pitchFamily="2" charset="-122"/>
            </a:rPr>
            <a:t>参与的社会性</a:t>
          </a:r>
          <a:endParaRPr lang="zh-CN" altLang="en-US" dirty="0"/>
        </a:p>
      </dgm:t>
    </dgm:pt>
    <dgm:pt modelId="{1AF9A2CA-49FB-41B5-940C-E85D26DC9801}" type="parTrans" cxnId="{E6D64526-D60B-4340-AEBB-97B9764493C6}">
      <dgm:prSet/>
      <dgm:spPr/>
      <dgm:t>
        <a:bodyPr/>
        <a:lstStyle/>
        <a:p>
          <a:endParaRPr lang="zh-CN" altLang="en-US"/>
        </a:p>
      </dgm:t>
    </dgm:pt>
    <dgm:pt modelId="{166730A9-A40C-4565-8106-EEE9B91D3D42}" type="sibTrans" cxnId="{E6D64526-D60B-4340-AEBB-97B9764493C6}">
      <dgm:prSet/>
      <dgm:spPr/>
      <dgm:t>
        <a:bodyPr/>
        <a:lstStyle/>
        <a:p>
          <a:endParaRPr lang="zh-CN" altLang="en-US"/>
        </a:p>
      </dgm:t>
    </dgm:pt>
    <dgm:pt modelId="{8A0D5B9F-EB84-4368-B2B5-30B272564A26}">
      <dgm:prSet phldrT="[文本]"/>
      <dgm:spPr/>
      <dgm:t>
        <a:bodyPr/>
        <a:lstStyle/>
        <a:p>
          <a:r>
            <a:rPr lang="zh-CN" altLang="en-US" b="1" dirty="0">
              <a:latin typeface="等线" panose="02010600030101010101" pitchFamily="2" charset="-122"/>
              <a:ea typeface="等线" panose="02010600030101010101" pitchFamily="2" charset="-122"/>
            </a:rPr>
            <a:t>资源的弥漫性</a:t>
          </a:r>
          <a:endParaRPr lang="zh-CN" altLang="en-US" dirty="0"/>
        </a:p>
      </dgm:t>
    </dgm:pt>
    <dgm:pt modelId="{D70AD216-94C7-4D68-A36D-DA652744F79F}" type="parTrans" cxnId="{CF1EDD95-395D-4BC7-A6E0-9D28B2426316}">
      <dgm:prSet/>
      <dgm:spPr/>
      <dgm:t>
        <a:bodyPr/>
        <a:lstStyle/>
        <a:p>
          <a:endParaRPr lang="zh-CN" altLang="en-US"/>
        </a:p>
      </dgm:t>
    </dgm:pt>
    <dgm:pt modelId="{82DB5E83-E5E5-42BA-920B-E7359416CCDC}" type="sibTrans" cxnId="{CF1EDD95-395D-4BC7-A6E0-9D28B2426316}">
      <dgm:prSet/>
      <dgm:spPr/>
      <dgm:t>
        <a:bodyPr/>
        <a:lstStyle/>
        <a:p>
          <a:endParaRPr lang="zh-CN" altLang="en-US"/>
        </a:p>
      </dgm:t>
    </dgm:pt>
    <dgm:pt modelId="{7BEFC869-8462-4E21-9F00-DDDADD7EB46A}" type="pres">
      <dgm:prSet presAssocID="{AB9C5C37-5667-4A3C-8AE2-F119B85862B8}" presName="Name0" presStyleCnt="0">
        <dgm:presLayoutVars>
          <dgm:dir/>
          <dgm:resizeHandles val="exact"/>
        </dgm:presLayoutVars>
      </dgm:prSet>
      <dgm:spPr/>
    </dgm:pt>
    <dgm:pt modelId="{0094A5C0-6FB7-41A9-892D-0F116BFD9EEC}" type="pres">
      <dgm:prSet presAssocID="{B2408739-C4B1-4C9C-A2C3-2F0DD54DAAAB}" presName="Name5" presStyleLbl="vennNode1" presStyleIdx="0" presStyleCnt="4">
        <dgm:presLayoutVars>
          <dgm:bulletEnabled val="1"/>
        </dgm:presLayoutVars>
      </dgm:prSet>
      <dgm:spPr/>
    </dgm:pt>
    <dgm:pt modelId="{57BD13EA-D92F-44E0-B8DC-6C4FAFF85E37}" type="pres">
      <dgm:prSet presAssocID="{9F5356C6-1472-4E29-A824-83D384F5B7B7}" presName="space" presStyleCnt="0"/>
      <dgm:spPr/>
    </dgm:pt>
    <dgm:pt modelId="{791A51AB-0564-4F87-A0DD-5A0587B79837}" type="pres">
      <dgm:prSet presAssocID="{8A0D5B9F-EB84-4368-B2B5-30B272564A26}" presName="Name5" presStyleLbl="vennNode1" presStyleIdx="1" presStyleCnt="4">
        <dgm:presLayoutVars>
          <dgm:bulletEnabled val="1"/>
        </dgm:presLayoutVars>
      </dgm:prSet>
      <dgm:spPr/>
    </dgm:pt>
    <dgm:pt modelId="{0BFCCC3A-BEBA-46FD-849B-D83B4582E54F}" type="pres">
      <dgm:prSet presAssocID="{82DB5E83-E5E5-42BA-920B-E7359416CCDC}" presName="space" presStyleCnt="0"/>
      <dgm:spPr/>
    </dgm:pt>
    <dgm:pt modelId="{33EFFE7D-B08C-493B-AB4B-ECFDFEDFF699}" type="pres">
      <dgm:prSet presAssocID="{C4DBFAF5-85AC-4767-B050-495DF69F8607}" presName="Name5" presStyleLbl="vennNode1" presStyleIdx="2" presStyleCnt="4">
        <dgm:presLayoutVars>
          <dgm:bulletEnabled val="1"/>
        </dgm:presLayoutVars>
      </dgm:prSet>
      <dgm:spPr/>
    </dgm:pt>
    <dgm:pt modelId="{6BB41C90-4587-4AEA-AD76-01C0C773FBFC}" type="pres">
      <dgm:prSet presAssocID="{7495F7DA-C38D-4871-A4F5-E494CDE6AC4E}" presName="space" presStyleCnt="0"/>
      <dgm:spPr/>
    </dgm:pt>
    <dgm:pt modelId="{83E79178-9E73-4AF8-AB53-C8423AD0E896}" type="pres">
      <dgm:prSet presAssocID="{0E7317EC-31E6-49D7-B02F-E0640F5B92C6}" presName="Name5" presStyleLbl="vennNode1" presStyleIdx="3" presStyleCnt="4">
        <dgm:presLayoutVars>
          <dgm:bulletEnabled val="1"/>
        </dgm:presLayoutVars>
      </dgm:prSet>
      <dgm:spPr/>
    </dgm:pt>
  </dgm:ptLst>
  <dgm:cxnLst>
    <dgm:cxn modelId="{E0AD410C-97AE-4E82-BDB0-EEC0369E318A}" type="presOf" srcId="{B2408739-C4B1-4C9C-A2C3-2F0DD54DAAAB}" destId="{0094A5C0-6FB7-41A9-892D-0F116BFD9EEC}" srcOrd="0" destOrd="0" presId="urn:microsoft.com/office/officeart/2005/8/layout/venn3#1"/>
    <dgm:cxn modelId="{058C9B1A-09F1-4892-B201-A855B290E037}" type="presOf" srcId="{0E7317EC-31E6-49D7-B02F-E0640F5B92C6}" destId="{83E79178-9E73-4AF8-AB53-C8423AD0E896}" srcOrd="0" destOrd="0" presId="urn:microsoft.com/office/officeart/2005/8/layout/venn3#1"/>
    <dgm:cxn modelId="{E6D64526-D60B-4340-AEBB-97B9764493C6}" srcId="{AB9C5C37-5667-4A3C-8AE2-F119B85862B8}" destId="{0E7317EC-31E6-49D7-B02F-E0640F5B92C6}" srcOrd="3" destOrd="0" parTransId="{1AF9A2CA-49FB-41B5-940C-E85D26DC9801}" sibTransId="{166730A9-A40C-4565-8106-EEE9B91D3D42}"/>
    <dgm:cxn modelId="{84F69D35-1538-4470-B642-915C441D99E7}" type="presOf" srcId="{C4DBFAF5-85AC-4767-B050-495DF69F8607}" destId="{33EFFE7D-B08C-493B-AB4B-ECFDFEDFF699}" srcOrd="0" destOrd="0" presId="urn:microsoft.com/office/officeart/2005/8/layout/venn3#1"/>
    <dgm:cxn modelId="{587DF435-5332-4AFF-A46D-5806BD4127AE}" type="presOf" srcId="{8A0D5B9F-EB84-4368-B2B5-30B272564A26}" destId="{791A51AB-0564-4F87-A0DD-5A0587B79837}" srcOrd="0" destOrd="0" presId="urn:microsoft.com/office/officeart/2005/8/layout/venn3#1"/>
    <dgm:cxn modelId="{80813A3E-2529-488E-AFB6-0769FD8C394D}" srcId="{AB9C5C37-5667-4A3C-8AE2-F119B85862B8}" destId="{B2408739-C4B1-4C9C-A2C3-2F0DD54DAAAB}" srcOrd="0" destOrd="0" parTransId="{FF3FEF57-31F7-4F30-9E57-9F05E7C08FD5}" sibTransId="{9F5356C6-1472-4E29-A824-83D384F5B7B7}"/>
    <dgm:cxn modelId="{61BB448B-9C04-4CE1-862A-109DD525E481}" type="presOf" srcId="{AB9C5C37-5667-4A3C-8AE2-F119B85862B8}" destId="{7BEFC869-8462-4E21-9F00-DDDADD7EB46A}" srcOrd="0" destOrd="0" presId="urn:microsoft.com/office/officeart/2005/8/layout/venn3#1"/>
    <dgm:cxn modelId="{CF1EDD95-395D-4BC7-A6E0-9D28B2426316}" srcId="{AB9C5C37-5667-4A3C-8AE2-F119B85862B8}" destId="{8A0D5B9F-EB84-4368-B2B5-30B272564A26}" srcOrd="1" destOrd="0" parTransId="{D70AD216-94C7-4D68-A36D-DA652744F79F}" sibTransId="{82DB5E83-E5E5-42BA-920B-E7359416CCDC}"/>
    <dgm:cxn modelId="{4DB055DB-3C45-44BD-AE10-2E3A58AB5C3B}" srcId="{AB9C5C37-5667-4A3C-8AE2-F119B85862B8}" destId="{C4DBFAF5-85AC-4767-B050-495DF69F8607}" srcOrd="2" destOrd="0" parTransId="{5B46A110-6EA4-4589-94DA-C8E85E4D5A77}" sibTransId="{7495F7DA-C38D-4871-A4F5-E494CDE6AC4E}"/>
    <dgm:cxn modelId="{F8B5643D-B074-4360-84D9-D77B8AA3D449}" type="presParOf" srcId="{7BEFC869-8462-4E21-9F00-DDDADD7EB46A}" destId="{0094A5C0-6FB7-41A9-892D-0F116BFD9EEC}" srcOrd="0" destOrd="0" presId="urn:microsoft.com/office/officeart/2005/8/layout/venn3#1"/>
    <dgm:cxn modelId="{7A89C8F6-5282-48DD-B57C-19BB47F49760}" type="presParOf" srcId="{7BEFC869-8462-4E21-9F00-DDDADD7EB46A}" destId="{57BD13EA-D92F-44E0-B8DC-6C4FAFF85E37}" srcOrd="1" destOrd="0" presId="urn:microsoft.com/office/officeart/2005/8/layout/venn3#1"/>
    <dgm:cxn modelId="{08157B09-E288-416A-ABC6-4E8F46789A79}" type="presParOf" srcId="{7BEFC869-8462-4E21-9F00-DDDADD7EB46A}" destId="{791A51AB-0564-4F87-A0DD-5A0587B79837}" srcOrd="2" destOrd="0" presId="urn:microsoft.com/office/officeart/2005/8/layout/venn3#1"/>
    <dgm:cxn modelId="{1F55B991-1F1E-4AA7-9ECE-F57E2C66367A}" type="presParOf" srcId="{7BEFC869-8462-4E21-9F00-DDDADD7EB46A}" destId="{0BFCCC3A-BEBA-46FD-849B-D83B4582E54F}" srcOrd="3" destOrd="0" presId="urn:microsoft.com/office/officeart/2005/8/layout/venn3#1"/>
    <dgm:cxn modelId="{E8D5924F-0A89-423B-A4AF-1DA2D1AC1EC9}" type="presParOf" srcId="{7BEFC869-8462-4E21-9F00-DDDADD7EB46A}" destId="{33EFFE7D-B08C-493B-AB4B-ECFDFEDFF699}" srcOrd="4" destOrd="0" presId="urn:microsoft.com/office/officeart/2005/8/layout/venn3#1"/>
    <dgm:cxn modelId="{B0861527-63E8-4BE4-83E0-17DC2CCD7B2B}" type="presParOf" srcId="{7BEFC869-8462-4E21-9F00-DDDADD7EB46A}" destId="{6BB41C90-4587-4AEA-AD76-01C0C773FBFC}" srcOrd="5" destOrd="0" presId="urn:microsoft.com/office/officeart/2005/8/layout/venn3#1"/>
    <dgm:cxn modelId="{4F0FD309-BAAD-4F9A-8CEF-6E2D8A7CE60B}" type="presParOf" srcId="{7BEFC869-8462-4E21-9F00-DDDADD7EB46A}" destId="{83E79178-9E73-4AF8-AB53-C8423AD0E896}" srcOrd="6" destOrd="0" presId="urn:microsoft.com/office/officeart/2005/8/layout/venn3#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9C5C37-5667-4A3C-8AE2-F119B85862B8}" type="doc">
      <dgm:prSet loTypeId="urn:microsoft.com/office/officeart/2005/8/layout/venn3" loCatId="relationship" qsTypeId="urn:microsoft.com/office/officeart/2005/8/quickstyle/simple1" qsCatId="simple" csTypeId="urn:microsoft.com/office/officeart/2005/8/colors/accent6_5" csCatId="accent6" phldr="1"/>
      <dgm:spPr/>
      <dgm:t>
        <a:bodyPr/>
        <a:lstStyle/>
        <a:p>
          <a:endParaRPr lang="zh-CN" altLang="en-US"/>
        </a:p>
      </dgm:t>
    </dgm:pt>
    <dgm:pt modelId="{B2408739-C4B1-4C9C-A2C3-2F0DD54DAAAB}">
      <dgm:prSet phldrT="[文本]"/>
      <dgm:spPr/>
      <dgm:t>
        <a:bodyPr/>
        <a:lstStyle/>
        <a:p>
          <a:r>
            <a:rPr lang="zh-CN" altLang="en-US" b="1" dirty="0">
              <a:latin typeface="等线" panose="02010600030101010101" pitchFamily="2" charset="-122"/>
              <a:ea typeface="等线" panose="02010600030101010101" pitchFamily="2" charset="-122"/>
            </a:rPr>
            <a:t>身份的模糊性</a:t>
          </a:r>
          <a:endParaRPr lang="zh-CN" altLang="en-US" dirty="0"/>
        </a:p>
      </dgm:t>
    </dgm:pt>
    <dgm:pt modelId="{FF3FEF57-31F7-4F30-9E57-9F05E7C08FD5}" type="parTrans" cxnId="{80813A3E-2529-488E-AFB6-0769FD8C394D}">
      <dgm:prSet/>
      <dgm:spPr/>
      <dgm:t>
        <a:bodyPr/>
        <a:lstStyle/>
        <a:p>
          <a:endParaRPr lang="zh-CN" altLang="en-US"/>
        </a:p>
      </dgm:t>
    </dgm:pt>
    <dgm:pt modelId="{9F5356C6-1472-4E29-A824-83D384F5B7B7}" type="sibTrans" cxnId="{80813A3E-2529-488E-AFB6-0769FD8C394D}">
      <dgm:prSet/>
      <dgm:spPr/>
      <dgm:t>
        <a:bodyPr/>
        <a:lstStyle/>
        <a:p>
          <a:endParaRPr lang="zh-CN" altLang="en-US"/>
        </a:p>
      </dgm:t>
    </dgm:pt>
    <dgm:pt modelId="{C4DBFAF5-85AC-4767-B050-495DF69F8607}">
      <dgm:prSet phldrT="[文本]"/>
      <dgm:spPr/>
      <dgm:t>
        <a:bodyPr/>
        <a:lstStyle/>
        <a:p>
          <a:r>
            <a:rPr lang="zh-CN" altLang="en-US" b="1" dirty="0">
              <a:latin typeface="等线" panose="02010600030101010101" pitchFamily="2" charset="-122"/>
              <a:ea typeface="等线" panose="02010600030101010101" pitchFamily="2" charset="-122"/>
            </a:rPr>
            <a:t>无所不在的分布性</a:t>
          </a:r>
          <a:endParaRPr lang="zh-CN" altLang="en-US" dirty="0"/>
        </a:p>
      </dgm:t>
    </dgm:pt>
    <dgm:pt modelId="{5B46A110-6EA4-4589-94DA-C8E85E4D5A77}" type="parTrans" cxnId="{4DB055DB-3C45-44BD-AE10-2E3A58AB5C3B}">
      <dgm:prSet/>
      <dgm:spPr/>
      <dgm:t>
        <a:bodyPr/>
        <a:lstStyle/>
        <a:p>
          <a:endParaRPr lang="zh-CN" altLang="en-US"/>
        </a:p>
      </dgm:t>
    </dgm:pt>
    <dgm:pt modelId="{7495F7DA-C38D-4871-A4F5-E494CDE6AC4E}" type="sibTrans" cxnId="{4DB055DB-3C45-44BD-AE10-2E3A58AB5C3B}">
      <dgm:prSet/>
      <dgm:spPr/>
      <dgm:t>
        <a:bodyPr/>
        <a:lstStyle/>
        <a:p>
          <a:endParaRPr lang="zh-CN" altLang="en-US"/>
        </a:p>
      </dgm:t>
    </dgm:pt>
    <dgm:pt modelId="{0E7317EC-31E6-49D7-B02F-E0640F5B92C6}">
      <dgm:prSet phldrT="[文本]"/>
      <dgm:spPr/>
      <dgm:t>
        <a:bodyPr/>
        <a:lstStyle/>
        <a:p>
          <a:r>
            <a:rPr lang="zh-CN" altLang="en-US" b="1" dirty="0">
              <a:latin typeface="等线" panose="02010600030101010101" pitchFamily="2" charset="-122"/>
              <a:ea typeface="等线" panose="02010600030101010101" pitchFamily="2" charset="-122"/>
            </a:rPr>
            <a:t>参与的社会性</a:t>
          </a:r>
          <a:endParaRPr lang="zh-CN" altLang="en-US" dirty="0"/>
        </a:p>
      </dgm:t>
    </dgm:pt>
    <dgm:pt modelId="{1AF9A2CA-49FB-41B5-940C-E85D26DC9801}" type="parTrans" cxnId="{E6D64526-D60B-4340-AEBB-97B9764493C6}">
      <dgm:prSet/>
      <dgm:spPr/>
      <dgm:t>
        <a:bodyPr/>
        <a:lstStyle/>
        <a:p>
          <a:endParaRPr lang="zh-CN" altLang="en-US"/>
        </a:p>
      </dgm:t>
    </dgm:pt>
    <dgm:pt modelId="{166730A9-A40C-4565-8106-EEE9B91D3D42}" type="sibTrans" cxnId="{E6D64526-D60B-4340-AEBB-97B9764493C6}">
      <dgm:prSet/>
      <dgm:spPr/>
      <dgm:t>
        <a:bodyPr/>
        <a:lstStyle/>
        <a:p>
          <a:endParaRPr lang="zh-CN" altLang="en-US"/>
        </a:p>
      </dgm:t>
    </dgm:pt>
    <dgm:pt modelId="{8A0D5B9F-EB84-4368-B2B5-30B272564A26}">
      <dgm:prSet phldrT="[文本]"/>
      <dgm:spPr/>
      <dgm:t>
        <a:bodyPr/>
        <a:lstStyle/>
        <a:p>
          <a:r>
            <a:rPr lang="zh-CN" altLang="en-US" b="1" dirty="0">
              <a:latin typeface="等线" panose="02010600030101010101" pitchFamily="2" charset="-122"/>
              <a:ea typeface="等线" panose="02010600030101010101" pitchFamily="2" charset="-122"/>
            </a:rPr>
            <a:t>资源的弥漫性</a:t>
          </a:r>
          <a:endParaRPr lang="zh-CN" altLang="en-US" dirty="0"/>
        </a:p>
      </dgm:t>
    </dgm:pt>
    <dgm:pt modelId="{D70AD216-94C7-4D68-A36D-DA652744F79F}" type="parTrans" cxnId="{CF1EDD95-395D-4BC7-A6E0-9D28B2426316}">
      <dgm:prSet/>
      <dgm:spPr/>
      <dgm:t>
        <a:bodyPr/>
        <a:lstStyle/>
        <a:p>
          <a:endParaRPr lang="zh-CN" altLang="en-US"/>
        </a:p>
      </dgm:t>
    </dgm:pt>
    <dgm:pt modelId="{82DB5E83-E5E5-42BA-920B-E7359416CCDC}" type="sibTrans" cxnId="{CF1EDD95-395D-4BC7-A6E0-9D28B2426316}">
      <dgm:prSet/>
      <dgm:spPr/>
      <dgm:t>
        <a:bodyPr/>
        <a:lstStyle/>
        <a:p>
          <a:endParaRPr lang="zh-CN" altLang="en-US"/>
        </a:p>
      </dgm:t>
    </dgm:pt>
    <dgm:pt modelId="{7BEFC869-8462-4E21-9F00-DDDADD7EB46A}" type="pres">
      <dgm:prSet presAssocID="{AB9C5C37-5667-4A3C-8AE2-F119B85862B8}" presName="Name0" presStyleCnt="0">
        <dgm:presLayoutVars>
          <dgm:dir/>
          <dgm:resizeHandles val="exact"/>
        </dgm:presLayoutVars>
      </dgm:prSet>
      <dgm:spPr/>
    </dgm:pt>
    <dgm:pt modelId="{0094A5C0-6FB7-41A9-892D-0F116BFD9EEC}" type="pres">
      <dgm:prSet presAssocID="{B2408739-C4B1-4C9C-A2C3-2F0DD54DAAAB}" presName="Name5" presStyleLbl="vennNode1" presStyleIdx="0" presStyleCnt="4">
        <dgm:presLayoutVars>
          <dgm:bulletEnabled val="1"/>
        </dgm:presLayoutVars>
      </dgm:prSet>
      <dgm:spPr/>
    </dgm:pt>
    <dgm:pt modelId="{57BD13EA-D92F-44E0-B8DC-6C4FAFF85E37}" type="pres">
      <dgm:prSet presAssocID="{9F5356C6-1472-4E29-A824-83D384F5B7B7}" presName="space" presStyleCnt="0"/>
      <dgm:spPr/>
    </dgm:pt>
    <dgm:pt modelId="{791A51AB-0564-4F87-A0DD-5A0587B79837}" type="pres">
      <dgm:prSet presAssocID="{8A0D5B9F-EB84-4368-B2B5-30B272564A26}" presName="Name5" presStyleLbl="vennNode1" presStyleIdx="1" presStyleCnt="4">
        <dgm:presLayoutVars>
          <dgm:bulletEnabled val="1"/>
        </dgm:presLayoutVars>
      </dgm:prSet>
      <dgm:spPr/>
    </dgm:pt>
    <dgm:pt modelId="{0BFCCC3A-BEBA-46FD-849B-D83B4582E54F}" type="pres">
      <dgm:prSet presAssocID="{82DB5E83-E5E5-42BA-920B-E7359416CCDC}" presName="space" presStyleCnt="0"/>
      <dgm:spPr/>
    </dgm:pt>
    <dgm:pt modelId="{33EFFE7D-B08C-493B-AB4B-ECFDFEDFF699}" type="pres">
      <dgm:prSet presAssocID="{C4DBFAF5-85AC-4767-B050-495DF69F8607}" presName="Name5" presStyleLbl="vennNode1" presStyleIdx="2" presStyleCnt="4">
        <dgm:presLayoutVars>
          <dgm:bulletEnabled val="1"/>
        </dgm:presLayoutVars>
      </dgm:prSet>
      <dgm:spPr/>
    </dgm:pt>
    <dgm:pt modelId="{6BB41C90-4587-4AEA-AD76-01C0C773FBFC}" type="pres">
      <dgm:prSet presAssocID="{7495F7DA-C38D-4871-A4F5-E494CDE6AC4E}" presName="space" presStyleCnt="0"/>
      <dgm:spPr/>
    </dgm:pt>
    <dgm:pt modelId="{83E79178-9E73-4AF8-AB53-C8423AD0E896}" type="pres">
      <dgm:prSet presAssocID="{0E7317EC-31E6-49D7-B02F-E0640F5B92C6}" presName="Name5" presStyleLbl="vennNode1" presStyleIdx="3" presStyleCnt="4">
        <dgm:presLayoutVars>
          <dgm:bulletEnabled val="1"/>
        </dgm:presLayoutVars>
      </dgm:prSet>
      <dgm:spPr/>
    </dgm:pt>
  </dgm:ptLst>
  <dgm:cxnLst>
    <dgm:cxn modelId="{7B068302-A3CC-48DA-9552-F8F278A4A966}" type="presOf" srcId="{B2408739-C4B1-4C9C-A2C3-2F0DD54DAAAB}" destId="{0094A5C0-6FB7-41A9-892D-0F116BFD9EEC}" srcOrd="0" destOrd="0" presId="urn:microsoft.com/office/officeart/2005/8/layout/venn3"/>
    <dgm:cxn modelId="{E6D64526-D60B-4340-AEBB-97B9764493C6}" srcId="{AB9C5C37-5667-4A3C-8AE2-F119B85862B8}" destId="{0E7317EC-31E6-49D7-B02F-E0640F5B92C6}" srcOrd="3" destOrd="0" parTransId="{1AF9A2CA-49FB-41B5-940C-E85D26DC9801}" sibTransId="{166730A9-A40C-4565-8106-EEE9B91D3D42}"/>
    <dgm:cxn modelId="{1C54E733-45D9-4611-8221-AF9D2053FAF7}" type="presOf" srcId="{8A0D5B9F-EB84-4368-B2B5-30B272564A26}" destId="{791A51AB-0564-4F87-A0DD-5A0587B79837}" srcOrd="0" destOrd="0" presId="urn:microsoft.com/office/officeart/2005/8/layout/venn3"/>
    <dgm:cxn modelId="{80813A3E-2529-488E-AFB6-0769FD8C394D}" srcId="{AB9C5C37-5667-4A3C-8AE2-F119B85862B8}" destId="{B2408739-C4B1-4C9C-A2C3-2F0DD54DAAAB}" srcOrd="0" destOrd="0" parTransId="{FF3FEF57-31F7-4F30-9E57-9F05E7C08FD5}" sibTransId="{9F5356C6-1472-4E29-A824-83D384F5B7B7}"/>
    <dgm:cxn modelId="{27676546-87BC-47DB-9AD6-4296008B13FE}" type="presOf" srcId="{0E7317EC-31E6-49D7-B02F-E0640F5B92C6}" destId="{83E79178-9E73-4AF8-AB53-C8423AD0E896}" srcOrd="0" destOrd="0" presId="urn:microsoft.com/office/officeart/2005/8/layout/venn3"/>
    <dgm:cxn modelId="{CF1EDD95-395D-4BC7-A6E0-9D28B2426316}" srcId="{AB9C5C37-5667-4A3C-8AE2-F119B85862B8}" destId="{8A0D5B9F-EB84-4368-B2B5-30B272564A26}" srcOrd="1" destOrd="0" parTransId="{D70AD216-94C7-4D68-A36D-DA652744F79F}" sibTransId="{82DB5E83-E5E5-42BA-920B-E7359416CCDC}"/>
    <dgm:cxn modelId="{21D529B9-4888-46A9-B6D0-462D821DF468}" type="presOf" srcId="{AB9C5C37-5667-4A3C-8AE2-F119B85862B8}" destId="{7BEFC869-8462-4E21-9F00-DDDADD7EB46A}" srcOrd="0" destOrd="0" presId="urn:microsoft.com/office/officeart/2005/8/layout/venn3"/>
    <dgm:cxn modelId="{5CC369BE-FB4A-48F9-8DBC-F6878A5A8014}" type="presOf" srcId="{C4DBFAF5-85AC-4767-B050-495DF69F8607}" destId="{33EFFE7D-B08C-493B-AB4B-ECFDFEDFF699}" srcOrd="0" destOrd="0" presId="urn:microsoft.com/office/officeart/2005/8/layout/venn3"/>
    <dgm:cxn modelId="{4DB055DB-3C45-44BD-AE10-2E3A58AB5C3B}" srcId="{AB9C5C37-5667-4A3C-8AE2-F119B85862B8}" destId="{C4DBFAF5-85AC-4767-B050-495DF69F8607}" srcOrd="2" destOrd="0" parTransId="{5B46A110-6EA4-4589-94DA-C8E85E4D5A77}" sibTransId="{7495F7DA-C38D-4871-A4F5-E494CDE6AC4E}"/>
    <dgm:cxn modelId="{A5348DCE-55E0-439C-869A-B8DA8CB738A3}" type="presParOf" srcId="{7BEFC869-8462-4E21-9F00-DDDADD7EB46A}" destId="{0094A5C0-6FB7-41A9-892D-0F116BFD9EEC}" srcOrd="0" destOrd="0" presId="urn:microsoft.com/office/officeart/2005/8/layout/venn3"/>
    <dgm:cxn modelId="{6A0CF65E-415D-4D60-883E-90A66999889B}" type="presParOf" srcId="{7BEFC869-8462-4E21-9F00-DDDADD7EB46A}" destId="{57BD13EA-D92F-44E0-B8DC-6C4FAFF85E37}" srcOrd="1" destOrd="0" presId="urn:microsoft.com/office/officeart/2005/8/layout/venn3"/>
    <dgm:cxn modelId="{3F9FAFEA-B287-40F9-A284-82597DCDEAE8}" type="presParOf" srcId="{7BEFC869-8462-4E21-9F00-DDDADD7EB46A}" destId="{791A51AB-0564-4F87-A0DD-5A0587B79837}" srcOrd="2" destOrd="0" presId="urn:microsoft.com/office/officeart/2005/8/layout/venn3"/>
    <dgm:cxn modelId="{531A6055-D49F-4C87-B15D-51294396B6FB}" type="presParOf" srcId="{7BEFC869-8462-4E21-9F00-DDDADD7EB46A}" destId="{0BFCCC3A-BEBA-46FD-849B-D83B4582E54F}" srcOrd="3" destOrd="0" presId="urn:microsoft.com/office/officeart/2005/8/layout/venn3"/>
    <dgm:cxn modelId="{DE8F90AE-4C73-45EF-81BA-F7EC6DC8CC42}" type="presParOf" srcId="{7BEFC869-8462-4E21-9F00-DDDADD7EB46A}" destId="{33EFFE7D-B08C-493B-AB4B-ECFDFEDFF699}" srcOrd="4" destOrd="0" presId="urn:microsoft.com/office/officeart/2005/8/layout/venn3"/>
    <dgm:cxn modelId="{444A90A5-7D5E-4453-B7D8-855BEE82A86A}" type="presParOf" srcId="{7BEFC869-8462-4E21-9F00-DDDADD7EB46A}" destId="{6BB41C90-4587-4AEA-AD76-01C0C773FBFC}" srcOrd="5" destOrd="0" presId="urn:microsoft.com/office/officeart/2005/8/layout/venn3"/>
    <dgm:cxn modelId="{6E28106C-52C7-45B1-9CF7-C6F46A0D0423}" type="presParOf" srcId="{7BEFC869-8462-4E21-9F00-DDDADD7EB46A}" destId="{83E79178-9E73-4AF8-AB53-C8423AD0E896}" srcOrd="6" destOrd="0" presId="urn:microsoft.com/office/officeart/2005/8/layout/venn3"/>
  </dgm:cxnLst>
  <dgm:bg/>
  <dgm:whole/>
  <dgm:extLst>
    <a:ext uri="http://schemas.microsoft.com/office/drawing/2008/diagram">
      <dsp:dataModelExt xmlns:dsp="http://schemas.microsoft.com/office/drawing/2008/diagram" relId="rId4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ADC129-0F96-47EE-87B0-6973A3A9708E}" type="doc">
      <dgm:prSet loTypeId="urn:microsoft.com/office/officeart/2008/layout/AlternatingPictureBlocks" loCatId="list" qsTypeId="urn:microsoft.com/office/officeart/2005/8/quickstyle/simple5" qsCatId="simple" csTypeId="urn:microsoft.com/office/officeart/2005/8/colors/accent1_2" csCatId="accent1" phldr="1"/>
      <dgm:spPr/>
      <dgm:t>
        <a:bodyPr/>
        <a:lstStyle/>
        <a:p>
          <a:endParaRPr lang="zh-CN" altLang="en-US"/>
        </a:p>
      </dgm:t>
    </dgm:pt>
    <dgm:pt modelId="{2B233047-EDC2-4621-9D6B-21A1B58B7610}">
      <dgm:prSet phldrT="[文本]"/>
      <dgm:spPr/>
      <dgm:t>
        <a:bodyPr/>
        <a:lstStyle/>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效率和共识难以两全</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b="1" dirty="0">
              <a:solidFill>
                <a:schemeClr val="bg1"/>
              </a:solidFill>
              <a:latin typeface="等线" panose="02010600030101010101" pitchFamily="2" charset="-122"/>
              <a:ea typeface="等线" panose="02010600030101010101" pitchFamily="2" charset="-122"/>
            </a:rPr>
            <a:t>物联网</a:t>
          </a:r>
          <a:r>
            <a:rPr lang="zh-CN" altLang="en-US" b="1" dirty="0">
              <a:solidFill>
                <a:schemeClr val="bg1"/>
              </a:solidFill>
              <a:latin typeface="等线" panose="02010600030101010101" pitchFamily="2" charset="-122"/>
              <a:ea typeface="等线" panose="02010600030101010101" pitchFamily="2" charset="-122"/>
            </a:rPr>
            <a:t>覆盖尚存在空白</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b="1" dirty="0">
              <a:solidFill>
                <a:schemeClr val="bg1"/>
              </a:solidFill>
              <a:latin typeface="等线" panose="02010600030101010101" pitchFamily="2" charset="-122"/>
              <a:ea typeface="等线" panose="02010600030101010101" pitchFamily="2" charset="-122"/>
            </a:rPr>
            <a:t>公有链存在安全隐患</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b="1" dirty="0">
              <a:solidFill>
                <a:schemeClr val="bg1"/>
              </a:solidFill>
              <a:latin typeface="等线" panose="02010600030101010101" pitchFamily="2" charset="-122"/>
              <a:ea typeface="等线" panose="02010600030101010101" pitchFamily="2" charset="-122"/>
            </a:rPr>
            <a:t>预言机机制的缺乏</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b="1" dirty="0">
              <a:solidFill>
                <a:schemeClr val="bg1"/>
              </a:solidFill>
              <a:latin typeface="等线" panose="02010600030101010101" pitchFamily="2" charset="-122"/>
              <a:ea typeface="等线" panose="02010600030101010101" pitchFamily="2" charset="-122"/>
            </a:rPr>
            <a:t>未经验证的安全漏洞和隐私泄露风险</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b="1" dirty="0">
              <a:solidFill>
                <a:schemeClr val="bg1"/>
              </a:solidFill>
              <a:latin typeface="等线" panose="02010600030101010101" pitchFamily="2" charset="-122"/>
              <a:ea typeface="等线" panose="02010600030101010101" pitchFamily="2" charset="-122"/>
            </a:rPr>
            <a:t>智能合约和上层应用更容易受到攻击</a:t>
          </a:r>
          <a:endParaRPr lang="en-US" altLang="zh-CN" b="1" dirty="0">
            <a:solidFill>
              <a:schemeClr val="bg1"/>
            </a:solidFill>
            <a:latin typeface="等线" panose="02010600030101010101" pitchFamily="2" charset="-122"/>
            <a:ea typeface="等线" panose="02010600030101010101" pitchFamily="2" charset="-122"/>
          </a:endParaRPr>
        </a:p>
      </dgm:t>
    </dgm:pt>
    <dgm:pt modelId="{0B21234A-42C9-4169-8CC5-19FB5AA8BC95}" type="parTrans" cxnId="{4E09007D-D062-4029-B84F-E30DD4A78938}">
      <dgm:prSet/>
      <dgm:spPr/>
      <dgm:t>
        <a:bodyPr/>
        <a:lstStyle/>
        <a:p>
          <a:endParaRPr lang="zh-CN" altLang="en-US">
            <a:solidFill>
              <a:schemeClr val="bg1"/>
            </a:solidFill>
            <a:latin typeface="微软雅黑" panose="020B0503020204020204" pitchFamily="34" charset="-122"/>
            <a:ea typeface="微软雅黑" panose="020B0503020204020204" pitchFamily="34" charset="-122"/>
          </a:endParaRPr>
        </a:p>
      </dgm:t>
    </dgm:pt>
    <dgm:pt modelId="{D3F8ECEE-68D4-401D-943D-60A32591BF5A}" type="sibTrans" cxnId="{4E09007D-D062-4029-B84F-E30DD4A78938}">
      <dgm:prSet/>
      <dgm:spPr/>
      <dgm:t>
        <a:bodyPr/>
        <a:lstStyle/>
        <a:p>
          <a:endParaRPr lang="zh-CN" altLang="en-US">
            <a:solidFill>
              <a:schemeClr val="bg1"/>
            </a:solidFill>
            <a:latin typeface="微软雅黑" panose="020B0503020204020204" pitchFamily="34" charset="-122"/>
            <a:ea typeface="微软雅黑" panose="020B0503020204020204" pitchFamily="34" charset="-122"/>
          </a:endParaRPr>
        </a:p>
      </dgm:t>
    </dgm:pt>
    <dgm:pt modelId="{2729646A-A39F-4DF1-AEA8-F0356731D8EB}">
      <dgm:prSet phldrT="[文本]"/>
      <dgm:spPr/>
      <dgm:t>
        <a:bodyPr/>
        <a:lstStyle/>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用户行为的改变</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商业利益的挑战</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思维模式的解放</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政策更新的滞后</a:t>
          </a:r>
          <a:endParaRPr lang="en-US" altLang="zh-CN" b="1" dirty="0">
            <a:solidFill>
              <a:schemeClr val="bg1"/>
            </a:solidFill>
            <a:latin typeface="等线" panose="02010600030101010101" pitchFamily="2" charset="-122"/>
            <a:ea typeface="等线" panose="02010600030101010101" pitchFamily="2" charset="-122"/>
          </a:endParaRPr>
        </a:p>
        <a:p>
          <a:pPr algn="l">
            <a:buFont typeface="+mj-lt"/>
            <a:buAutoNum type="arabicPeriod"/>
          </a:pP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跨界监管的空白</a:t>
          </a:r>
          <a:endParaRPr lang="en-US" altLang="zh-CN" b="1" dirty="0">
            <a:solidFill>
              <a:schemeClr val="bg1"/>
            </a:solidFill>
            <a:latin typeface="等线" panose="02010600030101010101" pitchFamily="2" charset="-122"/>
            <a:ea typeface="等线" panose="02010600030101010101" pitchFamily="2" charset="-122"/>
          </a:endParaRPr>
        </a:p>
      </dgm:t>
    </dgm:pt>
    <dgm:pt modelId="{D9B8952F-FCCE-40C3-B715-11145E4AD698}" type="parTrans" cxnId="{0CC9AFA6-6CB1-4511-8F5A-BD7FB1ED036F}">
      <dgm:prSet/>
      <dgm:spPr/>
      <dgm:t>
        <a:bodyPr/>
        <a:lstStyle/>
        <a:p>
          <a:endParaRPr lang="zh-CN" altLang="en-US">
            <a:solidFill>
              <a:schemeClr val="bg1"/>
            </a:solidFill>
            <a:latin typeface="微软雅黑" panose="020B0503020204020204" pitchFamily="34" charset="-122"/>
            <a:ea typeface="微软雅黑" panose="020B0503020204020204" pitchFamily="34" charset="-122"/>
          </a:endParaRPr>
        </a:p>
      </dgm:t>
    </dgm:pt>
    <dgm:pt modelId="{DBE80AF0-074A-42E9-BD37-7CF6D18DC5F9}" type="sibTrans" cxnId="{0CC9AFA6-6CB1-4511-8F5A-BD7FB1ED036F}">
      <dgm:prSet/>
      <dgm:spPr/>
      <dgm:t>
        <a:bodyPr/>
        <a:lstStyle/>
        <a:p>
          <a:endParaRPr lang="zh-CN" altLang="en-US">
            <a:solidFill>
              <a:schemeClr val="bg1"/>
            </a:solidFill>
            <a:latin typeface="微软雅黑" panose="020B0503020204020204" pitchFamily="34" charset="-122"/>
            <a:ea typeface="微软雅黑" panose="020B0503020204020204" pitchFamily="34" charset="-122"/>
          </a:endParaRPr>
        </a:p>
      </dgm:t>
    </dgm:pt>
    <dgm:pt modelId="{E0849979-92D7-48F9-BA27-DF4945ACFB0B}" type="pres">
      <dgm:prSet presAssocID="{6BADC129-0F96-47EE-87B0-6973A3A9708E}" presName="linearFlow" presStyleCnt="0">
        <dgm:presLayoutVars>
          <dgm:dir/>
          <dgm:resizeHandles val="exact"/>
        </dgm:presLayoutVars>
      </dgm:prSet>
      <dgm:spPr/>
    </dgm:pt>
    <dgm:pt modelId="{8F4638C2-6A02-4076-A503-0FF9C724A41E}" type="pres">
      <dgm:prSet presAssocID="{2B233047-EDC2-4621-9D6B-21A1B58B7610}" presName="comp" presStyleCnt="0"/>
      <dgm:spPr/>
    </dgm:pt>
    <dgm:pt modelId="{B7830418-CD8F-499C-8956-E618B476944E}" type="pres">
      <dgm:prSet presAssocID="{2B233047-EDC2-4621-9D6B-21A1B58B7610}" presName="rect2" presStyleLbl="node1" presStyleIdx="0" presStyleCnt="2" custScaleX="84709">
        <dgm:presLayoutVars>
          <dgm:bulletEnabled val="1"/>
        </dgm:presLayoutVars>
      </dgm:prSet>
      <dgm:spPr/>
    </dgm:pt>
    <dgm:pt modelId="{1B1DAE25-DF9C-41A9-8BB5-06FA588AA7F2}" type="pres">
      <dgm:prSet presAssocID="{2B233047-EDC2-4621-9D6B-21A1B58B7610}" presName="rect1" presStyleLbl="lnNode1" presStyleIdx="0" presStyleCnt="2" custScaleX="122476"/>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D81EFB-1ABD-459E-ABA5-0DFBCBB0BC97}" type="pres">
      <dgm:prSet presAssocID="{D3F8ECEE-68D4-401D-943D-60A32591BF5A}" presName="sibTrans" presStyleCnt="0"/>
      <dgm:spPr/>
    </dgm:pt>
    <dgm:pt modelId="{44E30CCF-BB4F-483E-9D07-645BEACC0FE1}" type="pres">
      <dgm:prSet presAssocID="{2729646A-A39F-4DF1-AEA8-F0356731D8EB}" presName="comp" presStyleCnt="0"/>
      <dgm:spPr/>
    </dgm:pt>
    <dgm:pt modelId="{1A7185CA-8CA9-49FC-B45C-EB28120418D7}" type="pres">
      <dgm:prSet presAssocID="{2729646A-A39F-4DF1-AEA8-F0356731D8EB}" presName="rect2" presStyleLbl="node1" presStyleIdx="1" presStyleCnt="2" custScaleX="84709">
        <dgm:presLayoutVars>
          <dgm:bulletEnabled val="1"/>
        </dgm:presLayoutVars>
      </dgm:prSet>
      <dgm:spPr/>
    </dgm:pt>
    <dgm:pt modelId="{EC9E79C7-95F5-431A-A765-F97C94D9C020}" type="pres">
      <dgm:prSet presAssocID="{2729646A-A39F-4DF1-AEA8-F0356731D8EB}" presName="rect1" presStyleLbl="lnNode1" presStyleIdx="1" presStyleCnt="2" custScaleX="122476"/>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Lst>
  <dgm:cxnLst>
    <dgm:cxn modelId="{C2E9C032-8CFE-4B0B-96FD-0F72AB12AD0E}" type="presOf" srcId="{6BADC129-0F96-47EE-87B0-6973A3A9708E}" destId="{E0849979-92D7-48F9-BA27-DF4945ACFB0B}" srcOrd="0" destOrd="0" presId="urn:microsoft.com/office/officeart/2008/layout/AlternatingPictureBlocks"/>
    <dgm:cxn modelId="{4E09007D-D062-4029-B84F-E30DD4A78938}" srcId="{6BADC129-0F96-47EE-87B0-6973A3A9708E}" destId="{2B233047-EDC2-4621-9D6B-21A1B58B7610}" srcOrd="0" destOrd="0" parTransId="{0B21234A-42C9-4169-8CC5-19FB5AA8BC95}" sibTransId="{D3F8ECEE-68D4-401D-943D-60A32591BF5A}"/>
    <dgm:cxn modelId="{F0F9989C-3C2B-4D38-B203-8C546FEEA260}" type="presOf" srcId="{2B233047-EDC2-4621-9D6B-21A1B58B7610}" destId="{B7830418-CD8F-499C-8956-E618B476944E}" srcOrd="0" destOrd="0" presId="urn:microsoft.com/office/officeart/2008/layout/AlternatingPictureBlocks"/>
    <dgm:cxn modelId="{0CC9AFA6-6CB1-4511-8F5A-BD7FB1ED036F}" srcId="{6BADC129-0F96-47EE-87B0-6973A3A9708E}" destId="{2729646A-A39F-4DF1-AEA8-F0356731D8EB}" srcOrd="1" destOrd="0" parTransId="{D9B8952F-FCCE-40C3-B715-11145E4AD698}" sibTransId="{DBE80AF0-074A-42E9-BD37-7CF6D18DC5F9}"/>
    <dgm:cxn modelId="{178C7DE2-B680-4C7E-8BFE-2056D1741AE4}" type="presOf" srcId="{2729646A-A39F-4DF1-AEA8-F0356731D8EB}" destId="{1A7185CA-8CA9-49FC-B45C-EB28120418D7}" srcOrd="0" destOrd="0" presId="urn:microsoft.com/office/officeart/2008/layout/AlternatingPictureBlocks"/>
    <dgm:cxn modelId="{FA6887EE-1976-405B-9525-D5709BB2713A}" type="presParOf" srcId="{E0849979-92D7-48F9-BA27-DF4945ACFB0B}" destId="{8F4638C2-6A02-4076-A503-0FF9C724A41E}" srcOrd="0" destOrd="0" presId="urn:microsoft.com/office/officeart/2008/layout/AlternatingPictureBlocks"/>
    <dgm:cxn modelId="{F970A114-3AF6-4A7F-8F90-95E3C1C59A86}" type="presParOf" srcId="{8F4638C2-6A02-4076-A503-0FF9C724A41E}" destId="{B7830418-CD8F-499C-8956-E618B476944E}" srcOrd="0" destOrd="0" presId="urn:microsoft.com/office/officeart/2008/layout/AlternatingPictureBlocks"/>
    <dgm:cxn modelId="{2607FBA4-7DC9-4D28-AB50-35709E6EA35F}" type="presParOf" srcId="{8F4638C2-6A02-4076-A503-0FF9C724A41E}" destId="{1B1DAE25-DF9C-41A9-8BB5-06FA588AA7F2}" srcOrd="1" destOrd="0" presId="urn:microsoft.com/office/officeart/2008/layout/AlternatingPictureBlocks"/>
    <dgm:cxn modelId="{5915E335-FE22-45CF-BFA6-769636476132}" type="presParOf" srcId="{E0849979-92D7-48F9-BA27-DF4945ACFB0B}" destId="{0DD81EFB-1ABD-459E-ABA5-0DFBCBB0BC97}" srcOrd="1" destOrd="0" presId="urn:microsoft.com/office/officeart/2008/layout/AlternatingPictureBlocks"/>
    <dgm:cxn modelId="{FF67C064-6FEA-4AE2-9BF4-9A8C0DF107DB}" type="presParOf" srcId="{E0849979-92D7-48F9-BA27-DF4945ACFB0B}" destId="{44E30CCF-BB4F-483E-9D07-645BEACC0FE1}" srcOrd="2" destOrd="0" presId="urn:microsoft.com/office/officeart/2008/layout/AlternatingPictureBlocks"/>
    <dgm:cxn modelId="{D547ABF1-3AFF-476C-9249-FB5A0F33F56B}" type="presParOf" srcId="{44E30CCF-BB4F-483E-9D07-645BEACC0FE1}" destId="{1A7185CA-8CA9-49FC-B45C-EB28120418D7}" srcOrd="0" destOrd="0" presId="urn:microsoft.com/office/officeart/2008/layout/AlternatingPictureBlocks"/>
    <dgm:cxn modelId="{0DB2C644-363F-42A9-B78A-7620E8A988CF}" type="presParOf" srcId="{44E30CCF-BB4F-483E-9D07-645BEACC0FE1}" destId="{EC9E79C7-95F5-431A-A765-F97C94D9C020}"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D248B7-288B-4BA4-8776-5D6D7BC4770B}"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79F73493-CFD9-4012-A06B-697FDF4B5EA1}">
      <dgm:prSet phldrT="[文本]" custT="1"/>
      <dgm:spPr/>
      <dgm:t>
        <a:bodyPr/>
        <a:lstStyle/>
        <a:p>
          <a:r>
            <a:rPr lang="zh-CN" altLang="en-US" sz="2000" dirty="0">
              <a:latin typeface="等线" panose="02010600030101010101" pitchFamily="2" charset="-122"/>
              <a:ea typeface="等线" panose="02010600030101010101" pitchFamily="2" charset="-122"/>
            </a:rPr>
            <a:t>效率</a:t>
          </a:r>
        </a:p>
      </dgm:t>
    </dgm:pt>
    <dgm:pt modelId="{72820D4A-0A02-4F6A-97BD-F7E3830AACD1}" type="parTrans" cxnId="{20C9D507-AA38-4AEB-A1CD-D5085CC6A114}">
      <dgm:prSet/>
      <dgm:spPr/>
      <dgm:t>
        <a:bodyPr/>
        <a:lstStyle/>
        <a:p>
          <a:endParaRPr lang="zh-CN" altLang="en-US" sz="1000">
            <a:latin typeface="微软雅黑" panose="020B0503020204020204" pitchFamily="34" charset="-122"/>
            <a:ea typeface="微软雅黑" panose="020B0503020204020204" pitchFamily="34" charset="-122"/>
          </a:endParaRPr>
        </a:p>
      </dgm:t>
    </dgm:pt>
    <dgm:pt modelId="{79DF46BE-FCB5-4F73-96EA-928362438A2D}" type="sibTrans" cxnId="{20C9D507-AA38-4AEB-A1CD-D5085CC6A114}">
      <dgm:prSet custT="1"/>
      <dgm:spPr>
        <a:solidFill>
          <a:schemeClr val="accent2"/>
        </a:solidFill>
      </dgm:spPr>
      <dgm:t>
        <a:bodyPr/>
        <a:lstStyle/>
        <a:p>
          <a:endParaRPr lang="zh-CN" altLang="en-US" sz="900" dirty="0">
            <a:latin typeface="等线" panose="02010600030101010101" pitchFamily="2" charset="-122"/>
            <a:ea typeface="等线" panose="02010600030101010101" pitchFamily="2" charset="-122"/>
          </a:endParaRPr>
        </a:p>
      </dgm:t>
    </dgm:pt>
    <dgm:pt modelId="{896AA183-DC77-4277-911E-AA4CD6735CAA}">
      <dgm:prSet phldrT="[文本]" custT="1"/>
      <dgm:spPr/>
      <dgm:t>
        <a:bodyPr/>
        <a:lstStyle/>
        <a:p>
          <a:r>
            <a:rPr lang="zh-CN" altLang="en-US" sz="2000" dirty="0">
              <a:latin typeface="等线" panose="02010600030101010101" pitchFamily="2" charset="-122"/>
              <a:ea typeface="等线" panose="02010600030101010101" pitchFamily="2" charset="-122"/>
            </a:rPr>
            <a:t>容错性</a:t>
          </a:r>
        </a:p>
      </dgm:t>
    </dgm:pt>
    <dgm:pt modelId="{EE0CF5EA-A39B-40B6-ACB1-7A10F3E324EB}" type="parTrans" cxnId="{2E9DD257-2CA4-481A-9AC5-0674355D6199}">
      <dgm:prSet/>
      <dgm:spPr/>
      <dgm:t>
        <a:bodyPr/>
        <a:lstStyle/>
        <a:p>
          <a:endParaRPr lang="zh-CN" altLang="en-US" sz="1000">
            <a:latin typeface="微软雅黑" panose="020B0503020204020204" pitchFamily="34" charset="-122"/>
            <a:ea typeface="微软雅黑" panose="020B0503020204020204" pitchFamily="34" charset="-122"/>
          </a:endParaRPr>
        </a:p>
      </dgm:t>
    </dgm:pt>
    <dgm:pt modelId="{45A54FF0-33FE-4D1C-908E-AE6750E040F4}" type="sibTrans" cxnId="{2E9DD257-2CA4-481A-9AC5-0674355D6199}">
      <dgm:prSet custT="1"/>
      <dgm:spPr>
        <a:solidFill>
          <a:schemeClr val="accent2"/>
        </a:solidFill>
      </dgm:spPr>
      <dgm:t>
        <a:bodyPr/>
        <a:lstStyle/>
        <a:p>
          <a:endParaRPr lang="zh-CN" altLang="en-US" sz="900" dirty="0">
            <a:latin typeface="等线" panose="02010600030101010101" pitchFamily="2" charset="-122"/>
            <a:ea typeface="等线" panose="02010600030101010101" pitchFamily="2" charset="-122"/>
          </a:endParaRPr>
        </a:p>
      </dgm:t>
    </dgm:pt>
    <dgm:pt modelId="{51541BB4-BC92-46C3-84AC-BA3412D9BBFE}">
      <dgm:prSet phldrT="[文本]" custT="1"/>
      <dgm:spPr/>
      <dgm:t>
        <a:bodyPr/>
        <a:lstStyle/>
        <a:p>
          <a:r>
            <a:rPr lang="zh-CN" altLang="en-US" sz="2000" dirty="0">
              <a:latin typeface="等线" panose="02010600030101010101" pitchFamily="2" charset="-122"/>
              <a:ea typeface="等线" panose="02010600030101010101" pitchFamily="2" charset="-122"/>
            </a:rPr>
            <a:t>一致性</a:t>
          </a:r>
        </a:p>
      </dgm:t>
    </dgm:pt>
    <dgm:pt modelId="{CD849F4D-E45D-4B1B-9048-68DA0EEAEA7B}" type="parTrans" cxnId="{3C5945C9-8088-401C-A48A-533302CB6F89}">
      <dgm:prSet/>
      <dgm:spPr/>
      <dgm:t>
        <a:bodyPr/>
        <a:lstStyle/>
        <a:p>
          <a:endParaRPr lang="zh-CN" altLang="en-US" sz="1000">
            <a:latin typeface="微软雅黑" panose="020B0503020204020204" pitchFamily="34" charset="-122"/>
            <a:ea typeface="微软雅黑" panose="020B0503020204020204" pitchFamily="34" charset="-122"/>
          </a:endParaRPr>
        </a:p>
      </dgm:t>
    </dgm:pt>
    <dgm:pt modelId="{0216777B-B702-4BC2-9C51-171FA3896F29}" type="sibTrans" cxnId="{3C5945C9-8088-401C-A48A-533302CB6F89}">
      <dgm:prSet custT="1"/>
      <dgm:spPr>
        <a:solidFill>
          <a:schemeClr val="accent2"/>
        </a:solidFill>
      </dgm:spPr>
      <dgm:t>
        <a:bodyPr/>
        <a:lstStyle/>
        <a:p>
          <a:endParaRPr lang="zh-CN" altLang="en-US" sz="900" dirty="0">
            <a:latin typeface="等线" panose="02010600030101010101" pitchFamily="2" charset="-122"/>
            <a:ea typeface="等线" panose="02010600030101010101" pitchFamily="2" charset="-122"/>
          </a:endParaRPr>
        </a:p>
      </dgm:t>
    </dgm:pt>
    <dgm:pt modelId="{EC083BD6-414A-477C-B128-86C3C56C67F1}" type="pres">
      <dgm:prSet presAssocID="{DBD248B7-288B-4BA4-8776-5D6D7BC4770B}" presName="Name0" presStyleCnt="0">
        <dgm:presLayoutVars>
          <dgm:dir/>
          <dgm:resizeHandles val="exact"/>
        </dgm:presLayoutVars>
      </dgm:prSet>
      <dgm:spPr/>
    </dgm:pt>
    <dgm:pt modelId="{0478D45F-C55B-420A-85E6-C49004CDD3C9}" type="pres">
      <dgm:prSet presAssocID="{79F73493-CFD9-4012-A06B-697FDF4B5EA1}" presName="node" presStyleLbl="node1" presStyleIdx="0" presStyleCnt="3">
        <dgm:presLayoutVars>
          <dgm:bulletEnabled val="1"/>
        </dgm:presLayoutVars>
      </dgm:prSet>
      <dgm:spPr/>
    </dgm:pt>
    <dgm:pt modelId="{62F453EA-18FD-4C73-A9D3-43419A9A2629}" type="pres">
      <dgm:prSet presAssocID="{79DF46BE-FCB5-4F73-96EA-928362438A2D}" presName="sibTrans" presStyleLbl="sibTrans2D1" presStyleIdx="0" presStyleCnt="3"/>
      <dgm:spPr/>
    </dgm:pt>
    <dgm:pt modelId="{511A362D-49FB-4942-B501-A54F5DE327A6}" type="pres">
      <dgm:prSet presAssocID="{79DF46BE-FCB5-4F73-96EA-928362438A2D}" presName="connectorText" presStyleLbl="sibTrans2D1" presStyleIdx="0" presStyleCnt="3"/>
      <dgm:spPr/>
    </dgm:pt>
    <dgm:pt modelId="{93D13498-C79B-4CA2-B56C-33019550AADC}" type="pres">
      <dgm:prSet presAssocID="{896AA183-DC77-4277-911E-AA4CD6735CAA}" presName="node" presStyleLbl="node1" presStyleIdx="1" presStyleCnt="3">
        <dgm:presLayoutVars>
          <dgm:bulletEnabled val="1"/>
        </dgm:presLayoutVars>
      </dgm:prSet>
      <dgm:spPr/>
    </dgm:pt>
    <dgm:pt modelId="{4A0B8BCA-6689-45B6-A5E8-4C8CA15653F5}" type="pres">
      <dgm:prSet presAssocID="{45A54FF0-33FE-4D1C-908E-AE6750E040F4}" presName="sibTrans" presStyleLbl="sibTrans2D1" presStyleIdx="1" presStyleCnt="3"/>
      <dgm:spPr/>
    </dgm:pt>
    <dgm:pt modelId="{650B63B1-BC92-4ADD-B21D-0E1425F34CA8}" type="pres">
      <dgm:prSet presAssocID="{45A54FF0-33FE-4D1C-908E-AE6750E040F4}" presName="connectorText" presStyleLbl="sibTrans2D1" presStyleIdx="1" presStyleCnt="3"/>
      <dgm:spPr/>
    </dgm:pt>
    <dgm:pt modelId="{02FEB270-3FF7-45D7-BFF9-24AE077A9E30}" type="pres">
      <dgm:prSet presAssocID="{51541BB4-BC92-46C3-84AC-BA3412D9BBFE}" presName="node" presStyleLbl="node1" presStyleIdx="2" presStyleCnt="3">
        <dgm:presLayoutVars>
          <dgm:bulletEnabled val="1"/>
        </dgm:presLayoutVars>
      </dgm:prSet>
      <dgm:spPr/>
    </dgm:pt>
    <dgm:pt modelId="{2596361A-D536-493D-8D68-047AE0BB0E21}" type="pres">
      <dgm:prSet presAssocID="{0216777B-B702-4BC2-9C51-171FA3896F29}" presName="sibTrans" presStyleLbl="sibTrans2D1" presStyleIdx="2" presStyleCnt="3"/>
      <dgm:spPr/>
    </dgm:pt>
    <dgm:pt modelId="{CFD3B9D1-DE5A-4119-8D88-1A5820EBF39B}" type="pres">
      <dgm:prSet presAssocID="{0216777B-B702-4BC2-9C51-171FA3896F29}" presName="connectorText" presStyleLbl="sibTrans2D1" presStyleIdx="2" presStyleCnt="3"/>
      <dgm:spPr/>
    </dgm:pt>
  </dgm:ptLst>
  <dgm:cxnLst>
    <dgm:cxn modelId="{20C9D507-AA38-4AEB-A1CD-D5085CC6A114}" srcId="{DBD248B7-288B-4BA4-8776-5D6D7BC4770B}" destId="{79F73493-CFD9-4012-A06B-697FDF4B5EA1}" srcOrd="0" destOrd="0" parTransId="{72820D4A-0A02-4F6A-97BD-F7E3830AACD1}" sibTransId="{79DF46BE-FCB5-4F73-96EA-928362438A2D}"/>
    <dgm:cxn modelId="{6B575F08-E154-4264-AF8D-0BF346F87B53}" type="presOf" srcId="{0216777B-B702-4BC2-9C51-171FA3896F29}" destId="{CFD3B9D1-DE5A-4119-8D88-1A5820EBF39B}" srcOrd="1" destOrd="0" presId="urn:microsoft.com/office/officeart/2005/8/layout/cycle7"/>
    <dgm:cxn modelId="{14BED112-4154-4772-92FA-FBB64EDD4E2F}" type="presOf" srcId="{79DF46BE-FCB5-4F73-96EA-928362438A2D}" destId="{62F453EA-18FD-4C73-A9D3-43419A9A2629}" srcOrd="0" destOrd="0" presId="urn:microsoft.com/office/officeart/2005/8/layout/cycle7"/>
    <dgm:cxn modelId="{57B6053C-4957-4FD3-988D-D7EBFD5CFE6F}" type="presOf" srcId="{51541BB4-BC92-46C3-84AC-BA3412D9BBFE}" destId="{02FEB270-3FF7-45D7-BFF9-24AE077A9E30}" srcOrd="0" destOrd="0" presId="urn:microsoft.com/office/officeart/2005/8/layout/cycle7"/>
    <dgm:cxn modelId="{39B50E64-BAFD-406B-8160-7AA7354C8400}" type="presOf" srcId="{79DF46BE-FCB5-4F73-96EA-928362438A2D}" destId="{511A362D-49FB-4942-B501-A54F5DE327A6}" srcOrd="1" destOrd="0" presId="urn:microsoft.com/office/officeart/2005/8/layout/cycle7"/>
    <dgm:cxn modelId="{FC6DAD4B-7E44-476F-A576-1EF7EDFC2A25}" type="presOf" srcId="{45A54FF0-33FE-4D1C-908E-AE6750E040F4}" destId="{4A0B8BCA-6689-45B6-A5E8-4C8CA15653F5}" srcOrd="0" destOrd="0" presId="urn:microsoft.com/office/officeart/2005/8/layout/cycle7"/>
    <dgm:cxn modelId="{46DF8F75-E182-43BA-81FA-A35349DF2808}" type="presOf" srcId="{DBD248B7-288B-4BA4-8776-5D6D7BC4770B}" destId="{EC083BD6-414A-477C-B128-86C3C56C67F1}" srcOrd="0" destOrd="0" presId="urn:microsoft.com/office/officeart/2005/8/layout/cycle7"/>
    <dgm:cxn modelId="{2E9DD257-2CA4-481A-9AC5-0674355D6199}" srcId="{DBD248B7-288B-4BA4-8776-5D6D7BC4770B}" destId="{896AA183-DC77-4277-911E-AA4CD6735CAA}" srcOrd="1" destOrd="0" parTransId="{EE0CF5EA-A39B-40B6-ACB1-7A10F3E324EB}" sibTransId="{45A54FF0-33FE-4D1C-908E-AE6750E040F4}"/>
    <dgm:cxn modelId="{8424FA78-97E1-41FD-88F4-0E93DCBCB4B9}" type="presOf" srcId="{896AA183-DC77-4277-911E-AA4CD6735CAA}" destId="{93D13498-C79B-4CA2-B56C-33019550AADC}" srcOrd="0" destOrd="0" presId="urn:microsoft.com/office/officeart/2005/8/layout/cycle7"/>
    <dgm:cxn modelId="{AFB9C27D-5062-45D3-A3A5-124FD118B88D}" type="presOf" srcId="{0216777B-B702-4BC2-9C51-171FA3896F29}" destId="{2596361A-D536-493D-8D68-047AE0BB0E21}" srcOrd="0" destOrd="0" presId="urn:microsoft.com/office/officeart/2005/8/layout/cycle7"/>
    <dgm:cxn modelId="{6BD8F7B6-EDDA-410D-A88D-6C93824E2825}" type="presOf" srcId="{79F73493-CFD9-4012-A06B-697FDF4B5EA1}" destId="{0478D45F-C55B-420A-85E6-C49004CDD3C9}" srcOrd="0" destOrd="0" presId="urn:microsoft.com/office/officeart/2005/8/layout/cycle7"/>
    <dgm:cxn modelId="{3C5945C9-8088-401C-A48A-533302CB6F89}" srcId="{DBD248B7-288B-4BA4-8776-5D6D7BC4770B}" destId="{51541BB4-BC92-46C3-84AC-BA3412D9BBFE}" srcOrd="2" destOrd="0" parTransId="{CD849F4D-E45D-4B1B-9048-68DA0EEAEA7B}" sibTransId="{0216777B-B702-4BC2-9C51-171FA3896F29}"/>
    <dgm:cxn modelId="{C82F5EDD-D07A-4C4E-BD89-A802A4235B7C}" type="presOf" srcId="{45A54FF0-33FE-4D1C-908E-AE6750E040F4}" destId="{650B63B1-BC92-4ADD-B21D-0E1425F34CA8}" srcOrd="1" destOrd="0" presId="urn:microsoft.com/office/officeart/2005/8/layout/cycle7"/>
    <dgm:cxn modelId="{DC915312-B7C1-410C-A15B-AF323B73DB9F}" type="presParOf" srcId="{EC083BD6-414A-477C-B128-86C3C56C67F1}" destId="{0478D45F-C55B-420A-85E6-C49004CDD3C9}" srcOrd="0" destOrd="0" presId="urn:microsoft.com/office/officeart/2005/8/layout/cycle7"/>
    <dgm:cxn modelId="{70B90283-8B73-4381-9EAE-63486113F293}" type="presParOf" srcId="{EC083BD6-414A-477C-B128-86C3C56C67F1}" destId="{62F453EA-18FD-4C73-A9D3-43419A9A2629}" srcOrd="1" destOrd="0" presId="urn:microsoft.com/office/officeart/2005/8/layout/cycle7"/>
    <dgm:cxn modelId="{C1B73AD8-298D-45E6-8E20-69D10FEFA030}" type="presParOf" srcId="{62F453EA-18FD-4C73-A9D3-43419A9A2629}" destId="{511A362D-49FB-4942-B501-A54F5DE327A6}" srcOrd="0" destOrd="0" presId="urn:microsoft.com/office/officeart/2005/8/layout/cycle7"/>
    <dgm:cxn modelId="{CF1BDB7A-F5C6-4BC7-8234-2E4C22B54DB9}" type="presParOf" srcId="{EC083BD6-414A-477C-B128-86C3C56C67F1}" destId="{93D13498-C79B-4CA2-B56C-33019550AADC}" srcOrd="2" destOrd="0" presId="urn:microsoft.com/office/officeart/2005/8/layout/cycle7"/>
    <dgm:cxn modelId="{C21CA8E1-8D66-4DED-93A7-D7E6FC5C8AA1}" type="presParOf" srcId="{EC083BD6-414A-477C-B128-86C3C56C67F1}" destId="{4A0B8BCA-6689-45B6-A5E8-4C8CA15653F5}" srcOrd="3" destOrd="0" presId="urn:microsoft.com/office/officeart/2005/8/layout/cycle7"/>
    <dgm:cxn modelId="{AD7F8B91-476A-4BCE-96A3-AC0B2254080E}" type="presParOf" srcId="{4A0B8BCA-6689-45B6-A5E8-4C8CA15653F5}" destId="{650B63B1-BC92-4ADD-B21D-0E1425F34CA8}" srcOrd="0" destOrd="0" presId="urn:microsoft.com/office/officeart/2005/8/layout/cycle7"/>
    <dgm:cxn modelId="{558A48C0-AF82-4EFE-98B6-641E60C3A64C}" type="presParOf" srcId="{EC083BD6-414A-477C-B128-86C3C56C67F1}" destId="{02FEB270-3FF7-45D7-BFF9-24AE077A9E30}" srcOrd="4" destOrd="0" presId="urn:microsoft.com/office/officeart/2005/8/layout/cycle7"/>
    <dgm:cxn modelId="{CB49F9C2-F8CC-48DB-81F7-1721FB6D8B61}" type="presParOf" srcId="{EC083BD6-414A-477C-B128-86C3C56C67F1}" destId="{2596361A-D536-493D-8D68-047AE0BB0E21}" srcOrd="5" destOrd="0" presId="urn:microsoft.com/office/officeart/2005/8/layout/cycle7"/>
    <dgm:cxn modelId="{FEE2BEAE-169C-4C17-8B30-698FDD40015A}" type="presParOf" srcId="{2596361A-D536-493D-8D68-047AE0BB0E21}" destId="{CFD3B9D1-DE5A-4119-8D88-1A5820EBF39B}"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AEBDFF-2315-4627-ADFC-4CA2191060E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95780A3A-C711-4FEA-AC0A-BE8C1C247C9C}">
      <dgm:prSet phldrT="[文本]" custT="1"/>
      <dgm:spPr/>
      <dgm:t>
        <a:bodyPr/>
        <a:lstStyle/>
        <a:p>
          <a:pPr>
            <a:lnSpc>
              <a:spcPts val="1300"/>
            </a:lnSpc>
          </a:pPr>
          <a:r>
            <a:rPr lang="zh-CN" altLang="en-US" sz="1200" b="1" dirty="0">
              <a:latin typeface="等线" panose="02010600030101010101" pitchFamily="2" charset="-122"/>
              <a:ea typeface="等线" panose="02010600030101010101" pitchFamily="2" charset="-122"/>
            </a:rPr>
            <a:t>会员管理</a:t>
          </a:r>
        </a:p>
      </dgm:t>
    </dgm:pt>
    <dgm:pt modelId="{F8A26013-5DD0-47A0-AB02-0B4AF129F889}" type="parTrans" cxnId="{883CEC0E-AE92-4DA1-BA28-ECAAD9DA5D03}">
      <dgm:prSet/>
      <dgm:spPr/>
      <dgm:t>
        <a:bodyPr/>
        <a:lstStyle/>
        <a:p>
          <a:pPr>
            <a:lnSpc>
              <a:spcPts val="1300"/>
            </a:lnSpc>
          </a:pPr>
          <a:endParaRPr lang="zh-CN" altLang="en-US" sz="1200">
            <a:latin typeface="微软雅黑" pitchFamily="34" charset="-122"/>
            <a:ea typeface="微软雅黑" pitchFamily="34" charset="-122"/>
          </a:endParaRPr>
        </a:p>
      </dgm:t>
    </dgm:pt>
    <dgm:pt modelId="{62AD8161-B8D1-4302-ADEE-0FBBDAA47E2F}" type="sibTrans" cxnId="{883CEC0E-AE92-4DA1-BA28-ECAAD9DA5D03}">
      <dgm:prSet/>
      <dgm:spPr/>
      <dgm:t>
        <a:bodyPr/>
        <a:lstStyle/>
        <a:p>
          <a:pPr>
            <a:lnSpc>
              <a:spcPts val="1300"/>
            </a:lnSpc>
          </a:pPr>
          <a:endParaRPr lang="zh-CN" altLang="en-US" sz="1200">
            <a:latin typeface="微软雅黑" pitchFamily="34" charset="-122"/>
            <a:ea typeface="微软雅黑" pitchFamily="34" charset="-122"/>
          </a:endParaRPr>
        </a:p>
      </dgm:t>
    </dgm:pt>
    <dgm:pt modelId="{17B40D7F-EC19-4E9F-AB60-93DBEF6DFC39}">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账户注册</a:t>
          </a:r>
        </a:p>
      </dgm:t>
    </dgm:pt>
    <dgm:pt modelId="{07FA4A1B-77DC-4F9C-8B91-15C7DC572C05}" type="parTrans" cxnId="{C2923D60-16E1-4BF5-867B-993C05642814}">
      <dgm:prSet/>
      <dgm:spPr/>
      <dgm:t>
        <a:bodyPr/>
        <a:lstStyle/>
        <a:p>
          <a:pPr>
            <a:lnSpc>
              <a:spcPts val="1300"/>
            </a:lnSpc>
          </a:pPr>
          <a:endParaRPr lang="zh-CN" altLang="en-US" sz="1200">
            <a:latin typeface="微软雅黑" pitchFamily="34" charset="-122"/>
            <a:ea typeface="微软雅黑" pitchFamily="34" charset="-122"/>
          </a:endParaRPr>
        </a:p>
      </dgm:t>
    </dgm:pt>
    <dgm:pt modelId="{69D8F8E6-AFFF-4C5F-9BF7-89C9DF5A9084}" type="sibTrans" cxnId="{C2923D60-16E1-4BF5-867B-993C05642814}">
      <dgm:prSet/>
      <dgm:spPr/>
      <dgm:t>
        <a:bodyPr/>
        <a:lstStyle/>
        <a:p>
          <a:pPr>
            <a:lnSpc>
              <a:spcPts val="1300"/>
            </a:lnSpc>
          </a:pPr>
          <a:endParaRPr lang="zh-CN" altLang="en-US" sz="1200">
            <a:latin typeface="微软雅黑" pitchFamily="34" charset="-122"/>
            <a:ea typeface="微软雅黑" pitchFamily="34" charset="-122"/>
          </a:endParaRPr>
        </a:p>
      </dgm:t>
    </dgm:pt>
    <dgm:pt modelId="{7584B4A0-A752-40E4-B3D7-D74B973486D0}">
      <dgm:prSet phldrT="[文本]" custT="1"/>
      <dgm:spPr/>
      <dgm:t>
        <a:bodyPr/>
        <a:lstStyle/>
        <a:p>
          <a:pPr>
            <a:lnSpc>
              <a:spcPts val="1300"/>
            </a:lnSpc>
          </a:pPr>
          <a:r>
            <a:rPr lang="zh-CN" altLang="en-US" sz="1200" b="1" dirty="0">
              <a:latin typeface="等线" panose="02010600030101010101" pitchFamily="2" charset="-122"/>
              <a:ea typeface="等线" panose="02010600030101010101" pitchFamily="2" charset="-122"/>
            </a:rPr>
            <a:t>区块链系统</a:t>
          </a:r>
        </a:p>
      </dgm:t>
    </dgm:pt>
    <dgm:pt modelId="{5EBE6DF2-9F98-4058-8635-E69C86C6980C}" type="parTrans" cxnId="{8A077205-97EF-4D21-A18F-A13A42093A2A}">
      <dgm:prSet/>
      <dgm:spPr/>
      <dgm:t>
        <a:bodyPr/>
        <a:lstStyle/>
        <a:p>
          <a:pPr>
            <a:lnSpc>
              <a:spcPts val="1300"/>
            </a:lnSpc>
          </a:pPr>
          <a:endParaRPr lang="zh-CN" altLang="en-US" sz="1200">
            <a:latin typeface="微软雅黑" pitchFamily="34" charset="-122"/>
            <a:ea typeface="微软雅黑" pitchFamily="34" charset="-122"/>
          </a:endParaRPr>
        </a:p>
      </dgm:t>
    </dgm:pt>
    <dgm:pt modelId="{EEBB1E7B-3698-403B-83CB-7DAD8B7C729A}" type="sibTrans" cxnId="{8A077205-97EF-4D21-A18F-A13A42093A2A}">
      <dgm:prSet/>
      <dgm:spPr/>
      <dgm:t>
        <a:bodyPr/>
        <a:lstStyle/>
        <a:p>
          <a:pPr>
            <a:lnSpc>
              <a:spcPts val="1300"/>
            </a:lnSpc>
          </a:pPr>
          <a:endParaRPr lang="zh-CN" altLang="en-US" sz="1200">
            <a:latin typeface="微软雅黑" pitchFamily="34" charset="-122"/>
            <a:ea typeface="微软雅黑" pitchFamily="34" charset="-122"/>
          </a:endParaRPr>
        </a:p>
      </dgm:t>
    </dgm:pt>
    <dgm:pt modelId="{BCBCE9B7-5F4A-4BFC-B941-1A03F6C80198}">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共识管理</a:t>
          </a:r>
        </a:p>
      </dgm:t>
    </dgm:pt>
    <dgm:pt modelId="{191E3074-EBA0-4049-9FF6-2050029F5AE1}" type="parTrans" cxnId="{4802C64B-DD8F-4F45-8090-07C769DF0E3E}">
      <dgm:prSet/>
      <dgm:spPr/>
      <dgm:t>
        <a:bodyPr/>
        <a:lstStyle/>
        <a:p>
          <a:pPr>
            <a:lnSpc>
              <a:spcPts val="1300"/>
            </a:lnSpc>
          </a:pPr>
          <a:endParaRPr lang="zh-CN" altLang="en-US" sz="1200">
            <a:latin typeface="微软雅黑" pitchFamily="34" charset="-122"/>
            <a:ea typeface="微软雅黑" pitchFamily="34" charset="-122"/>
          </a:endParaRPr>
        </a:p>
      </dgm:t>
    </dgm:pt>
    <dgm:pt modelId="{73CF536B-DD85-472F-8E4F-0B20B99565D4}" type="sibTrans" cxnId="{4802C64B-DD8F-4F45-8090-07C769DF0E3E}">
      <dgm:prSet/>
      <dgm:spPr/>
      <dgm:t>
        <a:bodyPr/>
        <a:lstStyle/>
        <a:p>
          <a:pPr>
            <a:lnSpc>
              <a:spcPts val="1300"/>
            </a:lnSpc>
          </a:pPr>
          <a:endParaRPr lang="zh-CN" altLang="en-US" sz="1200">
            <a:latin typeface="微软雅黑" pitchFamily="34" charset="-122"/>
            <a:ea typeface="微软雅黑" pitchFamily="34" charset="-122"/>
          </a:endParaRPr>
        </a:p>
      </dgm:t>
    </dgm:pt>
    <dgm:pt modelId="{A0180529-F8BC-4DFD-86DF-E4A52F8009AD}">
      <dgm:prSet phldrT="[文本]" custT="1"/>
      <dgm:spPr/>
      <dgm:t>
        <a:bodyPr/>
        <a:lstStyle/>
        <a:p>
          <a:pPr>
            <a:lnSpc>
              <a:spcPts val="1300"/>
            </a:lnSpc>
          </a:pPr>
          <a:r>
            <a:rPr lang="zh-CN" altLang="en-US" sz="1200" b="1" dirty="0">
              <a:latin typeface="等线" panose="02010600030101010101" pitchFamily="2" charset="-122"/>
              <a:ea typeface="等线" panose="02010600030101010101" pitchFamily="2" charset="-122"/>
            </a:rPr>
            <a:t>智能合约</a:t>
          </a:r>
        </a:p>
      </dgm:t>
    </dgm:pt>
    <dgm:pt modelId="{AE98A07E-4F93-4574-961A-3564248DB09C}" type="parTrans" cxnId="{8217B324-A2F6-4E37-896E-10C0157F4243}">
      <dgm:prSet/>
      <dgm:spPr/>
      <dgm:t>
        <a:bodyPr/>
        <a:lstStyle/>
        <a:p>
          <a:pPr>
            <a:lnSpc>
              <a:spcPts val="1300"/>
            </a:lnSpc>
          </a:pPr>
          <a:endParaRPr lang="zh-CN" altLang="en-US" sz="1200">
            <a:latin typeface="微软雅黑" pitchFamily="34" charset="-122"/>
            <a:ea typeface="微软雅黑" pitchFamily="34" charset="-122"/>
          </a:endParaRPr>
        </a:p>
      </dgm:t>
    </dgm:pt>
    <dgm:pt modelId="{D908C11A-8EF0-4100-942E-699EAB3C13C0}" type="sibTrans" cxnId="{8217B324-A2F6-4E37-896E-10C0157F4243}">
      <dgm:prSet/>
      <dgm:spPr/>
      <dgm:t>
        <a:bodyPr/>
        <a:lstStyle/>
        <a:p>
          <a:pPr>
            <a:lnSpc>
              <a:spcPts val="1300"/>
            </a:lnSpc>
          </a:pPr>
          <a:endParaRPr lang="zh-CN" altLang="en-US" sz="1200">
            <a:latin typeface="微软雅黑" pitchFamily="34" charset="-122"/>
            <a:ea typeface="微软雅黑" pitchFamily="34" charset="-122"/>
          </a:endParaRPr>
        </a:p>
      </dgm:t>
    </dgm:pt>
    <dgm:pt modelId="{16437CA3-0560-48B6-9BAC-9B063015F3B1}">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协议发布</a:t>
          </a:r>
        </a:p>
      </dgm:t>
    </dgm:pt>
    <dgm:pt modelId="{806ACA37-AF5C-4C29-BAEB-57CC628B5961}" type="parTrans" cxnId="{37F52D8C-6738-45E9-94EB-B998283495F9}">
      <dgm:prSet/>
      <dgm:spPr/>
      <dgm:t>
        <a:bodyPr/>
        <a:lstStyle/>
        <a:p>
          <a:pPr>
            <a:lnSpc>
              <a:spcPts val="1300"/>
            </a:lnSpc>
          </a:pPr>
          <a:endParaRPr lang="zh-CN" altLang="en-US" sz="1200">
            <a:latin typeface="微软雅黑" pitchFamily="34" charset="-122"/>
            <a:ea typeface="微软雅黑" pitchFamily="34" charset="-122"/>
          </a:endParaRPr>
        </a:p>
      </dgm:t>
    </dgm:pt>
    <dgm:pt modelId="{58DF1B5B-A67E-4D7F-9A84-EE92C0F6A42F}" type="sibTrans" cxnId="{37F52D8C-6738-45E9-94EB-B998283495F9}">
      <dgm:prSet/>
      <dgm:spPr/>
      <dgm:t>
        <a:bodyPr/>
        <a:lstStyle/>
        <a:p>
          <a:pPr>
            <a:lnSpc>
              <a:spcPts val="1300"/>
            </a:lnSpc>
          </a:pPr>
          <a:endParaRPr lang="zh-CN" altLang="en-US" sz="1200">
            <a:latin typeface="微软雅黑" pitchFamily="34" charset="-122"/>
            <a:ea typeface="微软雅黑" pitchFamily="34" charset="-122"/>
          </a:endParaRPr>
        </a:p>
      </dgm:t>
    </dgm:pt>
    <dgm:pt modelId="{DC26E1DE-D08F-4E27-9108-6DE9EC31CDC3}">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功能定制</a:t>
          </a:r>
        </a:p>
      </dgm:t>
    </dgm:pt>
    <dgm:pt modelId="{4CAC2C09-94D8-447B-B10A-0DB1A945F3D7}" type="parTrans" cxnId="{7CBF32F7-D993-4F59-920F-4E9EDC0AF27C}">
      <dgm:prSet/>
      <dgm:spPr/>
      <dgm:t>
        <a:bodyPr/>
        <a:lstStyle/>
        <a:p>
          <a:pPr>
            <a:lnSpc>
              <a:spcPts val="1300"/>
            </a:lnSpc>
          </a:pPr>
          <a:endParaRPr lang="zh-CN" altLang="en-US" sz="1200">
            <a:latin typeface="微软雅黑" pitchFamily="34" charset="-122"/>
            <a:ea typeface="微软雅黑" pitchFamily="34" charset="-122"/>
          </a:endParaRPr>
        </a:p>
      </dgm:t>
    </dgm:pt>
    <dgm:pt modelId="{57A8A63D-4212-4B12-B55A-2CB94E81C96F}" type="sibTrans" cxnId="{7CBF32F7-D993-4F59-920F-4E9EDC0AF27C}">
      <dgm:prSet/>
      <dgm:spPr/>
      <dgm:t>
        <a:bodyPr/>
        <a:lstStyle/>
        <a:p>
          <a:pPr>
            <a:lnSpc>
              <a:spcPts val="1300"/>
            </a:lnSpc>
          </a:pPr>
          <a:endParaRPr lang="zh-CN" altLang="en-US" sz="1200">
            <a:latin typeface="微软雅黑" pitchFamily="34" charset="-122"/>
            <a:ea typeface="微软雅黑" pitchFamily="34" charset="-122"/>
          </a:endParaRPr>
        </a:p>
      </dgm:t>
    </dgm:pt>
    <dgm:pt modelId="{78A82FA8-88AF-4FD5-9E73-0CD74EAE1742}">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身份管理</a:t>
          </a:r>
        </a:p>
      </dgm:t>
    </dgm:pt>
    <dgm:pt modelId="{6814AA3E-8DB8-4620-9076-E58D737E3816}" type="parTrans" cxnId="{877A95CA-F9C3-4C4B-9BB4-B7B3C8E0555E}">
      <dgm:prSet/>
      <dgm:spPr/>
      <dgm:t>
        <a:bodyPr/>
        <a:lstStyle/>
        <a:p>
          <a:pPr>
            <a:lnSpc>
              <a:spcPts val="1300"/>
            </a:lnSpc>
          </a:pPr>
          <a:endParaRPr lang="zh-CN" altLang="en-US" sz="1200">
            <a:latin typeface="微软雅黑" pitchFamily="34" charset="-122"/>
            <a:ea typeface="微软雅黑" pitchFamily="34" charset="-122"/>
          </a:endParaRPr>
        </a:p>
      </dgm:t>
    </dgm:pt>
    <dgm:pt modelId="{6EBA067F-D4A1-4847-A5A3-BEA08BCE0048}" type="sibTrans" cxnId="{877A95CA-F9C3-4C4B-9BB4-B7B3C8E0555E}">
      <dgm:prSet/>
      <dgm:spPr/>
      <dgm:t>
        <a:bodyPr/>
        <a:lstStyle/>
        <a:p>
          <a:pPr>
            <a:lnSpc>
              <a:spcPts val="1300"/>
            </a:lnSpc>
          </a:pPr>
          <a:endParaRPr lang="zh-CN" altLang="en-US" sz="1200">
            <a:latin typeface="微软雅黑" pitchFamily="34" charset="-122"/>
            <a:ea typeface="微软雅黑" pitchFamily="34" charset="-122"/>
          </a:endParaRPr>
        </a:p>
      </dgm:t>
    </dgm:pt>
    <dgm:pt modelId="{FB1B97B8-5164-4DBE-82CD-0D0AE24B7969}">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分布式账本</a:t>
          </a:r>
        </a:p>
      </dgm:t>
    </dgm:pt>
    <dgm:pt modelId="{39DD43BC-D386-49C8-A377-F940CFC306EE}" type="parTrans" cxnId="{935DC2F1-DAC5-4E82-B9AF-C9E0D30DD26A}">
      <dgm:prSet/>
      <dgm:spPr/>
      <dgm:t>
        <a:bodyPr/>
        <a:lstStyle/>
        <a:p>
          <a:pPr>
            <a:lnSpc>
              <a:spcPts val="1300"/>
            </a:lnSpc>
          </a:pPr>
          <a:endParaRPr lang="zh-CN" altLang="en-US" sz="1200">
            <a:latin typeface="微软雅黑" pitchFamily="34" charset="-122"/>
            <a:ea typeface="微软雅黑" pitchFamily="34" charset="-122"/>
          </a:endParaRPr>
        </a:p>
      </dgm:t>
    </dgm:pt>
    <dgm:pt modelId="{1E86E792-F6FA-41EB-A38A-5C9D282A2D72}" type="sibTrans" cxnId="{935DC2F1-DAC5-4E82-B9AF-C9E0D30DD26A}">
      <dgm:prSet/>
      <dgm:spPr/>
      <dgm:t>
        <a:bodyPr/>
        <a:lstStyle/>
        <a:p>
          <a:pPr>
            <a:lnSpc>
              <a:spcPts val="1300"/>
            </a:lnSpc>
          </a:pPr>
          <a:endParaRPr lang="zh-CN" altLang="en-US" sz="1200">
            <a:latin typeface="微软雅黑" pitchFamily="34" charset="-122"/>
            <a:ea typeface="微软雅黑" pitchFamily="34" charset="-122"/>
          </a:endParaRPr>
        </a:p>
      </dgm:t>
    </dgm:pt>
    <dgm:pt modelId="{7B6516FF-2B1E-4C38-B5AB-89D6A87F54C3}">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权限管理</a:t>
          </a:r>
        </a:p>
      </dgm:t>
    </dgm:pt>
    <dgm:pt modelId="{2B0D70E5-DF17-48AE-9EF7-1B1E7B11EAFE}" type="parTrans" cxnId="{DF5D1818-A394-4144-BABB-850FCBFDDBE9}">
      <dgm:prSet/>
      <dgm:spPr/>
      <dgm:t>
        <a:bodyPr/>
        <a:lstStyle/>
        <a:p>
          <a:pPr>
            <a:lnSpc>
              <a:spcPts val="1300"/>
            </a:lnSpc>
          </a:pPr>
          <a:endParaRPr lang="zh-CN" altLang="en-US" sz="1200">
            <a:latin typeface="微软雅黑" pitchFamily="34" charset="-122"/>
            <a:ea typeface="微软雅黑" pitchFamily="34" charset="-122"/>
          </a:endParaRPr>
        </a:p>
      </dgm:t>
    </dgm:pt>
    <dgm:pt modelId="{C7B1164E-C389-425D-B923-A701AC1A1F71}" type="sibTrans" cxnId="{DF5D1818-A394-4144-BABB-850FCBFDDBE9}">
      <dgm:prSet/>
      <dgm:spPr/>
      <dgm:t>
        <a:bodyPr/>
        <a:lstStyle/>
        <a:p>
          <a:pPr>
            <a:lnSpc>
              <a:spcPts val="1300"/>
            </a:lnSpc>
          </a:pPr>
          <a:endParaRPr lang="zh-CN" altLang="en-US" sz="1200">
            <a:latin typeface="微软雅黑" pitchFamily="34" charset="-122"/>
            <a:ea typeface="微软雅黑" pitchFamily="34" charset="-122"/>
          </a:endParaRPr>
        </a:p>
      </dgm:t>
    </dgm:pt>
    <dgm:pt modelId="{7CB8A069-C38E-4DEC-AB14-774AAA3E6414}">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合规管理</a:t>
          </a:r>
        </a:p>
      </dgm:t>
    </dgm:pt>
    <dgm:pt modelId="{FB9F5981-33B9-4951-94BD-BF4C9EF62D3A}" type="parTrans" cxnId="{A5EE8EA3-3D0D-40DE-85ED-4A6A71B74B20}">
      <dgm:prSet/>
      <dgm:spPr/>
      <dgm:t>
        <a:bodyPr/>
        <a:lstStyle/>
        <a:p>
          <a:pPr>
            <a:lnSpc>
              <a:spcPts val="1300"/>
            </a:lnSpc>
          </a:pPr>
          <a:endParaRPr lang="zh-CN" altLang="en-US" sz="1200">
            <a:latin typeface="微软雅黑" pitchFamily="34" charset="-122"/>
            <a:ea typeface="微软雅黑" pitchFamily="34" charset="-122"/>
          </a:endParaRPr>
        </a:p>
      </dgm:t>
    </dgm:pt>
    <dgm:pt modelId="{C68C4DBD-C0E4-4973-B44F-CC90B3A3F837}" type="sibTrans" cxnId="{A5EE8EA3-3D0D-40DE-85ED-4A6A71B74B20}">
      <dgm:prSet/>
      <dgm:spPr/>
      <dgm:t>
        <a:bodyPr/>
        <a:lstStyle/>
        <a:p>
          <a:pPr>
            <a:lnSpc>
              <a:spcPts val="1300"/>
            </a:lnSpc>
          </a:pPr>
          <a:endParaRPr lang="zh-CN" altLang="en-US" sz="1200">
            <a:latin typeface="微软雅黑" pitchFamily="34" charset="-122"/>
            <a:ea typeface="微软雅黑" pitchFamily="34" charset="-122"/>
          </a:endParaRPr>
        </a:p>
      </dgm:t>
    </dgm:pt>
    <dgm:pt modelId="{01B21AE5-0375-4BC1-A6BA-FA5552FCDBDB}">
      <dgm:prSet phldrT="[文本]" custT="1"/>
      <dgm:spPr/>
      <dgm:t>
        <a:bodyPr/>
        <a:lstStyle/>
        <a:p>
          <a:pPr>
            <a:lnSpc>
              <a:spcPts val="1300"/>
            </a:lnSpc>
          </a:pPr>
          <a:r>
            <a:rPr lang="zh-CN" altLang="en-US" sz="1200" dirty="0">
              <a:latin typeface="等线" panose="02010600030101010101" pitchFamily="2" charset="-122"/>
              <a:ea typeface="等线" panose="02010600030101010101" pitchFamily="2" charset="-122"/>
            </a:rPr>
            <a:t>合约安全管理</a:t>
          </a:r>
        </a:p>
      </dgm:t>
    </dgm:pt>
    <dgm:pt modelId="{EED61EDF-343E-476E-A238-D52B764D3CB6}" type="parTrans" cxnId="{A72E14BB-9381-4B58-BD7E-072BCA6F514A}">
      <dgm:prSet/>
      <dgm:spPr/>
      <dgm:t>
        <a:bodyPr/>
        <a:lstStyle/>
        <a:p>
          <a:pPr>
            <a:lnSpc>
              <a:spcPts val="1300"/>
            </a:lnSpc>
          </a:pPr>
          <a:endParaRPr lang="zh-CN" altLang="en-US"/>
        </a:p>
      </dgm:t>
    </dgm:pt>
    <dgm:pt modelId="{9AF4CB08-3C8F-4B9F-8559-5290E70823E5}" type="sibTrans" cxnId="{A72E14BB-9381-4B58-BD7E-072BCA6F514A}">
      <dgm:prSet/>
      <dgm:spPr/>
      <dgm:t>
        <a:bodyPr/>
        <a:lstStyle/>
        <a:p>
          <a:pPr>
            <a:lnSpc>
              <a:spcPts val="1300"/>
            </a:lnSpc>
          </a:pPr>
          <a:endParaRPr lang="zh-CN" altLang="en-US"/>
        </a:p>
      </dgm:t>
    </dgm:pt>
    <dgm:pt modelId="{7B710060-0D88-4D2F-B36C-910BF9A2609E}" type="pres">
      <dgm:prSet presAssocID="{C5AEBDFF-2315-4627-ADFC-4CA2191060E6}" presName="Name0" presStyleCnt="0">
        <dgm:presLayoutVars>
          <dgm:dir/>
          <dgm:animLvl val="lvl"/>
          <dgm:resizeHandles val="exact"/>
        </dgm:presLayoutVars>
      </dgm:prSet>
      <dgm:spPr/>
    </dgm:pt>
    <dgm:pt modelId="{7C151F01-50BF-4A54-AAF7-B2F20332C2F2}" type="pres">
      <dgm:prSet presAssocID="{95780A3A-C711-4FEA-AC0A-BE8C1C247C9C}" presName="composite" presStyleCnt="0"/>
      <dgm:spPr/>
    </dgm:pt>
    <dgm:pt modelId="{0AF21F85-1887-495F-AED6-C9242FD65072}" type="pres">
      <dgm:prSet presAssocID="{95780A3A-C711-4FEA-AC0A-BE8C1C247C9C}" presName="parTx" presStyleLbl="alignNode1" presStyleIdx="0" presStyleCnt="3">
        <dgm:presLayoutVars>
          <dgm:chMax val="0"/>
          <dgm:chPref val="0"/>
          <dgm:bulletEnabled val="1"/>
        </dgm:presLayoutVars>
      </dgm:prSet>
      <dgm:spPr/>
    </dgm:pt>
    <dgm:pt modelId="{C8A6FFB3-F3B2-4D0C-A014-261469C1892F}" type="pres">
      <dgm:prSet presAssocID="{95780A3A-C711-4FEA-AC0A-BE8C1C247C9C}" presName="desTx" presStyleLbl="alignAccFollowNode1" presStyleIdx="0" presStyleCnt="3" custScaleY="100000" custLinFactY="255334" custLinFactNeighborY="300000">
        <dgm:presLayoutVars>
          <dgm:bulletEnabled val="1"/>
        </dgm:presLayoutVars>
      </dgm:prSet>
      <dgm:spPr/>
    </dgm:pt>
    <dgm:pt modelId="{8FC996CA-6DBE-4DCD-88F7-845BFAE67D01}" type="pres">
      <dgm:prSet presAssocID="{62AD8161-B8D1-4302-ADEE-0FBBDAA47E2F}" presName="space" presStyleCnt="0"/>
      <dgm:spPr/>
    </dgm:pt>
    <dgm:pt modelId="{D1E5BF3D-EFCB-4196-A068-12DB5D3EE743}" type="pres">
      <dgm:prSet presAssocID="{7584B4A0-A752-40E4-B3D7-D74B973486D0}" presName="composite" presStyleCnt="0"/>
      <dgm:spPr/>
    </dgm:pt>
    <dgm:pt modelId="{04EA8622-18A7-4E87-9926-30E824120F37}" type="pres">
      <dgm:prSet presAssocID="{7584B4A0-A752-40E4-B3D7-D74B973486D0}" presName="parTx" presStyleLbl="alignNode1" presStyleIdx="1" presStyleCnt="3">
        <dgm:presLayoutVars>
          <dgm:chMax val="0"/>
          <dgm:chPref val="0"/>
          <dgm:bulletEnabled val="1"/>
        </dgm:presLayoutVars>
      </dgm:prSet>
      <dgm:spPr/>
    </dgm:pt>
    <dgm:pt modelId="{90DFB058-8C11-4767-BFA4-B3C0FCE41829}" type="pres">
      <dgm:prSet presAssocID="{7584B4A0-A752-40E4-B3D7-D74B973486D0}" presName="desTx" presStyleLbl="alignAccFollowNode1" presStyleIdx="1" presStyleCnt="3" custScaleY="100000" custLinFactY="255334" custLinFactNeighborY="300000">
        <dgm:presLayoutVars>
          <dgm:bulletEnabled val="1"/>
        </dgm:presLayoutVars>
      </dgm:prSet>
      <dgm:spPr/>
    </dgm:pt>
    <dgm:pt modelId="{3DA39283-33C1-45B8-B8BB-84F0FFC3517E}" type="pres">
      <dgm:prSet presAssocID="{EEBB1E7B-3698-403B-83CB-7DAD8B7C729A}" presName="space" presStyleCnt="0"/>
      <dgm:spPr/>
    </dgm:pt>
    <dgm:pt modelId="{FC2E2AC4-5846-4332-A202-4534A8F8C078}" type="pres">
      <dgm:prSet presAssocID="{A0180529-F8BC-4DFD-86DF-E4A52F8009AD}" presName="composite" presStyleCnt="0"/>
      <dgm:spPr/>
    </dgm:pt>
    <dgm:pt modelId="{168313DE-B6E3-4086-869A-5B86A4A2FFF9}" type="pres">
      <dgm:prSet presAssocID="{A0180529-F8BC-4DFD-86DF-E4A52F8009AD}" presName="parTx" presStyleLbl="alignNode1" presStyleIdx="2" presStyleCnt="3">
        <dgm:presLayoutVars>
          <dgm:chMax val="0"/>
          <dgm:chPref val="0"/>
          <dgm:bulletEnabled val="1"/>
        </dgm:presLayoutVars>
      </dgm:prSet>
      <dgm:spPr/>
    </dgm:pt>
    <dgm:pt modelId="{CD898354-4B4F-492F-BAE8-F83CE07C4C84}" type="pres">
      <dgm:prSet presAssocID="{A0180529-F8BC-4DFD-86DF-E4A52F8009AD}" presName="desTx" presStyleLbl="alignAccFollowNode1" presStyleIdx="2" presStyleCnt="3" custScaleY="100000" custLinFactY="255334" custLinFactNeighborY="300000">
        <dgm:presLayoutVars>
          <dgm:bulletEnabled val="1"/>
        </dgm:presLayoutVars>
      </dgm:prSet>
      <dgm:spPr/>
    </dgm:pt>
  </dgm:ptLst>
  <dgm:cxnLst>
    <dgm:cxn modelId="{8A077205-97EF-4D21-A18F-A13A42093A2A}" srcId="{C5AEBDFF-2315-4627-ADFC-4CA2191060E6}" destId="{7584B4A0-A752-40E4-B3D7-D74B973486D0}" srcOrd="1" destOrd="0" parTransId="{5EBE6DF2-9F98-4058-8635-E69C86C6980C}" sibTransId="{EEBB1E7B-3698-403B-83CB-7DAD8B7C729A}"/>
    <dgm:cxn modelId="{ACD5C308-657C-4970-81FA-AA8D08D70E54}" type="presOf" srcId="{BCBCE9B7-5F4A-4BFC-B941-1A03F6C80198}" destId="{90DFB058-8C11-4767-BFA4-B3C0FCE41829}" srcOrd="0" destOrd="1" presId="urn:microsoft.com/office/officeart/2005/8/layout/hList1"/>
    <dgm:cxn modelId="{883CEC0E-AE92-4DA1-BA28-ECAAD9DA5D03}" srcId="{C5AEBDFF-2315-4627-ADFC-4CA2191060E6}" destId="{95780A3A-C711-4FEA-AC0A-BE8C1C247C9C}" srcOrd="0" destOrd="0" parTransId="{F8A26013-5DD0-47A0-AB02-0B4AF129F889}" sibTransId="{62AD8161-B8D1-4302-ADEE-0FBBDAA47E2F}"/>
    <dgm:cxn modelId="{E62E4F16-E31A-4BCC-A2DE-99EE5DACDB9C}" type="presOf" srcId="{FB1B97B8-5164-4DBE-82CD-0D0AE24B7969}" destId="{90DFB058-8C11-4767-BFA4-B3C0FCE41829}" srcOrd="0" destOrd="0" presId="urn:microsoft.com/office/officeart/2005/8/layout/hList1"/>
    <dgm:cxn modelId="{DF5D1818-A394-4144-BABB-850FCBFDDBE9}" srcId="{95780A3A-C711-4FEA-AC0A-BE8C1C247C9C}" destId="{7B6516FF-2B1E-4C38-B5AB-89D6A87F54C3}" srcOrd="2" destOrd="0" parTransId="{2B0D70E5-DF17-48AE-9EF7-1B1E7B11EAFE}" sibTransId="{C7B1164E-C389-425D-B923-A701AC1A1F71}"/>
    <dgm:cxn modelId="{CC491523-7B92-4AF2-974F-BD813C047349}" type="presOf" srcId="{17B40D7F-EC19-4E9F-AB60-93DBEF6DFC39}" destId="{C8A6FFB3-F3B2-4D0C-A014-261469C1892F}" srcOrd="0" destOrd="0" presId="urn:microsoft.com/office/officeart/2005/8/layout/hList1"/>
    <dgm:cxn modelId="{8217B324-A2F6-4E37-896E-10C0157F4243}" srcId="{C5AEBDFF-2315-4627-ADFC-4CA2191060E6}" destId="{A0180529-F8BC-4DFD-86DF-E4A52F8009AD}" srcOrd="2" destOrd="0" parTransId="{AE98A07E-4F93-4574-961A-3564248DB09C}" sibTransId="{D908C11A-8EF0-4100-942E-699EAB3C13C0}"/>
    <dgm:cxn modelId="{C2923D60-16E1-4BF5-867B-993C05642814}" srcId="{95780A3A-C711-4FEA-AC0A-BE8C1C247C9C}" destId="{17B40D7F-EC19-4E9F-AB60-93DBEF6DFC39}" srcOrd="0" destOrd="0" parTransId="{07FA4A1B-77DC-4F9C-8B91-15C7DC572C05}" sibTransId="{69D8F8E6-AFFF-4C5F-9BF7-89C9DF5A9084}"/>
    <dgm:cxn modelId="{DA1D274A-3270-4EB8-8BE8-ED863FF756DD}" type="presOf" srcId="{95780A3A-C711-4FEA-AC0A-BE8C1C247C9C}" destId="{0AF21F85-1887-495F-AED6-C9242FD65072}" srcOrd="0" destOrd="0" presId="urn:microsoft.com/office/officeart/2005/8/layout/hList1"/>
    <dgm:cxn modelId="{4802C64B-DD8F-4F45-8090-07C769DF0E3E}" srcId="{7584B4A0-A752-40E4-B3D7-D74B973486D0}" destId="{BCBCE9B7-5F4A-4BFC-B941-1A03F6C80198}" srcOrd="1" destOrd="0" parTransId="{191E3074-EBA0-4049-9FF6-2050029F5AE1}" sibTransId="{73CF536B-DD85-472F-8E4F-0B20B99565D4}"/>
    <dgm:cxn modelId="{A673C171-16D4-469C-AEE0-D1E7B5CA04B1}" type="presOf" srcId="{C5AEBDFF-2315-4627-ADFC-4CA2191060E6}" destId="{7B710060-0D88-4D2F-B36C-910BF9A2609E}" srcOrd="0" destOrd="0" presId="urn:microsoft.com/office/officeart/2005/8/layout/hList1"/>
    <dgm:cxn modelId="{29563173-619A-4324-8FFA-E2247842413D}" type="presOf" srcId="{7CB8A069-C38E-4DEC-AB14-774AAA3E6414}" destId="{90DFB058-8C11-4767-BFA4-B3C0FCE41829}" srcOrd="0" destOrd="2" presId="urn:microsoft.com/office/officeart/2005/8/layout/hList1"/>
    <dgm:cxn modelId="{F086C17D-FDE8-4AB4-A98A-5F35436ECF5B}" type="presOf" srcId="{7584B4A0-A752-40E4-B3D7-D74B973486D0}" destId="{04EA8622-18A7-4E87-9926-30E824120F37}" srcOrd="0" destOrd="0" presId="urn:microsoft.com/office/officeart/2005/8/layout/hList1"/>
    <dgm:cxn modelId="{5D036F81-DD42-40F0-AC9E-3FE2E064AC83}" type="presOf" srcId="{7B6516FF-2B1E-4C38-B5AB-89D6A87F54C3}" destId="{C8A6FFB3-F3B2-4D0C-A014-261469C1892F}" srcOrd="0" destOrd="2" presId="urn:microsoft.com/office/officeart/2005/8/layout/hList1"/>
    <dgm:cxn modelId="{37F52D8C-6738-45E9-94EB-B998283495F9}" srcId="{A0180529-F8BC-4DFD-86DF-E4A52F8009AD}" destId="{16437CA3-0560-48B6-9BAC-9B063015F3B1}" srcOrd="1" destOrd="0" parTransId="{806ACA37-AF5C-4C29-BAEB-57CC628B5961}" sibTransId="{58DF1B5B-A67E-4D7F-9A84-EE92C0F6A42F}"/>
    <dgm:cxn modelId="{63B2E294-9E03-4BFB-96EC-46150FC74771}" type="presOf" srcId="{A0180529-F8BC-4DFD-86DF-E4A52F8009AD}" destId="{168313DE-B6E3-4086-869A-5B86A4A2FFF9}" srcOrd="0" destOrd="0" presId="urn:microsoft.com/office/officeart/2005/8/layout/hList1"/>
    <dgm:cxn modelId="{A5EE8EA3-3D0D-40DE-85ED-4A6A71B74B20}" srcId="{7584B4A0-A752-40E4-B3D7-D74B973486D0}" destId="{7CB8A069-C38E-4DEC-AB14-774AAA3E6414}" srcOrd="2" destOrd="0" parTransId="{FB9F5981-33B9-4951-94BD-BF4C9EF62D3A}" sibTransId="{C68C4DBD-C0E4-4973-B44F-CC90B3A3F837}"/>
    <dgm:cxn modelId="{B596E6AA-FA95-4A3A-9C4E-3FCDD53106B3}" type="presOf" srcId="{78A82FA8-88AF-4FD5-9E73-0CD74EAE1742}" destId="{C8A6FFB3-F3B2-4D0C-A014-261469C1892F}" srcOrd="0" destOrd="1" presId="urn:microsoft.com/office/officeart/2005/8/layout/hList1"/>
    <dgm:cxn modelId="{A72E14BB-9381-4B58-BD7E-072BCA6F514A}" srcId="{A0180529-F8BC-4DFD-86DF-E4A52F8009AD}" destId="{01B21AE5-0375-4BC1-A6BA-FA5552FCDBDB}" srcOrd="0" destOrd="0" parTransId="{EED61EDF-343E-476E-A238-D52B764D3CB6}" sibTransId="{9AF4CB08-3C8F-4B9F-8559-5290E70823E5}"/>
    <dgm:cxn modelId="{877A95CA-F9C3-4C4B-9BB4-B7B3C8E0555E}" srcId="{95780A3A-C711-4FEA-AC0A-BE8C1C247C9C}" destId="{78A82FA8-88AF-4FD5-9E73-0CD74EAE1742}" srcOrd="1" destOrd="0" parTransId="{6814AA3E-8DB8-4620-9076-E58D737E3816}" sibTransId="{6EBA067F-D4A1-4847-A5A3-BEA08BCE0048}"/>
    <dgm:cxn modelId="{8B6E6ED7-1DC4-4A75-8D5A-3834E4CC642C}" type="presOf" srcId="{16437CA3-0560-48B6-9BAC-9B063015F3B1}" destId="{CD898354-4B4F-492F-BAE8-F83CE07C4C84}" srcOrd="0" destOrd="1" presId="urn:microsoft.com/office/officeart/2005/8/layout/hList1"/>
    <dgm:cxn modelId="{4D265AE4-5FE6-4806-9B0B-7ACF6DED633E}" type="presOf" srcId="{01B21AE5-0375-4BC1-A6BA-FA5552FCDBDB}" destId="{CD898354-4B4F-492F-BAE8-F83CE07C4C84}" srcOrd="0" destOrd="0" presId="urn:microsoft.com/office/officeart/2005/8/layout/hList1"/>
    <dgm:cxn modelId="{935DC2F1-DAC5-4E82-B9AF-C9E0D30DD26A}" srcId="{7584B4A0-A752-40E4-B3D7-D74B973486D0}" destId="{FB1B97B8-5164-4DBE-82CD-0D0AE24B7969}" srcOrd="0" destOrd="0" parTransId="{39DD43BC-D386-49C8-A377-F940CFC306EE}" sibTransId="{1E86E792-F6FA-41EB-A38A-5C9D282A2D72}"/>
    <dgm:cxn modelId="{7CBF32F7-D993-4F59-920F-4E9EDC0AF27C}" srcId="{A0180529-F8BC-4DFD-86DF-E4A52F8009AD}" destId="{DC26E1DE-D08F-4E27-9108-6DE9EC31CDC3}" srcOrd="2" destOrd="0" parTransId="{4CAC2C09-94D8-447B-B10A-0DB1A945F3D7}" sibTransId="{57A8A63D-4212-4B12-B55A-2CB94E81C96F}"/>
    <dgm:cxn modelId="{7B2299FD-8CDE-4FC8-9F6E-AD68041AF9DB}" type="presOf" srcId="{DC26E1DE-D08F-4E27-9108-6DE9EC31CDC3}" destId="{CD898354-4B4F-492F-BAE8-F83CE07C4C84}" srcOrd="0" destOrd="2" presId="urn:microsoft.com/office/officeart/2005/8/layout/hList1"/>
    <dgm:cxn modelId="{8233B443-E275-49B2-8E88-4918B6037305}" type="presParOf" srcId="{7B710060-0D88-4D2F-B36C-910BF9A2609E}" destId="{7C151F01-50BF-4A54-AAF7-B2F20332C2F2}" srcOrd="0" destOrd="0" presId="urn:microsoft.com/office/officeart/2005/8/layout/hList1"/>
    <dgm:cxn modelId="{C2745E70-17C9-47D8-989F-7FDA3D1580DF}" type="presParOf" srcId="{7C151F01-50BF-4A54-AAF7-B2F20332C2F2}" destId="{0AF21F85-1887-495F-AED6-C9242FD65072}" srcOrd="0" destOrd="0" presId="urn:microsoft.com/office/officeart/2005/8/layout/hList1"/>
    <dgm:cxn modelId="{6EC7D11A-543C-4BD8-AC24-B1B953A3E8C7}" type="presParOf" srcId="{7C151F01-50BF-4A54-AAF7-B2F20332C2F2}" destId="{C8A6FFB3-F3B2-4D0C-A014-261469C1892F}" srcOrd="1" destOrd="0" presId="urn:microsoft.com/office/officeart/2005/8/layout/hList1"/>
    <dgm:cxn modelId="{3B1AACBC-3AF3-4DD0-A94E-DC6F9EAD22FB}" type="presParOf" srcId="{7B710060-0D88-4D2F-B36C-910BF9A2609E}" destId="{8FC996CA-6DBE-4DCD-88F7-845BFAE67D01}" srcOrd="1" destOrd="0" presId="urn:microsoft.com/office/officeart/2005/8/layout/hList1"/>
    <dgm:cxn modelId="{E2A557B4-83B6-4625-9883-8C6026040D6D}" type="presParOf" srcId="{7B710060-0D88-4D2F-B36C-910BF9A2609E}" destId="{D1E5BF3D-EFCB-4196-A068-12DB5D3EE743}" srcOrd="2" destOrd="0" presId="urn:microsoft.com/office/officeart/2005/8/layout/hList1"/>
    <dgm:cxn modelId="{1FC4DFEA-98C7-4B3E-B51D-923FBD6D9C94}" type="presParOf" srcId="{D1E5BF3D-EFCB-4196-A068-12DB5D3EE743}" destId="{04EA8622-18A7-4E87-9926-30E824120F37}" srcOrd="0" destOrd="0" presId="urn:microsoft.com/office/officeart/2005/8/layout/hList1"/>
    <dgm:cxn modelId="{F4536D71-574D-4C63-99E1-25C117B09F3E}" type="presParOf" srcId="{D1E5BF3D-EFCB-4196-A068-12DB5D3EE743}" destId="{90DFB058-8C11-4767-BFA4-B3C0FCE41829}" srcOrd="1" destOrd="0" presId="urn:microsoft.com/office/officeart/2005/8/layout/hList1"/>
    <dgm:cxn modelId="{E917C2F9-D92F-4930-9A8E-BEB03FB20F84}" type="presParOf" srcId="{7B710060-0D88-4D2F-B36C-910BF9A2609E}" destId="{3DA39283-33C1-45B8-B8BB-84F0FFC3517E}" srcOrd="3" destOrd="0" presId="urn:microsoft.com/office/officeart/2005/8/layout/hList1"/>
    <dgm:cxn modelId="{4458401D-8C61-46D6-8295-BFCE72C0C3D1}" type="presParOf" srcId="{7B710060-0D88-4D2F-B36C-910BF9A2609E}" destId="{FC2E2AC4-5846-4332-A202-4534A8F8C078}" srcOrd="4" destOrd="0" presId="urn:microsoft.com/office/officeart/2005/8/layout/hList1"/>
    <dgm:cxn modelId="{5358F314-40BD-456E-A7C1-2E594F5D6EC6}" type="presParOf" srcId="{FC2E2AC4-5846-4332-A202-4534A8F8C078}" destId="{168313DE-B6E3-4086-869A-5B86A4A2FFF9}" srcOrd="0" destOrd="0" presId="urn:microsoft.com/office/officeart/2005/8/layout/hList1"/>
    <dgm:cxn modelId="{575DE878-4A30-46D6-A4EE-21F002856AB0}" type="presParOf" srcId="{FC2E2AC4-5846-4332-A202-4534A8F8C078}" destId="{CD898354-4B4F-492F-BAE8-F83CE07C4C84}" srcOrd="1" destOrd="0" presId="urn:microsoft.com/office/officeart/2005/8/layout/hList1"/>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4A5C0-6FB7-41A9-892D-0F116BFD9EEC}">
      <dsp:nvSpPr>
        <dsp:cNvPr id="0" name=""/>
        <dsp:cNvSpPr/>
      </dsp:nvSpPr>
      <dsp:spPr>
        <a:xfrm>
          <a:off x="1556511" y="396"/>
          <a:ext cx="1504875" cy="1504875"/>
        </a:xfrm>
        <a:prstGeom prst="ellipse">
          <a:avLst/>
        </a:prstGeom>
        <a:solidFill>
          <a:schemeClr val="accent6">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身份的模糊性</a:t>
          </a:r>
          <a:endParaRPr lang="zh-CN" altLang="en-US" sz="2100" kern="1200" dirty="0"/>
        </a:p>
      </dsp:txBody>
      <dsp:txXfrm>
        <a:off x="1776895" y="220780"/>
        <a:ext cx="1064107" cy="1064107"/>
      </dsp:txXfrm>
    </dsp:sp>
    <dsp:sp modelId="{791A51AB-0564-4F87-A0DD-5A0587B79837}">
      <dsp:nvSpPr>
        <dsp:cNvPr id="0" name=""/>
        <dsp:cNvSpPr/>
      </dsp:nvSpPr>
      <dsp:spPr>
        <a:xfrm>
          <a:off x="2760411" y="396"/>
          <a:ext cx="1504875" cy="1504875"/>
        </a:xfrm>
        <a:prstGeom prst="ellipse">
          <a:avLst/>
        </a:prstGeom>
        <a:solidFill>
          <a:schemeClr val="accent6">
            <a:shade val="80000"/>
            <a:alpha val="50000"/>
            <a:hueOff val="5"/>
            <a:satOff val="6530"/>
            <a:lumOff val="2002"/>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资源的弥漫性</a:t>
          </a:r>
          <a:endParaRPr lang="zh-CN" altLang="en-US" sz="2100" kern="1200" dirty="0"/>
        </a:p>
      </dsp:txBody>
      <dsp:txXfrm>
        <a:off x="2980795" y="220780"/>
        <a:ext cx="1064107" cy="1064107"/>
      </dsp:txXfrm>
    </dsp:sp>
    <dsp:sp modelId="{33EFFE7D-B08C-493B-AB4B-ECFDFEDFF699}">
      <dsp:nvSpPr>
        <dsp:cNvPr id="0" name=""/>
        <dsp:cNvSpPr/>
      </dsp:nvSpPr>
      <dsp:spPr>
        <a:xfrm>
          <a:off x="3964312" y="396"/>
          <a:ext cx="1504875" cy="1504875"/>
        </a:xfrm>
        <a:prstGeom prst="ellipse">
          <a:avLst/>
        </a:prstGeom>
        <a:solidFill>
          <a:schemeClr val="accent6">
            <a:shade val="80000"/>
            <a:alpha val="50000"/>
            <a:hueOff val="9"/>
            <a:satOff val="13060"/>
            <a:lumOff val="4005"/>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无所不在的分布性</a:t>
          </a:r>
          <a:endParaRPr lang="zh-CN" altLang="en-US" sz="2100" kern="1200" dirty="0"/>
        </a:p>
      </dsp:txBody>
      <dsp:txXfrm>
        <a:off x="4184696" y="220780"/>
        <a:ext cx="1064107" cy="1064107"/>
      </dsp:txXfrm>
    </dsp:sp>
    <dsp:sp modelId="{83E79178-9E73-4AF8-AB53-C8423AD0E896}">
      <dsp:nvSpPr>
        <dsp:cNvPr id="0" name=""/>
        <dsp:cNvSpPr/>
      </dsp:nvSpPr>
      <dsp:spPr>
        <a:xfrm>
          <a:off x="5168212" y="396"/>
          <a:ext cx="1504875" cy="1504875"/>
        </a:xfrm>
        <a:prstGeom prst="ellipse">
          <a:avLst/>
        </a:prstGeom>
        <a:solidFill>
          <a:schemeClr val="accent6">
            <a:shade val="80000"/>
            <a:alpha val="50000"/>
            <a:hueOff val="14"/>
            <a:satOff val="19590"/>
            <a:lumOff val="6007"/>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参与的社会性</a:t>
          </a:r>
          <a:endParaRPr lang="zh-CN" altLang="en-US" sz="2100" kern="1200" dirty="0"/>
        </a:p>
      </dsp:txBody>
      <dsp:txXfrm>
        <a:off x="5388596" y="220780"/>
        <a:ext cx="1064107" cy="106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4A5C0-6FB7-41A9-892D-0F116BFD9EEC}">
      <dsp:nvSpPr>
        <dsp:cNvPr id="0" name=""/>
        <dsp:cNvSpPr/>
      </dsp:nvSpPr>
      <dsp:spPr>
        <a:xfrm>
          <a:off x="1556511" y="396"/>
          <a:ext cx="1504875" cy="1504875"/>
        </a:xfrm>
        <a:prstGeom prst="ellipse">
          <a:avLst/>
        </a:prstGeom>
        <a:solidFill>
          <a:schemeClr val="accent6">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身份的模糊性</a:t>
          </a:r>
          <a:endParaRPr lang="zh-CN" altLang="en-US" sz="2100" kern="1200" dirty="0"/>
        </a:p>
      </dsp:txBody>
      <dsp:txXfrm>
        <a:off x="1776895" y="220780"/>
        <a:ext cx="1064107" cy="1064107"/>
      </dsp:txXfrm>
    </dsp:sp>
    <dsp:sp modelId="{791A51AB-0564-4F87-A0DD-5A0587B79837}">
      <dsp:nvSpPr>
        <dsp:cNvPr id="0" name=""/>
        <dsp:cNvSpPr/>
      </dsp:nvSpPr>
      <dsp:spPr>
        <a:xfrm>
          <a:off x="2760411" y="396"/>
          <a:ext cx="1504875" cy="1504875"/>
        </a:xfrm>
        <a:prstGeom prst="ellipse">
          <a:avLst/>
        </a:prstGeom>
        <a:solidFill>
          <a:schemeClr val="accent6">
            <a:shade val="80000"/>
            <a:alpha val="50000"/>
            <a:hueOff val="5"/>
            <a:satOff val="6530"/>
            <a:lumOff val="2002"/>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资源的弥漫性</a:t>
          </a:r>
          <a:endParaRPr lang="zh-CN" altLang="en-US" sz="2100" kern="1200" dirty="0"/>
        </a:p>
      </dsp:txBody>
      <dsp:txXfrm>
        <a:off x="2980795" y="220780"/>
        <a:ext cx="1064107" cy="1064107"/>
      </dsp:txXfrm>
    </dsp:sp>
    <dsp:sp modelId="{33EFFE7D-B08C-493B-AB4B-ECFDFEDFF699}">
      <dsp:nvSpPr>
        <dsp:cNvPr id="0" name=""/>
        <dsp:cNvSpPr/>
      </dsp:nvSpPr>
      <dsp:spPr>
        <a:xfrm>
          <a:off x="3964312" y="396"/>
          <a:ext cx="1504875" cy="1504875"/>
        </a:xfrm>
        <a:prstGeom prst="ellipse">
          <a:avLst/>
        </a:prstGeom>
        <a:solidFill>
          <a:schemeClr val="accent6">
            <a:shade val="80000"/>
            <a:alpha val="50000"/>
            <a:hueOff val="9"/>
            <a:satOff val="13060"/>
            <a:lumOff val="4005"/>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无所不在的分布性</a:t>
          </a:r>
          <a:endParaRPr lang="zh-CN" altLang="en-US" sz="2100" kern="1200" dirty="0"/>
        </a:p>
      </dsp:txBody>
      <dsp:txXfrm>
        <a:off x="4184696" y="220780"/>
        <a:ext cx="1064107" cy="1064107"/>
      </dsp:txXfrm>
    </dsp:sp>
    <dsp:sp modelId="{83E79178-9E73-4AF8-AB53-C8423AD0E896}">
      <dsp:nvSpPr>
        <dsp:cNvPr id="0" name=""/>
        <dsp:cNvSpPr/>
      </dsp:nvSpPr>
      <dsp:spPr>
        <a:xfrm>
          <a:off x="5168212" y="396"/>
          <a:ext cx="1504875" cy="1504875"/>
        </a:xfrm>
        <a:prstGeom prst="ellipse">
          <a:avLst/>
        </a:prstGeom>
        <a:solidFill>
          <a:schemeClr val="accent6">
            <a:shade val="80000"/>
            <a:alpha val="50000"/>
            <a:hueOff val="14"/>
            <a:satOff val="19590"/>
            <a:lumOff val="6007"/>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818" tIns="26670" rIns="82818"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latin typeface="等线" panose="02010600030101010101" pitchFamily="2" charset="-122"/>
              <a:ea typeface="等线" panose="02010600030101010101" pitchFamily="2" charset="-122"/>
            </a:rPr>
            <a:t>参与的社会性</a:t>
          </a:r>
          <a:endParaRPr lang="zh-CN" altLang="en-US" sz="2100" kern="1200" dirty="0"/>
        </a:p>
      </dsp:txBody>
      <dsp:txXfrm>
        <a:off x="5388596" y="220780"/>
        <a:ext cx="1064107" cy="1064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0418-CD8F-499C-8956-E618B476944E}">
      <dsp:nvSpPr>
        <dsp:cNvPr id="0" name=""/>
        <dsp:cNvSpPr/>
      </dsp:nvSpPr>
      <dsp:spPr>
        <a:xfrm>
          <a:off x="3628139" y="2411"/>
          <a:ext cx="3809280" cy="203387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效率和共识难以两全</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sz="1500" b="1" kern="1200" dirty="0">
              <a:solidFill>
                <a:schemeClr val="bg1"/>
              </a:solidFill>
              <a:latin typeface="等线" panose="02010600030101010101" pitchFamily="2" charset="-122"/>
              <a:ea typeface="等线" panose="02010600030101010101" pitchFamily="2" charset="-122"/>
            </a:rPr>
            <a:t>物联网</a:t>
          </a:r>
          <a:r>
            <a:rPr lang="zh-CN" altLang="en-US" sz="1500" b="1" kern="1200" dirty="0">
              <a:solidFill>
                <a:schemeClr val="bg1"/>
              </a:solidFill>
              <a:latin typeface="等线" panose="02010600030101010101" pitchFamily="2" charset="-122"/>
              <a:ea typeface="等线" panose="02010600030101010101" pitchFamily="2" charset="-122"/>
            </a:rPr>
            <a:t>覆盖尚存在空白</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sz="1500" b="1" kern="1200" dirty="0">
              <a:solidFill>
                <a:schemeClr val="bg1"/>
              </a:solidFill>
              <a:latin typeface="等线" panose="02010600030101010101" pitchFamily="2" charset="-122"/>
              <a:ea typeface="等线" panose="02010600030101010101" pitchFamily="2" charset="-122"/>
            </a:rPr>
            <a:t>公有链存在安全隐患</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sz="1500" b="1" kern="1200" dirty="0">
              <a:solidFill>
                <a:schemeClr val="bg1"/>
              </a:solidFill>
              <a:latin typeface="等线" panose="02010600030101010101" pitchFamily="2" charset="-122"/>
              <a:ea typeface="等线" panose="02010600030101010101" pitchFamily="2" charset="-122"/>
            </a:rPr>
            <a:t>预言机机制的缺乏</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sz="1500" b="1" kern="1200" dirty="0">
              <a:solidFill>
                <a:schemeClr val="bg1"/>
              </a:solidFill>
              <a:latin typeface="等线" panose="02010600030101010101" pitchFamily="2" charset="-122"/>
              <a:ea typeface="等线" panose="02010600030101010101" pitchFamily="2" charset="-122"/>
            </a:rPr>
            <a:t>未经验证的安全漏洞和隐私泄露风险</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sz="1500" b="1" kern="1200" dirty="0">
              <a:solidFill>
                <a:schemeClr val="bg1"/>
              </a:solidFill>
              <a:latin typeface="等线" panose="02010600030101010101" pitchFamily="2" charset="-122"/>
              <a:ea typeface="等线" panose="02010600030101010101" pitchFamily="2" charset="-122"/>
            </a:rPr>
            <a:t>智能合约和上层应用更容易受到攻击</a:t>
          </a:r>
          <a:endParaRPr lang="en-US" altLang="zh-CN" sz="1500" b="1" kern="1200" dirty="0">
            <a:solidFill>
              <a:schemeClr val="bg1"/>
            </a:solidFill>
            <a:latin typeface="等线" panose="02010600030101010101" pitchFamily="2" charset="-122"/>
            <a:ea typeface="等线" panose="02010600030101010101" pitchFamily="2" charset="-122"/>
          </a:endParaRPr>
        </a:p>
      </dsp:txBody>
      <dsp:txXfrm>
        <a:off x="3628139" y="2411"/>
        <a:ext cx="3809280" cy="2033877"/>
      </dsp:txXfrm>
    </dsp:sp>
    <dsp:sp modelId="{1B1DAE25-DF9C-41A9-8BB5-06FA588AA7F2}">
      <dsp:nvSpPr>
        <dsp:cNvPr id="0" name=""/>
        <dsp:cNvSpPr/>
      </dsp:nvSpPr>
      <dsp:spPr>
        <a:xfrm>
          <a:off x="843155" y="2411"/>
          <a:ext cx="2466101" cy="20338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A7185CA-8CA9-49FC-B45C-EB28120418D7}">
      <dsp:nvSpPr>
        <dsp:cNvPr id="0" name=""/>
        <dsp:cNvSpPr/>
      </dsp:nvSpPr>
      <dsp:spPr>
        <a:xfrm>
          <a:off x="843155" y="2371877"/>
          <a:ext cx="3809280" cy="203387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用户行为的改变</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商业利益的挑战</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思维模式的解放</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政策更新的滞后</a:t>
          </a:r>
          <a:endParaRPr lang="en-US" altLang="zh-CN" sz="1500" b="1" kern="1200" dirty="0">
            <a:solidFill>
              <a:schemeClr val="bg1"/>
            </a:solidFill>
            <a:latin typeface="等线" panose="02010600030101010101" pitchFamily="2" charset="-122"/>
            <a:ea typeface="等线" panose="02010600030101010101" pitchFamily="2" charset="-122"/>
          </a:endParaRPr>
        </a:p>
        <a:p>
          <a:pPr marL="0" lvl="0" indent="0" algn="l" defTabSz="666750">
            <a:lnSpc>
              <a:spcPct val="90000"/>
            </a:lnSpc>
            <a:spcBef>
              <a:spcPct val="0"/>
            </a:spcBef>
            <a:spcAft>
              <a:spcPct val="35000"/>
            </a:spcAft>
            <a:buFont typeface="+mj-lt"/>
            <a:buNone/>
          </a:pPr>
          <a:r>
            <a:rPr lang="en-US" altLang="zh-CN" sz="1500" b="1" kern="1200" dirty="0">
              <a:solidFill>
                <a:schemeClr val="bg1"/>
              </a:solidFill>
              <a:latin typeface="等线" panose="02010600030101010101" pitchFamily="2" charset="-122"/>
              <a:ea typeface="等线" panose="02010600030101010101" pitchFamily="2" charset="-122"/>
            </a:rPr>
            <a:t>-</a:t>
          </a:r>
          <a:r>
            <a:rPr lang="zh-CN" altLang="en-US" sz="1500" b="1" kern="1200" dirty="0">
              <a:solidFill>
                <a:schemeClr val="bg1"/>
              </a:solidFill>
              <a:latin typeface="等线" panose="02010600030101010101" pitchFamily="2" charset="-122"/>
              <a:ea typeface="等线" panose="02010600030101010101" pitchFamily="2" charset="-122"/>
            </a:rPr>
            <a:t>跨界监管的空白</a:t>
          </a:r>
          <a:endParaRPr lang="en-US" altLang="zh-CN" sz="1500" b="1" kern="1200" dirty="0">
            <a:solidFill>
              <a:schemeClr val="bg1"/>
            </a:solidFill>
            <a:latin typeface="等线" panose="02010600030101010101" pitchFamily="2" charset="-122"/>
            <a:ea typeface="等线" panose="02010600030101010101" pitchFamily="2" charset="-122"/>
          </a:endParaRPr>
        </a:p>
      </dsp:txBody>
      <dsp:txXfrm>
        <a:off x="843155" y="2371877"/>
        <a:ext cx="3809280" cy="2033877"/>
      </dsp:txXfrm>
    </dsp:sp>
    <dsp:sp modelId="{EC9E79C7-95F5-431A-A765-F97C94D9C020}">
      <dsp:nvSpPr>
        <dsp:cNvPr id="0" name=""/>
        <dsp:cNvSpPr/>
      </dsp:nvSpPr>
      <dsp:spPr>
        <a:xfrm>
          <a:off x="4971318" y="2371877"/>
          <a:ext cx="2466101" cy="20338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8D45F-C55B-420A-85E6-C49004CDD3C9}">
      <dsp:nvSpPr>
        <dsp:cNvPr id="0" name=""/>
        <dsp:cNvSpPr/>
      </dsp:nvSpPr>
      <dsp:spPr>
        <a:xfrm>
          <a:off x="2296866" y="664"/>
          <a:ext cx="1118450" cy="559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等线" panose="02010600030101010101" pitchFamily="2" charset="-122"/>
              <a:ea typeface="等线" panose="02010600030101010101" pitchFamily="2" charset="-122"/>
            </a:rPr>
            <a:t>效率</a:t>
          </a:r>
        </a:p>
      </dsp:txBody>
      <dsp:txXfrm>
        <a:off x="2313245" y="17043"/>
        <a:ext cx="1085692" cy="526467"/>
      </dsp:txXfrm>
    </dsp:sp>
    <dsp:sp modelId="{62F453EA-18FD-4C73-A9D3-43419A9A2629}">
      <dsp:nvSpPr>
        <dsp:cNvPr id="0" name=""/>
        <dsp:cNvSpPr/>
      </dsp:nvSpPr>
      <dsp:spPr>
        <a:xfrm rot="3600000">
          <a:off x="3026413" y="982210"/>
          <a:ext cx="582883" cy="195728"/>
        </a:xfrm>
        <a:prstGeom prst="lef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dirty="0">
            <a:latin typeface="等线" panose="02010600030101010101" pitchFamily="2" charset="-122"/>
            <a:ea typeface="等线" panose="02010600030101010101" pitchFamily="2" charset="-122"/>
          </a:endParaRPr>
        </a:p>
      </dsp:txBody>
      <dsp:txXfrm>
        <a:off x="3085131" y="1021356"/>
        <a:ext cx="465447" cy="117436"/>
      </dsp:txXfrm>
    </dsp:sp>
    <dsp:sp modelId="{93D13498-C79B-4CA2-B56C-33019550AADC}">
      <dsp:nvSpPr>
        <dsp:cNvPr id="0" name=""/>
        <dsp:cNvSpPr/>
      </dsp:nvSpPr>
      <dsp:spPr>
        <a:xfrm>
          <a:off x="3220393" y="1600260"/>
          <a:ext cx="1118450" cy="559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等线" panose="02010600030101010101" pitchFamily="2" charset="-122"/>
              <a:ea typeface="等线" panose="02010600030101010101" pitchFamily="2" charset="-122"/>
            </a:rPr>
            <a:t>容错性</a:t>
          </a:r>
        </a:p>
      </dsp:txBody>
      <dsp:txXfrm>
        <a:off x="3236772" y="1616639"/>
        <a:ext cx="1085692" cy="526467"/>
      </dsp:txXfrm>
    </dsp:sp>
    <dsp:sp modelId="{4A0B8BCA-6689-45B6-A5E8-4C8CA15653F5}">
      <dsp:nvSpPr>
        <dsp:cNvPr id="0" name=""/>
        <dsp:cNvSpPr/>
      </dsp:nvSpPr>
      <dsp:spPr>
        <a:xfrm rot="10800000">
          <a:off x="2564650" y="1782008"/>
          <a:ext cx="582883" cy="195728"/>
        </a:xfrm>
        <a:prstGeom prst="lef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dirty="0">
            <a:latin typeface="等线" panose="02010600030101010101" pitchFamily="2" charset="-122"/>
            <a:ea typeface="等线" panose="02010600030101010101" pitchFamily="2" charset="-122"/>
          </a:endParaRPr>
        </a:p>
      </dsp:txBody>
      <dsp:txXfrm rot="10800000">
        <a:off x="2623368" y="1821154"/>
        <a:ext cx="465447" cy="117436"/>
      </dsp:txXfrm>
    </dsp:sp>
    <dsp:sp modelId="{02FEB270-3FF7-45D7-BFF9-24AE077A9E30}">
      <dsp:nvSpPr>
        <dsp:cNvPr id="0" name=""/>
        <dsp:cNvSpPr/>
      </dsp:nvSpPr>
      <dsp:spPr>
        <a:xfrm>
          <a:off x="1373340" y="1600260"/>
          <a:ext cx="1118450" cy="559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等线" panose="02010600030101010101" pitchFamily="2" charset="-122"/>
              <a:ea typeface="等线" panose="02010600030101010101" pitchFamily="2" charset="-122"/>
            </a:rPr>
            <a:t>一致性</a:t>
          </a:r>
        </a:p>
      </dsp:txBody>
      <dsp:txXfrm>
        <a:off x="1389719" y="1616639"/>
        <a:ext cx="1085692" cy="526467"/>
      </dsp:txXfrm>
    </dsp:sp>
    <dsp:sp modelId="{2596361A-D536-493D-8D68-047AE0BB0E21}">
      <dsp:nvSpPr>
        <dsp:cNvPr id="0" name=""/>
        <dsp:cNvSpPr/>
      </dsp:nvSpPr>
      <dsp:spPr>
        <a:xfrm rot="18000000">
          <a:off x="2102886" y="982210"/>
          <a:ext cx="582883" cy="195728"/>
        </a:xfrm>
        <a:prstGeom prst="lef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dirty="0">
            <a:latin typeface="等线" panose="02010600030101010101" pitchFamily="2" charset="-122"/>
            <a:ea typeface="等线" panose="02010600030101010101" pitchFamily="2" charset="-122"/>
          </a:endParaRPr>
        </a:p>
      </dsp:txBody>
      <dsp:txXfrm>
        <a:off x="2161604" y="1021356"/>
        <a:ext cx="465447" cy="1174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21F85-1887-495F-AED6-C9242FD65072}">
      <dsp:nvSpPr>
        <dsp:cNvPr id="0" name=""/>
        <dsp:cNvSpPr/>
      </dsp:nvSpPr>
      <dsp:spPr>
        <a:xfrm>
          <a:off x="5402" y="-131803"/>
          <a:ext cx="1952858" cy="26360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ts val="1300"/>
            </a:lnSpc>
            <a:spcBef>
              <a:spcPct val="0"/>
            </a:spcBef>
            <a:spcAft>
              <a:spcPct val="35000"/>
            </a:spcAft>
            <a:buNone/>
          </a:pPr>
          <a:r>
            <a:rPr lang="zh-CN" altLang="en-US" sz="1200" b="1" kern="1200" dirty="0">
              <a:latin typeface="等线" panose="02010600030101010101" pitchFamily="2" charset="-122"/>
              <a:ea typeface="等线" panose="02010600030101010101" pitchFamily="2" charset="-122"/>
            </a:rPr>
            <a:t>会员管理</a:t>
          </a:r>
        </a:p>
      </dsp:txBody>
      <dsp:txXfrm>
        <a:off x="5402" y="-131803"/>
        <a:ext cx="1952858" cy="263607"/>
      </dsp:txXfrm>
    </dsp:sp>
    <dsp:sp modelId="{C8A6FFB3-F3B2-4D0C-A014-261469C1892F}">
      <dsp:nvSpPr>
        <dsp:cNvPr id="0" name=""/>
        <dsp:cNvSpPr/>
      </dsp:nvSpPr>
      <dsp:spPr>
        <a:xfrm>
          <a:off x="5402" y="131803"/>
          <a:ext cx="1952858" cy="68927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账户注册</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身份管理</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权限管理</a:t>
          </a:r>
        </a:p>
      </dsp:txBody>
      <dsp:txXfrm>
        <a:off x="5402" y="131803"/>
        <a:ext cx="1952858" cy="689278"/>
      </dsp:txXfrm>
    </dsp:sp>
    <dsp:sp modelId="{04EA8622-18A7-4E87-9926-30E824120F37}">
      <dsp:nvSpPr>
        <dsp:cNvPr id="0" name=""/>
        <dsp:cNvSpPr/>
      </dsp:nvSpPr>
      <dsp:spPr>
        <a:xfrm>
          <a:off x="2231393" y="-131803"/>
          <a:ext cx="1952858" cy="263607"/>
        </a:xfrm>
        <a:prstGeom prst="rect">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ts val="1300"/>
            </a:lnSpc>
            <a:spcBef>
              <a:spcPct val="0"/>
            </a:spcBef>
            <a:spcAft>
              <a:spcPct val="35000"/>
            </a:spcAft>
            <a:buNone/>
          </a:pPr>
          <a:r>
            <a:rPr lang="zh-CN" altLang="en-US" sz="1200" b="1" kern="1200" dirty="0">
              <a:latin typeface="等线" panose="02010600030101010101" pitchFamily="2" charset="-122"/>
              <a:ea typeface="等线" panose="02010600030101010101" pitchFamily="2" charset="-122"/>
            </a:rPr>
            <a:t>区块链系统</a:t>
          </a:r>
        </a:p>
      </dsp:txBody>
      <dsp:txXfrm>
        <a:off x="2231393" y="-131803"/>
        <a:ext cx="1952858" cy="263607"/>
      </dsp:txXfrm>
    </dsp:sp>
    <dsp:sp modelId="{90DFB058-8C11-4767-BFA4-B3C0FCE41829}">
      <dsp:nvSpPr>
        <dsp:cNvPr id="0" name=""/>
        <dsp:cNvSpPr/>
      </dsp:nvSpPr>
      <dsp:spPr>
        <a:xfrm>
          <a:off x="2231393" y="131803"/>
          <a:ext cx="1952858" cy="689278"/>
        </a:xfrm>
        <a:prstGeom prst="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分布式账本</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共识管理</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合规管理</a:t>
          </a:r>
        </a:p>
      </dsp:txBody>
      <dsp:txXfrm>
        <a:off x="2231393" y="131803"/>
        <a:ext cx="1952858" cy="689278"/>
      </dsp:txXfrm>
    </dsp:sp>
    <dsp:sp modelId="{168313DE-B6E3-4086-869A-5B86A4A2FFF9}">
      <dsp:nvSpPr>
        <dsp:cNvPr id="0" name=""/>
        <dsp:cNvSpPr/>
      </dsp:nvSpPr>
      <dsp:spPr>
        <a:xfrm>
          <a:off x="4457385" y="-131803"/>
          <a:ext cx="1952858" cy="263607"/>
        </a:xfrm>
        <a:prstGeom prst="rect">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ts val="1300"/>
            </a:lnSpc>
            <a:spcBef>
              <a:spcPct val="0"/>
            </a:spcBef>
            <a:spcAft>
              <a:spcPct val="35000"/>
            </a:spcAft>
            <a:buNone/>
          </a:pPr>
          <a:r>
            <a:rPr lang="zh-CN" altLang="en-US" sz="1200" b="1" kern="1200" dirty="0">
              <a:latin typeface="等线" panose="02010600030101010101" pitchFamily="2" charset="-122"/>
              <a:ea typeface="等线" panose="02010600030101010101" pitchFamily="2" charset="-122"/>
            </a:rPr>
            <a:t>智能合约</a:t>
          </a:r>
        </a:p>
      </dsp:txBody>
      <dsp:txXfrm>
        <a:off x="4457385" y="-131803"/>
        <a:ext cx="1952858" cy="263607"/>
      </dsp:txXfrm>
    </dsp:sp>
    <dsp:sp modelId="{CD898354-4B4F-492F-BAE8-F83CE07C4C84}">
      <dsp:nvSpPr>
        <dsp:cNvPr id="0" name=""/>
        <dsp:cNvSpPr/>
      </dsp:nvSpPr>
      <dsp:spPr>
        <a:xfrm>
          <a:off x="4457385" y="131803"/>
          <a:ext cx="1952858" cy="689278"/>
        </a:xfrm>
        <a:prstGeom prst="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合约安全管理</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协议发布</a:t>
          </a:r>
        </a:p>
        <a:p>
          <a:pPr marL="114300" lvl="1" indent="-114300" algn="l" defTabSz="533400">
            <a:lnSpc>
              <a:spcPts val="1300"/>
            </a:lnSpc>
            <a:spcBef>
              <a:spcPct val="0"/>
            </a:spcBef>
            <a:spcAft>
              <a:spcPct val="15000"/>
            </a:spcAft>
            <a:buChar char="•"/>
          </a:pPr>
          <a:r>
            <a:rPr lang="zh-CN" altLang="en-US" sz="1200" kern="1200" dirty="0">
              <a:latin typeface="等线" panose="02010600030101010101" pitchFamily="2" charset="-122"/>
              <a:ea typeface="等线" panose="02010600030101010101" pitchFamily="2" charset="-122"/>
            </a:rPr>
            <a:t>功能定制</a:t>
          </a:r>
        </a:p>
      </dsp:txBody>
      <dsp:txXfrm>
        <a:off x="4457385" y="131803"/>
        <a:ext cx="1952858" cy="689278"/>
      </dsp:txXfrm>
    </dsp:sp>
  </dsp:spTree>
</dsp:drawing>
</file>

<file path=ppt/diagrams/layout1.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dirty="0">
              <a:ea typeface="等线" panose="02010600030101010101" pitchFamily="2" charset="-122"/>
            </a:endParaRPr>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9230EC42-0F6A-49CB-B81D-2AB1A1C99012}" type="datetimeFigureOut">
              <a:rPr lang="zh-CN" altLang="en-US" smtClean="0">
                <a:ea typeface="等线" panose="02010600030101010101" pitchFamily="2" charset="-122"/>
              </a:rPr>
              <a:pPr/>
              <a:t>2017/3/4</a:t>
            </a:fld>
            <a:endParaRPr lang="zh-CN" altLang="en-US" dirty="0">
              <a:ea typeface="等线" panose="02010600030101010101" pitchFamily="2" charset="-122"/>
            </a:endParaRPr>
          </a:p>
        </p:txBody>
      </p:sp>
      <p:sp>
        <p:nvSpPr>
          <p:cNvPr id="4" name="页脚占位符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zh-CN" altLang="en-US" dirty="0">
              <a:ea typeface="等线" panose="02010600030101010101" pitchFamily="2" charset="-122"/>
            </a:endParaRPr>
          </a:p>
        </p:txBody>
      </p:sp>
      <p:sp>
        <p:nvSpPr>
          <p:cNvPr id="5" name="灯片编号占位符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A92CF96-EFB2-488E-AD41-23D37ACDD7DA}" type="slidenum">
              <a:rPr lang="zh-CN" altLang="en-US" smtClean="0">
                <a:ea typeface="等线" panose="02010600030101010101" pitchFamily="2" charset="-122"/>
              </a:rPr>
              <a:pPr/>
              <a:t>‹#›</a:t>
            </a:fld>
            <a:endParaRPr lang="zh-CN" altLang="en-US" dirty="0">
              <a:ea typeface="等线"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ea typeface="等线" panose="02010600030101010101" pitchFamily="2" charset="-122"/>
              </a:defRPr>
            </a:lvl1pPr>
          </a:lstStyle>
          <a:p>
            <a:endParaRPr lang="zh-CN" altLang="en-US" dirty="0"/>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ea typeface="等线" panose="02010600030101010101" pitchFamily="2" charset="-122"/>
              </a:defRPr>
            </a:lvl1pPr>
          </a:lstStyle>
          <a:p>
            <a:fld id="{882F2D16-C1E1-4875-9C72-30C3983C7FD4}" type="datetimeFigureOut">
              <a:rPr lang="zh-CN" altLang="en-US" smtClean="0"/>
              <a:pPr/>
              <a:t>2017/3/4</a:t>
            </a:fld>
            <a:endParaRPr lang="zh-CN" altLang="en-US" dirty="0"/>
          </a:p>
        </p:txBody>
      </p:sp>
      <p:sp>
        <p:nvSpPr>
          <p:cNvPr id="4" name="幻灯片图像占位符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ea typeface="等线"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ea typeface="等线" panose="02010600030101010101" pitchFamily="2" charset="-122"/>
              </a:defRPr>
            </a:lvl1pPr>
          </a:lstStyle>
          <a:p>
            <a:fld id="{814A9070-5D1F-46D2-8E5A-383BCA4B6AB7}" type="slidenum">
              <a:rPr lang="zh-CN" altLang="en-US" smtClean="0"/>
              <a:pPr/>
              <a:t>‹#›</a:t>
            </a:fld>
            <a:endParaRPr lang="zh-CN" altLang="en-US" dirty="0"/>
          </a:p>
        </p:txBody>
      </p:sp>
    </p:spTree>
    <p:extLst>
      <p:ext uri="{BB962C8B-B14F-4D97-AF65-F5344CB8AC3E}">
        <p14:creationId xmlns:p14="http://schemas.microsoft.com/office/powerpoint/2010/main" val="1005697020"/>
      </p:ext>
    </p:extLst>
  </p:cSld>
  <p:clrMap bg1="lt1" tx1="dk1" bg2="lt2" tx2="dk2" accent1="accent1" accent2="accent2" accent3="accent3" accent4="accent4" accent5="accent5" accent6="accent6" hlink="hlink" folHlink="folHlink"/>
  <p:notesStyle>
    <a:lvl1pPr marL="0" algn="l" defTabSz="848918" rtl="0" eaLnBrk="1" latinLnBrk="0" hangingPunct="1">
      <a:defRPr sz="1100" kern="1200">
        <a:solidFill>
          <a:schemeClr val="tx1"/>
        </a:solidFill>
        <a:latin typeface="+mn-lt"/>
        <a:ea typeface="等线" panose="02010600030101010101" pitchFamily="2" charset="-122"/>
        <a:cs typeface="+mn-cs"/>
      </a:defRPr>
    </a:lvl1pPr>
    <a:lvl2pPr marL="424459" algn="l" defTabSz="848918" rtl="0" eaLnBrk="1" latinLnBrk="0" hangingPunct="1">
      <a:defRPr sz="1100" kern="1200">
        <a:solidFill>
          <a:schemeClr val="tx1"/>
        </a:solidFill>
        <a:latin typeface="+mn-lt"/>
        <a:ea typeface="等线" panose="02010600030101010101" pitchFamily="2" charset="-122"/>
        <a:cs typeface="+mn-cs"/>
      </a:defRPr>
    </a:lvl2pPr>
    <a:lvl3pPr marL="848918" algn="l" defTabSz="848918" rtl="0" eaLnBrk="1" latinLnBrk="0" hangingPunct="1">
      <a:defRPr sz="1100" kern="1200">
        <a:solidFill>
          <a:schemeClr val="tx1"/>
        </a:solidFill>
        <a:latin typeface="+mn-lt"/>
        <a:ea typeface="等线" panose="02010600030101010101" pitchFamily="2" charset="-122"/>
        <a:cs typeface="+mn-cs"/>
      </a:defRPr>
    </a:lvl3pPr>
    <a:lvl4pPr marL="1273378" algn="l" defTabSz="848918" rtl="0" eaLnBrk="1" latinLnBrk="0" hangingPunct="1">
      <a:defRPr sz="1100" kern="1200">
        <a:solidFill>
          <a:schemeClr val="tx1"/>
        </a:solidFill>
        <a:latin typeface="+mn-lt"/>
        <a:ea typeface="等线" panose="02010600030101010101" pitchFamily="2" charset="-122"/>
        <a:cs typeface="+mn-cs"/>
      </a:defRPr>
    </a:lvl4pPr>
    <a:lvl5pPr marL="1697837" algn="l" defTabSz="848918" rtl="0" eaLnBrk="1" latinLnBrk="0" hangingPunct="1">
      <a:defRPr sz="1100" kern="1200">
        <a:solidFill>
          <a:schemeClr val="tx1"/>
        </a:solidFill>
        <a:latin typeface="+mn-lt"/>
        <a:ea typeface="等线" panose="02010600030101010101" pitchFamily="2" charset="-122"/>
        <a:cs typeface="+mn-cs"/>
      </a:defRPr>
    </a:lvl5pPr>
    <a:lvl6pPr marL="2122296" algn="l" defTabSz="848918" rtl="0" eaLnBrk="1" latinLnBrk="0" hangingPunct="1">
      <a:defRPr sz="1100" kern="1200">
        <a:solidFill>
          <a:schemeClr val="tx1"/>
        </a:solidFill>
        <a:latin typeface="+mn-lt"/>
        <a:ea typeface="+mn-ea"/>
        <a:cs typeface="+mn-cs"/>
      </a:defRPr>
    </a:lvl6pPr>
    <a:lvl7pPr marL="2546755" algn="l" defTabSz="848918" rtl="0" eaLnBrk="1" latinLnBrk="0" hangingPunct="1">
      <a:defRPr sz="1100" kern="1200">
        <a:solidFill>
          <a:schemeClr val="tx1"/>
        </a:solidFill>
        <a:latin typeface="+mn-lt"/>
        <a:ea typeface="+mn-ea"/>
        <a:cs typeface="+mn-cs"/>
      </a:defRPr>
    </a:lvl7pPr>
    <a:lvl8pPr marL="2971216" algn="l" defTabSz="848918" rtl="0" eaLnBrk="1" latinLnBrk="0" hangingPunct="1">
      <a:defRPr sz="1100" kern="1200">
        <a:solidFill>
          <a:schemeClr val="tx1"/>
        </a:solidFill>
        <a:latin typeface="+mn-lt"/>
        <a:ea typeface="+mn-ea"/>
        <a:cs typeface="+mn-cs"/>
      </a:defRPr>
    </a:lvl8pPr>
    <a:lvl9pPr marL="3395675" algn="l" defTabSz="848918"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114.net/news/16/a869761.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a:lstStyle/>
          <a:p>
            <a:fld id="{906F70FF-E6F4-41FE-A2E2-E7AF943E92A3}" type="slidenum">
              <a:rPr lang="en-GB" altLang="en-US"/>
              <a:pPr/>
              <a:t>2</a:t>
            </a:fld>
            <a:endParaRPr lang="en-GB" altLang="en-US"/>
          </a:p>
        </p:txBody>
      </p:sp>
      <p:sp>
        <p:nvSpPr>
          <p:cNvPr id="39938" name="Rectangle 7"/>
          <p:cNvSpPr txBox="1">
            <a:spLocks noGrp="1" noChangeArrowheads="1"/>
          </p:cNvSpPr>
          <p:nvPr/>
        </p:nvSpPr>
        <p:spPr bwMode="auto">
          <a:xfrm>
            <a:off x="3849688" y="9429750"/>
            <a:ext cx="2946400" cy="495300"/>
          </a:xfrm>
          <a:prstGeom prst="rect">
            <a:avLst/>
          </a:prstGeom>
          <a:noFill/>
          <a:ln w="9525">
            <a:noFill/>
            <a:miter lim="800000"/>
            <a:headEnd/>
            <a:tailEnd/>
          </a:ln>
        </p:spPr>
        <p:txBody>
          <a:bodyPr lIns="88208" tIns="44103" rIns="88208" bIns="44103" anchor="b"/>
          <a:lstStyle/>
          <a:p>
            <a:pPr algn="r"/>
            <a:fld id="{28F53126-7579-4BBF-A40F-B3F3857E398E}" type="slidenum">
              <a:rPr lang="en-US" altLang="zh-CN" sz="1200"/>
              <a:pPr algn="r"/>
              <a:t>2</a:t>
            </a:fld>
            <a:endParaRPr lang="en-US" altLang="zh-CN" sz="1200"/>
          </a:p>
        </p:txBody>
      </p:sp>
      <p:sp>
        <p:nvSpPr>
          <p:cNvPr id="39939" name="Rectangle 2"/>
          <p:cNvSpPr>
            <a:spLocks noGrp="1" noRot="1" noChangeAspect="1" noChangeArrowheads="1" noTextEdit="1"/>
          </p:cNvSpPr>
          <p:nvPr>
            <p:ph type="sldImg" idx="4294967295"/>
          </p:nvPr>
        </p:nvSpPr>
        <p:spPr>
          <a:ln>
            <a:miter lim="800000"/>
          </a:ln>
        </p:spPr>
      </p:sp>
      <p:sp>
        <p:nvSpPr>
          <p:cNvPr id="39940" name="Rectangle 3"/>
          <p:cNvSpPr>
            <a:spLocks noGrp="1" noChangeArrowheads="1"/>
          </p:cNvSpPr>
          <p:nvPr>
            <p:ph type="body" idx="4294967295"/>
          </p:nvPr>
        </p:nvSpPr>
        <p:spPr/>
        <p:txBody>
          <a:bodyPr lIns="88208" tIns="44103" rIns="88208" bIns="44103"/>
          <a:lstStyle/>
          <a:p>
            <a:endParaRPr lang="en-GB" altLang="en-US">
              <a:ea typeface="宋体" pitchFamily="2" charset="-122"/>
            </a:endParaRPr>
          </a:p>
        </p:txBody>
      </p:sp>
    </p:spTree>
    <p:extLst>
      <p:ext uri="{BB962C8B-B14F-4D97-AF65-F5344CB8AC3E}">
        <p14:creationId xmlns:p14="http://schemas.microsoft.com/office/powerpoint/2010/main" val="416695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noChangeArrowheads="1"/>
          </p:cNvSpPr>
          <p:nvPr>
            <p:ph type="sldImg" idx="4294967295"/>
          </p:nvPr>
        </p:nvSpPr>
        <p:spPr>
          <a:ln>
            <a:miter lim="800000"/>
          </a:ln>
        </p:spPr>
      </p:sp>
      <p:sp>
        <p:nvSpPr>
          <p:cNvPr id="92162" name="备注占位符 2"/>
          <p:cNvSpPr>
            <a:spLocks noGrp="1" noChangeArrowheads="1"/>
          </p:cNvSpPr>
          <p:nvPr>
            <p:ph type="body" idx="4294967295"/>
          </p:nvPr>
        </p:nvSpPr>
        <p:spPr/>
        <p:txBody>
          <a:bodyPr/>
          <a:lstStyle/>
          <a:p>
            <a:r>
              <a:rPr lang="zh-CN" altLang="en-US"/>
              <a:t>监管成本高</a:t>
            </a:r>
          </a:p>
        </p:txBody>
      </p:sp>
      <p:sp>
        <p:nvSpPr>
          <p:cNvPr id="921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600">
                <a:solidFill>
                  <a:schemeClr val="tx1"/>
                </a:solidFill>
                <a:latin typeface="Calibri" panose="020F0502020204030204" pitchFamily="34" charset="0"/>
                <a:ea typeface="宋体" panose="02010600030101010101" pitchFamily="2" charset="-122"/>
              </a:defRPr>
            </a:lvl1pPr>
            <a:lvl2pPr>
              <a:defRPr sz="1600">
                <a:solidFill>
                  <a:schemeClr val="tx1"/>
                </a:solidFill>
                <a:latin typeface="Calibri" panose="020F0502020204030204" pitchFamily="34" charset="0"/>
                <a:ea typeface="宋体" panose="02010600030101010101" pitchFamily="2" charset="-122"/>
              </a:defRPr>
            </a:lvl2pPr>
            <a:lvl3pPr>
              <a:defRPr sz="1600">
                <a:solidFill>
                  <a:schemeClr val="tx1"/>
                </a:solidFill>
                <a:latin typeface="Calibri" panose="020F0502020204030204" pitchFamily="34" charset="0"/>
                <a:ea typeface="宋体" panose="02010600030101010101" pitchFamily="2" charset="-122"/>
              </a:defRPr>
            </a:lvl3pPr>
            <a:lvl4pPr>
              <a:defRPr sz="1600">
                <a:solidFill>
                  <a:schemeClr val="tx1"/>
                </a:solidFill>
                <a:latin typeface="Calibri" panose="020F0502020204030204" pitchFamily="34" charset="0"/>
                <a:ea typeface="宋体" panose="02010600030101010101" pitchFamily="2" charset="-122"/>
              </a:defRPr>
            </a:lvl4pPr>
            <a:lvl5pPr>
              <a:defRPr sz="1600">
                <a:solidFill>
                  <a:schemeClr val="tx1"/>
                </a:solidFill>
                <a:latin typeface="Calibri" panose="020F0502020204030204" pitchFamily="34" charset="0"/>
                <a:ea typeface="宋体" panose="02010600030101010101" pitchFamily="2" charset="-122"/>
              </a:defRPr>
            </a:lvl5pPr>
            <a:lvl6pPr marL="21558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6130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0702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5274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fontAlgn="base"/>
            <a:fld id="{00B68EA7-D188-4FBB-99A6-F326E1566C82}" type="slidenum">
              <a:rPr lang="zh-CN" altLang="en-US" sz="1200"/>
              <a:pPr fontAlgn="base"/>
              <a:t>20</a:t>
            </a:fld>
            <a:endParaRPr lang="zh-CN" altLang="en-US" sz="1200"/>
          </a:p>
        </p:txBody>
      </p:sp>
    </p:spTree>
    <p:extLst>
      <p:ext uri="{BB962C8B-B14F-4D97-AF65-F5344CB8AC3E}">
        <p14:creationId xmlns:p14="http://schemas.microsoft.com/office/powerpoint/2010/main" val="92287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ChangeArrowheads="1" noTextEdit="1"/>
          </p:cNvSpPr>
          <p:nvPr>
            <p:ph type="sldImg" idx="4294967295"/>
          </p:nvPr>
        </p:nvSpPr>
        <p:spPr>
          <a:xfrm>
            <a:off x="685800" y="685800"/>
            <a:ext cx="5486400" cy="3429000"/>
          </a:xfrm>
          <a:ln>
            <a:miter lim="800000"/>
          </a:ln>
        </p:spPr>
      </p:sp>
      <p:sp>
        <p:nvSpPr>
          <p:cNvPr id="74754" name="Notes Placeholder 2"/>
          <p:cNvSpPr>
            <a:spLocks noGrp="1" noChangeArrowheads="1"/>
          </p:cNvSpPr>
          <p:nvPr>
            <p:ph type="body" idx="4294967295"/>
          </p:nvPr>
        </p:nvSpPr>
        <p:spPr/>
        <p:txBody>
          <a:bodyPr lIns="84408" tIns="42204" rIns="84408" bIns="42204"/>
          <a:lstStyle/>
          <a:p>
            <a:endParaRPr lang="en-GB" altLang="zh-CN"/>
          </a:p>
        </p:txBody>
      </p:sp>
      <p:sp>
        <p:nvSpPr>
          <p:cNvPr id="74755" name="Slide Number Placeholder 3"/>
          <p:cNvSpPr>
            <a:spLocks noGrp="1" noChangeArrowheads="1"/>
          </p:cNvSpPr>
          <p:nvPr>
            <p:ph type="sldNum" sz="quarter" idx="5"/>
          </p:nvPr>
        </p:nvSpPr>
        <p:spPr bwMode="auto">
          <a:xfrm>
            <a:off x="3884613" y="8685213"/>
            <a:ext cx="2971800" cy="457200"/>
          </a:xfrm>
          <a:noFill/>
          <a:ln>
            <a:miter lim="800000"/>
            <a:headEnd/>
            <a:tailEnd/>
          </a:ln>
        </p:spPr>
        <p:txBody>
          <a:bodyPr lIns="84408" tIns="42204" rIns="84408" bIns="42204"/>
          <a:lstStyle/>
          <a:p>
            <a:pPr defTabSz="892175"/>
            <a:fld id="{760F4805-F3FC-4094-BBA3-982D8F656059}" type="slidenum">
              <a:rPr lang="en-US" altLang="ja-JP">
                <a:latin typeface="Arial" pitchFamily="34" charset="0"/>
                <a:ea typeface="MS PGothic" pitchFamily="34" charset="-128"/>
              </a:rPr>
              <a:pPr defTabSz="892175"/>
              <a:t>25</a:t>
            </a:fld>
            <a:endParaRPr lang="en-US" altLang="ja-JP">
              <a:latin typeface="Arial" pitchFamily="34" charset="0"/>
              <a:ea typeface="MS PGothic" pitchFamily="34" charset="-128"/>
            </a:endParaRPr>
          </a:p>
        </p:txBody>
      </p:sp>
    </p:spTree>
    <p:extLst>
      <p:ext uri="{BB962C8B-B14F-4D97-AF65-F5344CB8AC3E}">
        <p14:creationId xmlns:p14="http://schemas.microsoft.com/office/powerpoint/2010/main" val="1250352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文本占位符 2"/>
          <p:cNvSpPr>
            <a:spLocks noGrp="1" noChangeArrowheads="1"/>
          </p:cNvSpPr>
          <p:nvPr>
            <p:ph type="body" idx="4294967295"/>
          </p:nvPr>
        </p:nvSpPr>
        <p:spPr/>
        <p:txBody>
          <a:bodyPr/>
          <a:lstStyle/>
          <a:p>
            <a:endParaRPr lang="zh-CN" altLang="en-US"/>
          </a:p>
        </p:txBody>
      </p:sp>
    </p:spTree>
    <p:extLst>
      <p:ext uri="{BB962C8B-B14F-4D97-AF65-F5344CB8AC3E}">
        <p14:creationId xmlns:p14="http://schemas.microsoft.com/office/powerpoint/2010/main" val="158827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en-US" altLang="zh-CN" sz="1200" dirty="0">
                <a:latin typeface="Arial" charset="0"/>
                <a:hlinkClick r:id="rId3"/>
              </a:rPr>
              <a:t>http://www.c114.net/news/16/a869761.html</a:t>
            </a:r>
            <a:endParaRPr lang="zh-CN" altLang="en-US" sz="1200" dirty="0">
              <a:latin typeface="Arial" charset="0"/>
            </a:endParaRPr>
          </a:p>
          <a:p>
            <a:r>
              <a:rPr lang="en-US" altLang="zh-CN" sz="1200" dirty="0">
                <a:latin typeface="Arial" charset="0"/>
              </a:rPr>
              <a:t>2014</a:t>
            </a:r>
            <a:r>
              <a:rPr lang="zh-CN" altLang="en-US" sz="1200" dirty="0">
                <a:latin typeface="Arial" charset="0"/>
              </a:rPr>
              <a:t>年对于国内通信市场而言是一个特殊的年份。一方面，运营商的</a:t>
            </a:r>
            <a:r>
              <a:rPr lang="en-US" altLang="zh-CN" sz="1200" dirty="0">
                <a:latin typeface="Arial" charset="0"/>
              </a:rPr>
              <a:t>4G</a:t>
            </a:r>
            <a:r>
              <a:rPr lang="zh-CN" altLang="en-US" sz="1200" dirty="0">
                <a:latin typeface="Arial" charset="0"/>
              </a:rPr>
              <a:t>网络建设如火如荼、</a:t>
            </a:r>
            <a:r>
              <a:rPr lang="en-US" altLang="zh-CN" sz="1200" dirty="0">
                <a:latin typeface="Arial" charset="0"/>
              </a:rPr>
              <a:t>4G</a:t>
            </a:r>
            <a:r>
              <a:rPr lang="zh-CN" altLang="en-US" sz="1200" dirty="0">
                <a:latin typeface="Arial" charset="0"/>
              </a:rPr>
              <a:t>业务量和用户数节节攀升；另一方面，运营商的情况不容乐观，外部面临着</a:t>
            </a:r>
            <a:r>
              <a:rPr lang="en-US" altLang="zh-CN" sz="1200" dirty="0">
                <a:latin typeface="Arial" charset="0"/>
              </a:rPr>
              <a:t>OTT</a:t>
            </a:r>
            <a:r>
              <a:rPr lang="zh-CN" altLang="en-US" sz="1200" dirty="0">
                <a:latin typeface="Arial" charset="0"/>
              </a:rPr>
              <a:t>应用与服务提供商的市场抢夺和挤压，内部面临着“营改增”和营销成本压缩的双重压力。在这个充满机遇和挑战的年份，通信市场处处都充斥着各种各样的矛盾</a:t>
            </a:r>
            <a:r>
              <a:rPr lang="en-US" altLang="zh-CN" sz="1200" dirty="0">
                <a:latin typeface="Arial" charset="0"/>
              </a:rPr>
              <a:t>——</a:t>
            </a:r>
            <a:r>
              <a:rPr lang="zh-CN" altLang="en-US" sz="1200" dirty="0">
                <a:latin typeface="Arial" charset="0"/>
              </a:rPr>
              <a:t>传统观念和新型竞争环境之间的矛盾、传统业务的式微和新业务兴起之间的矛盾等，忙着“压水分”和“保指标”的运营商不免对未来充满困惑和焦虑。运营商的转型之路应当何去何从？</a:t>
            </a:r>
          </a:p>
          <a:p>
            <a:r>
              <a:rPr lang="zh-CN" altLang="en-US" sz="1200" dirty="0">
                <a:latin typeface="Arial" charset="0"/>
              </a:rPr>
              <a:t>运营商不约而同强化转型战略</a:t>
            </a:r>
          </a:p>
          <a:p>
            <a:r>
              <a:rPr lang="zh-CN" altLang="en-US" sz="1200" dirty="0">
                <a:latin typeface="Arial" charset="0"/>
              </a:rPr>
              <a:t>在移动互联网浪潮的冲击下，当前基础通信市场正经受着严峻的挑战。虽然业务总量和业务收入稳步走高，但同比增幅却持续下滑，而且下滑比例创历年来最高；从传统业务角度来看，平均本地和长途移动通信去话分钟数同比分别下滑</a:t>
            </a:r>
            <a:r>
              <a:rPr lang="en-US" altLang="zh-CN" sz="1200" dirty="0">
                <a:latin typeface="Arial" charset="0"/>
              </a:rPr>
              <a:t>6.6%</a:t>
            </a:r>
            <a:r>
              <a:rPr lang="zh-CN" altLang="en-US" sz="1200" dirty="0">
                <a:latin typeface="Arial" charset="0"/>
              </a:rPr>
              <a:t>和</a:t>
            </a:r>
            <a:r>
              <a:rPr lang="en-US" altLang="zh-CN" sz="1200" dirty="0">
                <a:latin typeface="Arial" charset="0"/>
              </a:rPr>
              <a:t>5.0%</a:t>
            </a:r>
            <a:r>
              <a:rPr lang="zh-CN" altLang="en-US" sz="1200" dirty="0">
                <a:latin typeface="Arial" charset="0"/>
              </a:rPr>
              <a:t>，进入</a:t>
            </a:r>
            <a:r>
              <a:rPr lang="en-US" altLang="zh-CN" sz="1200" dirty="0">
                <a:latin typeface="Arial" charset="0"/>
              </a:rPr>
              <a:t>2014</a:t>
            </a:r>
            <a:r>
              <a:rPr lang="zh-CN" altLang="en-US" sz="1200" dirty="0">
                <a:latin typeface="Arial" charset="0"/>
              </a:rPr>
              <a:t>年之后短信业务更是溃不成军，同比跌幅都维持在</a:t>
            </a:r>
            <a:r>
              <a:rPr lang="en-US" altLang="zh-CN" sz="1200" dirty="0">
                <a:latin typeface="Arial" charset="0"/>
              </a:rPr>
              <a:t>18%</a:t>
            </a:r>
            <a:r>
              <a:rPr lang="zh-CN" altLang="en-US" sz="1200" dirty="0">
                <a:latin typeface="Arial" charset="0"/>
              </a:rPr>
              <a:t>以上，部分月份甚至同比跌幅接近</a:t>
            </a:r>
            <a:r>
              <a:rPr lang="en-US" altLang="zh-CN" sz="1200" dirty="0">
                <a:latin typeface="Arial" charset="0"/>
              </a:rPr>
              <a:t>20%</a:t>
            </a:r>
            <a:r>
              <a:rPr lang="zh-CN" altLang="en-US" sz="1200" dirty="0">
                <a:latin typeface="Arial" charset="0"/>
              </a:rPr>
              <a:t>；从业务收入结构来看，语音业务收入占比从去年中期的</a:t>
            </a:r>
            <a:r>
              <a:rPr lang="en-US" altLang="zh-CN" sz="1200" dirty="0">
                <a:latin typeface="Arial" charset="0"/>
              </a:rPr>
              <a:t>46.6%</a:t>
            </a:r>
            <a:r>
              <a:rPr lang="zh-CN" altLang="en-US" sz="1200" dirty="0">
                <a:latin typeface="Arial" charset="0"/>
              </a:rPr>
              <a:t>下降到今年中期的</a:t>
            </a:r>
            <a:r>
              <a:rPr lang="en-US" altLang="zh-CN" sz="1200" dirty="0">
                <a:latin typeface="Arial" charset="0"/>
              </a:rPr>
              <a:t>42.9%</a:t>
            </a:r>
            <a:r>
              <a:rPr lang="zh-CN" altLang="en-US" sz="1200" dirty="0">
                <a:latin typeface="Arial" charset="0"/>
              </a:rPr>
              <a:t>，非语音业务收入中的流量业务增长拉动作用巨大，但量收不匹配现象十分明显。</a:t>
            </a:r>
          </a:p>
          <a:p>
            <a:r>
              <a:rPr lang="zh-CN" altLang="en-US" sz="1200" dirty="0">
                <a:latin typeface="Arial" charset="0"/>
              </a:rPr>
              <a:t>由此可见，通信市场的整体格局正发生着根本性的变化。基于当前形势，在今年的目标战略中，三大运营商都不约而同地提出了“转型”战略。</a:t>
            </a:r>
          </a:p>
          <a:p>
            <a:r>
              <a:rPr lang="zh-CN" altLang="en-US" sz="1200" dirty="0">
                <a:latin typeface="Arial" charset="0"/>
              </a:rPr>
              <a:t>中国移动的奚国华董事长指出，运营商已经加速进入“流量经营”时代，传统运营商层面的竞争更趋白热化，互联网层面的竞争对传统电信业务的“异质替代”也进一步加速。中国移动正处于“维持传统业务经营价值”和“加快推动转型发展”的交织阶段。</a:t>
            </a:r>
          </a:p>
          <a:p>
            <a:r>
              <a:rPr lang="zh-CN" altLang="en-US" sz="1200" dirty="0">
                <a:latin typeface="Arial" charset="0"/>
              </a:rPr>
              <a:t>中国电信的王晓初董事长则进一步强调了紧紧围绕深化转型的“新三者”战略和“再造一个新型中国电信”的目标，即推动“去电信化”、“市场化和差异化”和“新三者”的“一去二化新三者”转型战略。</a:t>
            </a:r>
          </a:p>
          <a:p>
            <a:r>
              <a:rPr lang="zh-CN" altLang="en-US" sz="1200" dirty="0">
                <a:latin typeface="Arial" charset="0"/>
              </a:rPr>
              <a:t>中国联通的常小兵董事长也将转型视为企业未来发展的头等大事，全面实施“移动宽带领先与一体化创新”战略，实践四个“坚持”：坚持快中求好，持续加快规模效益发展；坚持与时俱进，持续推进企业创新转型；坚持市场驱动，持续激发体制机制活力；坚持客户导向，持续增强服务支撑能力。</a:t>
            </a:r>
          </a:p>
          <a:p>
            <a:r>
              <a:rPr lang="zh-CN" altLang="en-US" sz="1200" dirty="0">
                <a:latin typeface="Arial" charset="0"/>
              </a:rPr>
              <a:t>转型应“以人为本”</a:t>
            </a:r>
          </a:p>
          <a:p>
            <a:r>
              <a:rPr lang="zh-CN" altLang="en-US" sz="1200" dirty="0">
                <a:latin typeface="Arial" charset="0"/>
              </a:rPr>
              <a:t>“转型”已经成为三大运营商共同的迫切需求，并且都提升到非常高的战略地位。运营商过去的思维模式和行动举措已经和当前的移动互联网市场 “格格不入”，主要表现在以下方面。</a:t>
            </a:r>
          </a:p>
          <a:p>
            <a:r>
              <a:rPr lang="zh-CN" altLang="en-US" sz="1200" dirty="0">
                <a:latin typeface="Arial" charset="0"/>
              </a:rPr>
              <a:t>传统运营观念与新型竞争环境之间的矛盾。传统的通信市场是“单一”的竞争市场，一是竞争对手和业务类型单一，只局限在三大运营商之间、固定通信和移动通信业务之间；二是价值模式单一，通过“运营商业务开通与交付、消费者根据使用量和业务定价计算话单并付费”的模式来获取价值。而新型的竞争环境中，竞争对手层出不穷，价值模式也呈现多样化和泛化的趋势，“羊毛出在羊身上”已经不是惟一模式，“羊毛出在狗身上，猪来买单”的价值模式屡见不鲜。</a:t>
            </a:r>
          </a:p>
          <a:p>
            <a:r>
              <a:rPr lang="zh-CN" altLang="en-US" sz="1200" dirty="0">
                <a:latin typeface="Arial" charset="0"/>
              </a:rPr>
              <a:t>以自我为中心和以客户为中心的运营理念之间的矛盾。过去运营商掌握业务的设计权、定价权和提供权，消费者只能在其所提供的业务范畴中选择。这种模式使得运营商成为了价值链的核心掌控者，也使其养成了以自我为中心的思维定势。但移动互联网时代更加强调用户体验而不是产品自身，用户体验形成了注意力经济和新的用户价值，用户体验的好坏决定了用户黏性和传播口碑，这一点恰恰是运营商产品的弱项，一旦无法再成为消费者的刚需，又如何与</a:t>
            </a:r>
            <a:r>
              <a:rPr lang="en-US" altLang="zh-CN" sz="1200" dirty="0">
                <a:latin typeface="Arial" charset="0"/>
              </a:rPr>
              <a:t>OTT</a:t>
            </a:r>
            <a:r>
              <a:rPr lang="zh-CN" altLang="en-US" sz="1200" dirty="0">
                <a:latin typeface="Arial" charset="0"/>
              </a:rPr>
              <a:t>的应用服务相抗衡？</a:t>
            </a:r>
          </a:p>
          <a:p>
            <a:r>
              <a:rPr lang="zh-CN" altLang="en-US" sz="1200" dirty="0">
                <a:latin typeface="Arial" charset="0"/>
              </a:rPr>
              <a:t>静态运营策略与动态市场变化之间的矛盾。之前由于运营商在价值链中占据了掌控地位，因此其运营策略是“一招鲜、吃遍天”，实在不行就采用低价竞争来抢夺市场，这也是近年来校园市场、返乡市场屡屡出现恶性竞争的原因。而移动互联网市场处于动态变化中，面对新型竞争对手的体验先行、野蛮生长，运营商的应对措施显得苍白乏力、文不对题，甚至不知所措、听之任之。</a:t>
            </a:r>
          </a:p>
          <a:p>
            <a:r>
              <a:rPr lang="zh-CN" altLang="en-US" sz="1200" dirty="0">
                <a:latin typeface="Arial" charset="0"/>
              </a:rPr>
              <a:t>注重市场分析和注重客户体验之间的矛盾。在传统思维模式的局限下，运营商的策略形成依旧墨守成规。市场策略的最重要来源就是经营分析，过去运营商拥有对市场和价值链的主导权，经营分析大多是自身数据的呈现、分析、对比、总结，并据此得出下一阶段的策略。这种方法看似数据丰富全面、分析深入而透彻，但实际上是从内部、自身、过去找经验来指导未来的市场发展，殊不知移动互联网时代的金科玉律是“过去的经验越丰富，现在就死得越快”，缺少对外部、市场、客户的分析，不从未来找方向，自然会路子越走越窄、日子越过越被动。</a:t>
            </a:r>
          </a:p>
          <a:p>
            <a:r>
              <a:rPr lang="zh-CN" altLang="en-US" sz="1200" dirty="0">
                <a:latin typeface="Arial" charset="0"/>
              </a:rPr>
              <a:t>经验主义和创新思维之间的矛盾。面对新挑战，运营商也开始了思想上的反思和行为上的改变，“创新”也成为运营商的口头禅，但创新说易行难。在“潮水退去，就知道谁在裸泳”的今天，随着“水位”的逐渐降低，运营商的未来更是充满着尴尬的不确定。各级决策者如果不能从自身进行反思和改变，今后难保不会陷入积重难返、彻底“哑管道”化的困局。届时，彻底丧失了在价值链中的话语权的运营商，又如何与新型竞争对手相抗衡？</a:t>
            </a:r>
          </a:p>
          <a:p>
            <a:r>
              <a:rPr lang="zh-CN" altLang="en-US" sz="1200" dirty="0">
                <a:latin typeface="Arial" charset="0"/>
              </a:rPr>
              <a:t>综上所述，当前运营商压力空前，前景充满挑战，那么运营商如何实现转型？笔者认为，转型应当以“人”为本：一方面是重心外移，即将目光聚焦到市场和消费者身上，尊重和顺应市场规律，强化和引导用户体验；另一方面是重心下移，改变过去集中决策的方式为集中决策和分散决策相结合的混合式决策，适当地将决策权向基层组织倾斜，多倾听基层一线的声音，少一些自上而下却又脱离实际的工作指导和</a:t>
            </a:r>
            <a:r>
              <a:rPr lang="en-US" altLang="zh-CN" sz="1200" dirty="0">
                <a:latin typeface="Arial" charset="0"/>
              </a:rPr>
              <a:t>KPI</a:t>
            </a:r>
            <a:r>
              <a:rPr lang="zh-CN" altLang="en-US" sz="1200" dirty="0">
                <a:latin typeface="Arial" charset="0"/>
              </a:rPr>
              <a:t>指标。</a:t>
            </a:r>
          </a:p>
          <a:p>
            <a:r>
              <a:rPr lang="zh-CN" altLang="en-US" sz="1200" dirty="0">
                <a:latin typeface="Arial" charset="0"/>
              </a:rPr>
              <a:t>转型需跳出传统通信市场的范畴</a:t>
            </a:r>
          </a:p>
          <a:p>
            <a:r>
              <a:rPr lang="zh-CN" altLang="en-US" sz="1200" dirty="0">
                <a:latin typeface="Arial" charset="0"/>
              </a:rPr>
              <a:t>面对挑战，运营商不约而同地提出了转型战略，其本质都是期望重新定位运营商在新型价值链中的地位，更好地适应和推动价值链各方和谐发展，甚至构建出不同于传统业务的新型价值链和价值模式。</a:t>
            </a:r>
          </a:p>
          <a:p>
            <a:r>
              <a:rPr lang="zh-CN" altLang="en-US" sz="1200" dirty="0">
                <a:latin typeface="Arial" charset="0"/>
              </a:rPr>
              <a:t>从转型战略的推行成效来看，无论是中国电信的创新孵化基地、悦</a:t>
            </a:r>
            <a:r>
              <a:rPr lang="en-US" altLang="zh-CN" sz="1200" dirty="0">
                <a:latin typeface="Arial" charset="0"/>
              </a:rPr>
              <a:t>me</a:t>
            </a:r>
            <a:r>
              <a:rPr lang="zh-CN" altLang="en-US" sz="1200" dirty="0">
                <a:latin typeface="Arial" charset="0"/>
              </a:rPr>
              <a:t>盒子的大胆试水，还是中国移动的互联网公司和咪咕公司先后计划挂牌运营，其在节奏和速度上都比市场演变“慢半拍”，转型速度没有实质性的突破。其原因主要有两方面：一是运营商沉稳的作风和冗长的运作流程，与移动互联网“短、平、快”的风格存在差异；二是没有十分成功的案例可以借鉴，运营商小心谨慎地“摸着石头过河”。究竟如何实现模式转型？其实将目光跳出传统通信市场的范畴，从新型竞争对手身上就可以看到值得深思的案例。</a:t>
            </a:r>
          </a:p>
          <a:p>
            <a:r>
              <a:rPr lang="zh-CN" altLang="en-US" sz="1200" dirty="0">
                <a:latin typeface="Arial" charset="0"/>
              </a:rPr>
              <a:t>提供优质产业平台，掌控游戏规则</a:t>
            </a:r>
          </a:p>
          <a:p>
            <a:r>
              <a:rPr lang="zh-CN" altLang="en-US" sz="1200" dirty="0">
                <a:latin typeface="Arial" charset="0"/>
              </a:rPr>
              <a:t>苹果公司的产业平台是以硬件体系和软件体系为核心，而腾讯微信则是以“微信综合体”为核心。微信既是即时通信工具、社交网络平台，又是电子商务和移动支付平台，现在结合微信电话本功能，则具备了移动通信工具的属性。苹果和微信的平台既是开放的，也是封闭的，开放是面向所有认可和遵循苹果与腾讯所制定的平台规则的合作伙伴，在业务引入、提供、使用和后台支撑方面实现开放；封闭是这两个生态体系主要面向自身的用户群体，主要竞争对手的用户群体无法直接参与到生态环境之中。</a:t>
            </a:r>
          </a:p>
          <a:p>
            <a:r>
              <a:rPr lang="zh-CN" altLang="en-US" sz="1200" dirty="0">
                <a:latin typeface="Arial" charset="0"/>
              </a:rPr>
              <a:t>运营商目前的产品体系呈现出相互割裂、各自为战的现象，从业务提供向平台提供还存在着相当距离。所幸的是，运营商目前拥有两大独特优势：一是全网覆盖的基础通信能力，这是所有移动互联网业务的基础能力，运营商可以此为依托构建各项能力平台，还可以实现业务的存储与分发、计费与代收费等；二是拥有体量巨大的用户群，以及这些用户群体产生的数据，当然，要盘活用户资源的关键在于用户群体的建模分析，如何有效勾勒出用户“侧写”，并从需求识别与引导、解决方案设计与提供两个方面着手切入是当前的难点。</a:t>
            </a:r>
          </a:p>
          <a:p>
            <a:r>
              <a:rPr lang="zh-CN" altLang="en-US" sz="1200" dirty="0">
                <a:latin typeface="Arial" charset="0"/>
              </a:rPr>
              <a:t>以开放的心态，鼓励各类创新</a:t>
            </a:r>
          </a:p>
          <a:p>
            <a:r>
              <a:rPr lang="zh-CN" altLang="en-US" sz="1200" dirty="0">
                <a:latin typeface="Arial" charset="0"/>
              </a:rPr>
              <a:t>苹果和微信生态系统可持续发展的动力是庞大的用户群体，那他们如何吸引和维持这些用户群体？一方面是自身不断提高与创新，例如</a:t>
            </a:r>
            <a:r>
              <a:rPr lang="en-US" altLang="zh-CN" sz="1200" dirty="0" err="1">
                <a:latin typeface="Arial" charset="0"/>
              </a:rPr>
              <a:t>iPhone</a:t>
            </a:r>
            <a:r>
              <a:rPr lang="zh-CN" altLang="en-US" sz="1200" dirty="0">
                <a:latin typeface="Arial" charset="0"/>
              </a:rPr>
              <a:t>系列在硬件系统</a:t>
            </a:r>
            <a:r>
              <a:rPr lang="en-US" altLang="zh-CN" sz="1200" dirty="0">
                <a:latin typeface="Arial" charset="0"/>
              </a:rPr>
              <a:t>(</a:t>
            </a:r>
            <a:r>
              <a:rPr lang="zh-CN" altLang="en-US" sz="1200" dirty="0">
                <a:latin typeface="Arial" charset="0"/>
              </a:rPr>
              <a:t>如指纹识别</a:t>
            </a:r>
            <a:r>
              <a:rPr lang="en-US" altLang="zh-CN" sz="1200" dirty="0">
                <a:latin typeface="Arial" charset="0"/>
              </a:rPr>
              <a:t>)</a:t>
            </a:r>
            <a:r>
              <a:rPr lang="zh-CN" altLang="en-US" sz="1200" dirty="0">
                <a:latin typeface="Arial" charset="0"/>
              </a:rPr>
              <a:t>和</a:t>
            </a:r>
            <a:r>
              <a:rPr lang="en-US" altLang="zh-CN" sz="1200" dirty="0" err="1">
                <a:latin typeface="Arial" charset="0"/>
              </a:rPr>
              <a:t>iOS</a:t>
            </a:r>
            <a:r>
              <a:rPr lang="zh-CN" altLang="en-US" sz="1200" dirty="0">
                <a:latin typeface="Arial" charset="0"/>
              </a:rPr>
              <a:t>操作系统上不断升级优化，微信也在平台功能方面不断扩展，从而保持其平台生生不息；另一方面是鼓励业务提供者不断提高与创新，通过开放各种业务和服务接口，使得合作伙伴可以提供各种个性化的服务。例如，携程、艺龙等可以通过微信公众号向用户提供业务查询、积分查询、简单业务订购等服务，合作伙伴的持续创新实际上也是微信综合体的持续创新，这也是其保持生命力的重要手段。</a:t>
            </a:r>
          </a:p>
          <a:p>
            <a:r>
              <a:rPr lang="zh-CN" altLang="en-US" sz="1200" dirty="0">
                <a:latin typeface="Arial" charset="0"/>
              </a:rPr>
              <a:t>运营商之前也曾通过开放接口来寻求业务合作，例如数年前有</a:t>
            </a:r>
            <a:r>
              <a:rPr lang="en-US" altLang="zh-CN" sz="1200" dirty="0">
                <a:latin typeface="Arial" charset="0"/>
              </a:rPr>
              <a:t>SP/CP</a:t>
            </a:r>
            <a:r>
              <a:rPr lang="zh-CN" altLang="en-US" sz="1200" dirty="0">
                <a:latin typeface="Arial" charset="0"/>
              </a:rPr>
              <a:t>业务大规模发展，但最终演变成一阵风式的“捞金”行为，并引发诸多消费者的投诉和诟病，主要原因就在于业务规则主导的失控和缺少可持续发展的创新动力。此次中国移动成立互联网公司和咪咕公司，必须在规则主导和可持续创新两方面下足功夫，否则有可能只是另一个</a:t>
            </a:r>
            <a:r>
              <a:rPr lang="en-US" altLang="zh-CN" sz="1200" dirty="0">
                <a:latin typeface="Arial" charset="0"/>
              </a:rPr>
              <a:t>SP/CP</a:t>
            </a:r>
            <a:r>
              <a:rPr lang="zh-CN" altLang="en-US" sz="1200" dirty="0">
                <a:latin typeface="Arial" charset="0"/>
              </a:rPr>
              <a:t>接入平台而已。</a:t>
            </a:r>
          </a:p>
          <a:p>
            <a:r>
              <a:rPr lang="zh-CN" altLang="en-US" sz="1200" dirty="0">
                <a:latin typeface="Arial" charset="0"/>
              </a:rPr>
              <a:t>通过价值模式的多样化和泛化寻求新的增长点</a:t>
            </a:r>
          </a:p>
          <a:p>
            <a:r>
              <a:rPr lang="zh-CN" altLang="en-US" sz="1200" dirty="0">
                <a:latin typeface="Arial" charset="0"/>
              </a:rPr>
              <a:t>价值模式的多样化是移动互联网的最大特点之一，前向收费不再是惟一盈利手段。以今年春节期间“微信红包”大获成功为例，借助春节期间“派红包、逗利是”的传统习俗，迅速完成了微信支付平台与用户银行账户捆绑这个移动支付的关键环节，并为下一步的微信支付、微店电子商务平台发展奠定基础。虽然在此过程中，微信平台并不直接向消费者收取任何业务和服务费用，但却可以通过后向收费、第三方付费、业务合作等方式创造利润。</a:t>
            </a:r>
          </a:p>
          <a:p>
            <a:r>
              <a:rPr lang="zh-CN" altLang="en-US" sz="1200" dirty="0">
                <a:latin typeface="Arial" charset="0"/>
              </a:rPr>
              <a:t>运营商的价值模式单一是一直存在的问题，不过近年来在价值模式创新方面也取得了一定突破。以中国移动和中国联通的“流量</a:t>
            </a:r>
            <a:r>
              <a:rPr lang="en-US" altLang="zh-CN" sz="1200" dirty="0">
                <a:latin typeface="Arial" charset="0"/>
              </a:rPr>
              <a:t>800”</a:t>
            </a:r>
            <a:r>
              <a:rPr lang="zh-CN" altLang="en-US" sz="1200" dirty="0">
                <a:latin typeface="Arial" charset="0"/>
              </a:rPr>
              <a:t>业务模式为例，这种通过后向收费、前向免费的方式，可以与合作伙伴、消费者取得三赢。但是在探索价值模式创新的力度和广度方面，运营商的步伐依然要加快。移动互联网的应用在不断鲸吞蚕食运营商的生存发展空间，不断占领价值链中的新高地，和“稳中求胜”相比、“惟快不破”才是移动互联网世界的王道。</a:t>
            </a:r>
          </a:p>
          <a:p>
            <a:r>
              <a:rPr lang="zh-CN" altLang="en-US" sz="1200" dirty="0">
                <a:latin typeface="Arial" charset="0"/>
              </a:rPr>
              <a:t>巩固平台优势，加快拓展延伸</a:t>
            </a:r>
          </a:p>
          <a:p>
            <a:r>
              <a:rPr lang="zh-CN" altLang="en-US" sz="1200" dirty="0">
                <a:latin typeface="Arial" charset="0"/>
              </a:rPr>
              <a:t>“野蛮生长”、快速扩张是移动互联网企业的最大特性，从微信的发展轨迹中就可以看出这一点。从手机</a:t>
            </a:r>
            <a:r>
              <a:rPr lang="en-US" altLang="zh-CN" sz="1200" dirty="0">
                <a:latin typeface="Arial" charset="0"/>
              </a:rPr>
              <a:t>QQ</a:t>
            </a:r>
            <a:r>
              <a:rPr lang="zh-CN" altLang="en-US" sz="1200" dirty="0">
                <a:latin typeface="Arial" charset="0"/>
              </a:rPr>
              <a:t>遭受米聊威胁到微信诞生、从用户个人的沟通与社交行为到公众服务号、从沟通平台到电子商务和移动支付平台的过程中，微信总是在站稳脚跟之后就马不停蹄地向下一个领域发起冲击和扩张，速度之快、效果之好令人咋舌。</a:t>
            </a:r>
          </a:p>
          <a:p>
            <a:r>
              <a:rPr lang="zh-CN" altLang="en-US" sz="1200" dirty="0">
                <a:latin typeface="Arial" charset="0"/>
              </a:rPr>
              <a:t>这一点尤其值得运营商借鉴。例如中国移动的飞信、中国电信的翼聊推出时，业界和都对其寄予厚望，但最终都沦为“二线品牌”。究其原因，既有业务顺利走上轨道之后无法取得拓展延伸和突破新领域的原因，也有自身固步自封、用运营通信产品的思维方式来运营新业务的因素。如今三大运营商又一次站在了新领域的新起点，一方面要思考原有的累积优势如何延伸和保持，另一方面也要积极寻求新领域的扩张</a:t>
            </a:r>
            <a:r>
              <a:rPr lang="en-US" altLang="zh-CN" sz="1200" dirty="0">
                <a:latin typeface="Arial" charset="0"/>
              </a:rPr>
              <a:t>——</a:t>
            </a:r>
            <a:r>
              <a:rPr lang="zh-CN" altLang="en-US" sz="1200" dirty="0">
                <a:latin typeface="Arial" charset="0"/>
              </a:rPr>
              <a:t>如果运营商没有勇气“革”了自己过去的“命”，自然会有人来“革”了运营商的“命”，这是移动互联网时代的残酷，但也是移动互联网时代的机遇！</a:t>
            </a:r>
          </a:p>
          <a:p>
            <a:r>
              <a:rPr lang="zh-CN" altLang="en-US" sz="1200" dirty="0">
                <a:latin typeface="Arial" charset="0"/>
              </a:rPr>
              <a:t>一方面，运营商过去那种沉稳的作风和冗长的流程并不适合移动互联网“短、平、快”节奏，另一方面由于缺乏可借鉴案例，运营商在转型时更是小心谨慎地“摸着石头过河”，要想成功转型，运营商就需要摒弃传统模式，将目光跳出传统通信市场的范畴。</a:t>
            </a:r>
          </a:p>
          <a:p>
            <a:br>
              <a:rPr lang="zh-CN" altLang="en-US" sz="1200" dirty="0">
                <a:latin typeface="Arial" charset="0"/>
              </a:rPr>
            </a:br>
            <a:endParaRPr lang="en-US" altLang="zh-CN" baseline="0"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pPr/>
              <a:t>30</a:t>
            </a:fld>
            <a:endParaRPr lang="en-US" altLang="zh-CN" dirty="0"/>
          </a:p>
        </p:txBody>
      </p:sp>
    </p:spTree>
    <p:extLst>
      <p:ext uri="{BB962C8B-B14F-4D97-AF65-F5344CB8AC3E}">
        <p14:creationId xmlns:p14="http://schemas.microsoft.com/office/powerpoint/2010/main" val="157831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kern="1200" dirty="0">
                <a:solidFill>
                  <a:schemeClr val="tx1"/>
                </a:solidFill>
                <a:effectLst/>
                <a:latin typeface="+mn-lt"/>
                <a:ea typeface="+mn-ea"/>
                <a:cs typeface="+mn-cs"/>
              </a:rPr>
              <a:t>We have planned three major tasks for 2017.</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 </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First of all, our carbon asset management system will be released to public before mid of 2017, this system is not only a carbon credit management platform. it will be forged into a </a:t>
            </a:r>
            <a:r>
              <a:rPr lang="en-US" altLang="zh-CN" sz="1100" kern="1200" dirty="0" err="1">
                <a:solidFill>
                  <a:schemeClr val="tx1"/>
                </a:solidFill>
                <a:effectLst/>
                <a:latin typeface="+mn-lt"/>
                <a:ea typeface="+mn-ea"/>
                <a:cs typeface="+mn-cs"/>
              </a:rPr>
              <a:t>unversial</a:t>
            </a:r>
            <a:r>
              <a:rPr lang="en-US" altLang="zh-CN" sz="1100" kern="1200" dirty="0">
                <a:solidFill>
                  <a:schemeClr val="tx1"/>
                </a:solidFill>
                <a:effectLst/>
                <a:latin typeface="+mn-lt"/>
                <a:ea typeface="+mn-ea"/>
                <a:cs typeface="+mn-cs"/>
              </a:rPr>
              <a:t> distributed ledger which will record and </a:t>
            </a:r>
            <a:r>
              <a:rPr lang="en-US" altLang="zh-CN" sz="1100" kern="1200" dirty="0" err="1">
                <a:solidFill>
                  <a:schemeClr val="tx1"/>
                </a:solidFill>
                <a:effectLst/>
                <a:latin typeface="+mn-lt"/>
                <a:ea typeface="+mn-ea"/>
                <a:cs typeface="+mn-cs"/>
              </a:rPr>
              <a:t>quntify</a:t>
            </a:r>
            <a:r>
              <a:rPr lang="en-US" altLang="zh-CN" sz="1100" kern="1200" dirty="0">
                <a:solidFill>
                  <a:schemeClr val="tx1"/>
                </a:solidFill>
                <a:effectLst/>
                <a:latin typeface="+mn-lt"/>
                <a:ea typeface="+mn-ea"/>
                <a:cs typeface="+mn-cs"/>
              </a:rPr>
              <a:t> the environment value, besides the economic value, of all energy production and consumption activities, for example, E-vehicle charging, virtual power plant load management, solar module production, coal-fired power plant generation etc. in other words, by our carbon ledger, people can monetize their energy production and consumption activities.</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 </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Second, our developing two sub-sector energy </a:t>
            </a:r>
            <a:r>
              <a:rPr lang="en-US" altLang="zh-CN" sz="1100" kern="1200" dirty="0" err="1">
                <a:solidFill>
                  <a:schemeClr val="tx1"/>
                </a:solidFill>
                <a:effectLst/>
                <a:latin typeface="+mn-lt"/>
                <a:ea typeface="+mn-ea"/>
                <a:cs typeface="+mn-cs"/>
              </a:rPr>
              <a:t>applictions</a:t>
            </a:r>
            <a:r>
              <a:rPr lang="en-US" altLang="zh-CN" sz="1100" kern="1200" dirty="0">
                <a:solidFill>
                  <a:schemeClr val="tx1"/>
                </a:solidFill>
                <a:effectLst/>
                <a:latin typeface="+mn-lt"/>
                <a:ea typeface="+mn-ea"/>
                <a:cs typeface="+mn-cs"/>
              </a:rPr>
              <a:t> based on </a:t>
            </a:r>
            <a:r>
              <a:rPr lang="en-US" altLang="zh-CN" sz="1100" kern="1200" dirty="0" err="1">
                <a:solidFill>
                  <a:schemeClr val="tx1"/>
                </a:solidFill>
                <a:effectLst/>
                <a:latin typeface="+mn-lt"/>
                <a:ea typeface="+mn-ea"/>
                <a:cs typeface="+mn-cs"/>
              </a:rPr>
              <a:t>hyperledger</a:t>
            </a:r>
            <a:r>
              <a:rPr lang="en-US" altLang="zh-CN" sz="1100" kern="1200" dirty="0">
                <a:solidFill>
                  <a:schemeClr val="tx1"/>
                </a:solidFill>
                <a:effectLst/>
                <a:latin typeface="+mn-lt"/>
                <a:ea typeface="+mn-ea"/>
                <a:cs typeface="+mn-cs"/>
              </a:rPr>
              <a:t>, decentralized distributed solar power generation metering and trading ledger, another is E-Vehicle green electricity verification and trading system. we are cooperating with China energy and EV regulatory departments to codevelop and deploy these two products.</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 </a:t>
            </a:r>
            <a:endParaRPr lang="zh-CN" altLang="zh-CN" sz="1100" kern="1200" dirty="0">
              <a:solidFill>
                <a:schemeClr val="tx1"/>
              </a:solidFill>
              <a:effectLst/>
              <a:latin typeface="+mn-lt"/>
              <a:ea typeface="+mn-ea"/>
              <a:cs typeface="+mn-cs"/>
            </a:endParaRPr>
          </a:p>
          <a:p>
            <a:r>
              <a:rPr lang="en-US" altLang="zh-CN" sz="1100" kern="1200" dirty="0">
                <a:solidFill>
                  <a:schemeClr val="tx1"/>
                </a:solidFill>
                <a:effectLst/>
                <a:latin typeface="+mn-lt"/>
                <a:ea typeface="+mn-ea"/>
                <a:cs typeface="+mn-cs"/>
              </a:rPr>
              <a:t>Third,  we have </a:t>
            </a:r>
            <a:r>
              <a:rPr lang="en-US" altLang="zh-CN" sz="1100" kern="1200" dirty="0" err="1">
                <a:solidFill>
                  <a:schemeClr val="tx1"/>
                </a:solidFill>
                <a:effectLst/>
                <a:latin typeface="+mn-lt"/>
                <a:ea typeface="+mn-ea"/>
                <a:cs typeface="+mn-cs"/>
              </a:rPr>
              <a:t>orgnized</a:t>
            </a:r>
            <a:r>
              <a:rPr lang="en-US" altLang="zh-CN" sz="1100" kern="1200" dirty="0">
                <a:solidFill>
                  <a:schemeClr val="tx1"/>
                </a:solidFill>
                <a:effectLst/>
                <a:latin typeface="+mn-lt"/>
                <a:ea typeface="+mn-ea"/>
                <a:cs typeface="+mn-cs"/>
              </a:rPr>
              <a:t> an industry consortium in China,  to jointly research, develop and deploy </a:t>
            </a:r>
            <a:r>
              <a:rPr lang="en-US" altLang="zh-CN" sz="1100" kern="1200" dirty="0" err="1">
                <a:solidFill>
                  <a:schemeClr val="tx1"/>
                </a:solidFill>
                <a:effectLst/>
                <a:latin typeface="+mn-lt"/>
                <a:ea typeface="+mn-ea"/>
                <a:cs typeface="+mn-cs"/>
              </a:rPr>
              <a:t>destributed</a:t>
            </a:r>
            <a:r>
              <a:rPr lang="en-US" altLang="zh-CN" sz="1100" kern="1200" dirty="0">
                <a:solidFill>
                  <a:schemeClr val="tx1"/>
                </a:solidFill>
                <a:effectLst/>
                <a:latin typeface="+mn-lt"/>
                <a:ea typeface="+mn-ea"/>
                <a:cs typeface="+mn-cs"/>
              </a:rPr>
              <a:t> ledger service in energy scenario, named Energy Blockchain Commune, members including major utility companies, power equipment manufacturers, universities, professional service firms, government departments, it is just like another </a:t>
            </a:r>
            <a:r>
              <a:rPr lang="en-US" altLang="zh-CN" sz="1100" kern="1200" dirty="0" err="1">
                <a:solidFill>
                  <a:schemeClr val="tx1"/>
                </a:solidFill>
                <a:effectLst/>
                <a:latin typeface="+mn-lt"/>
                <a:ea typeface="+mn-ea"/>
                <a:cs typeface="+mn-cs"/>
              </a:rPr>
              <a:t>hyperledger</a:t>
            </a:r>
            <a:r>
              <a:rPr lang="en-US" altLang="zh-CN" sz="1100" kern="1200" dirty="0">
                <a:solidFill>
                  <a:schemeClr val="tx1"/>
                </a:solidFill>
                <a:effectLst/>
                <a:latin typeface="+mn-lt"/>
                <a:ea typeface="+mn-ea"/>
                <a:cs typeface="+mn-cs"/>
              </a:rPr>
              <a:t> project, but industry </a:t>
            </a:r>
            <a:r>
              <a:rPr lang="en-US" altLang="zh-CN" sz="1100" kern="1200" dirty="0" err="1">
                <a:solidFill>
                  <a:schemeClr val="tx1"/>
                </a:solidFill>
                <a:effectLst/>
                <a:latin typeface="+mn-lt"/>
                <a:ea typeface="+mn-ea"/>
                <a:cs typeface="+mn-cs"/>
              </a:rPr>
              <a:t>specilized</a:t>
            </a:r>
            <a:r>
              <a:rPr lang="en-US" altLang="zh-CN" sz="1100" kern="1200" dirty="0">
                <a:solidFill>
                  <a:schemeClr val="tx1"/>
                </a:solidFill>
                <a:effectLst/>
                <a:latin typeface="+mn-lt"/>
                <a:ea typeface="+mn-ea"/>
                <a:cs typeface="+mn-cs"/>
              </a:rPr>
              <a:t>, and goal focused. </a:t>
            </a:r>
            <a:endParaRPr lang="zh-CN" altLang="zh-CN" sz="11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67820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ChangeArrowheads="1"/>
          </p:cNvSpPr>
          <p:nvPr>
            <p:ph type="sldImg" idx="4294967295"/>
          </p:nvPr>
        </p:nvSpPr>
        <p:spPr>
          <a:ln>
            <a:miter lim="800000"/>
          </a:ln>
        </p:spPr>
      </p:sp>
      <p:sp>
        <p:nvSpPr>
          <p:cNvPr id="41986" name="Notes Placeholder 2"/>
          <p:cNvSpPr>
            <a:spLocks noGrp="1" noChangeArrowheads="1"/>
          </p:cNvSpPr>
          <p:nvPr>
            <p:ph type="body" idx="4294967295"/>
          </p:nvPr>
        </p:nvSpPr>
        <p:spPr/>
        <p:txBody>
          <a:bodyPr/>
          <a:lstStyle/>
          <a:p>
            <a:endParaRPr lang="zh-CN" altLang="en-US"/>
          </a:p>
        </p:txBody>
      </p:sp>
      <p:sp>
        <p:nvSpPr>
          <p:cNvPr id="41987" name="Slide Number Placeholder 3"/>
          <p:cNvSpPr>
            <a:spLocks noGrp="1" noChangeArrowheads="1"/>
          </p:cNvSpPr>
          <p:nvPr>
            <p:ph type="sldNum" sz="quarter" idx="5"/>
          </p:nvPr>
        </p:nvSpPr>
        <p:spPr bwMode="auto">
          <a:noFill/>
          <a:ln>
            <a:miter lim="800000"/>
            <a:headEnd/>
            <a:tailEnd/>
          </a:ln>
        </p:spPr>
        <p:txBody>
          <a:bodyPr/>
          <a:lstStyle/>
          <a:p>
            <a:fld id="{A12E011E-CCD7-465E-A183-B85419EB89D3}" type="slidenum">
              <a:rPr lang="zh-CN" altLang="en-US"/>
              <a:pPr/>
              <a:t>5</a:t>
            </a:fld>
            <a:endParaRPr lang="zh-CN" altLang="en-US"/>
          </a:p>
        </p:txBody>
      </p:sp>
    </p:spTree>
    <p:extLst>
      <p:ext uri="{BB962C8B-B14F-4D97-AF65-F5344CB8AC3E}">
        <p14:creationId xmlns:p14="http://schemas.microsoft.com/office/powerpoint/2010/main" val="57141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p:cNvSpPr>
          <p:nvPr>
            <p:ph type="sldImg" idx="4294967295"/>
          </p:nvPr>
        </p:nvSpPr>
        <p:spPr>
          <a:ln>
            <a:miter lim="800000"/>
          </a:ln>
        </p:spPr>
      </p:sp>
      <p:sp>
        <p:nvSpPr>
          <p:cNvPr id="46082" name="备注占位符 2"/>
          <p:cNvSpPr>
            <a:spLocks noGrp="1" noChangeArrowheads="1"/>
          </p:cNvSpPr>
          <p:nvPr>
            <p:ph type="body" idx="4294967295"/>
          </p:nvPr>
        </p:nvSpPr>
        <p:spPr/>
        <p:txBody>
          <a:bodyPr/>
          <a:lstStyle/>
          <a:p>
            <a:r>
              <a:rPr lang="zh-CN" altLang="en-US"/>
              <a:t>第一代能源互联网：信息互联网</a:t>
            </a:r>
            <a:endParaRPr lang="en-US" altLang="zh-CN"/>
          </a:p>
          <a:p>
            <a:r>
              <a:rPr lang="en-US" altLang="zh-CN"/>
              <a:t>……………………………………</a:t>
            </a:r>
          </a:p>
          <a:p>
            <a:r>
              <a:rPr lang="zh-CN" altLang="en-US"/>
              <a:t>第二代能源互联网：价值互联网</a:t>
            </a:r>
          </a:p>
        </p:txBody>
      </p:sp>
      <p:sp>
        <p:nvSpPr>
          <p:cNvPr id="46083" name="灯片编号占位符 3"/>
          <p:cNvSpPr>
            <a:spLocks noGrp="1" noChangeArrowheads="1"/>
          </p:cNvSpPr>
          <p:nvPr>
            <p:ph type="sldNum" sz="quarter" idx="5"/>
          </p:nvPr>
        </p:nvSpPr>
        <p:spPr bwMode="auto">
          <a:noFill/>
          <a:ln>
            <a:miter lim="800000"/>
            <a:headEnd/>
            <a:tailEnd/>
          </a:ln>
        </p:spPr>
        <p:txBody>
          <a:bodyPr/>
          <a:lstStyle/>
          <a:p>
            <a:fld id="{E1B0D551-EDE0-4696-972B-44ABB16C5CF4}" type="slidenum">
              <a:rPr lang="zh-CN" altLang="en-US"/>
              <a:pPr/>
              <a:t>6</a:t>
            </a:fld>
            <a:endParaRPr lang="zh-CN" altLang="en-US"/>
          </a:p>
        </p:txBody>
      </p:sp>
    </p:spTree>
    <p:extLst>
      <p:ext uri="{BB962C8B-B14F-4D97-AF65-F5344CB8AC3E}">
        <p14:creationId xmlns:p14="http://schemas.microsoft.com/office/powerpoint/2010/main" val="33441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p:cNvSpPr>
          <p:nvPr>
            <p:ph type="sldImg" idx="4294967295"/>
          </p:nvPr>
        </p:nvSpPr>
        <p:spPr>
          <a:ln>
            <a:miter lim="800000"/>
          </a:ln>
        </p:spPr>
      </p:sp>
      <p:sp>
        <p:nvSpPr>
          <p:cNvPr id="49154" name="备注占位符 2"/>
          <p:cNvSpPr>
            <a:spLocks noGrp="1" noChangeArrowheads="1"/>
          </p:cNvSpPr>
          <p:nvPr>
            <p:ph type="body" idx="4294967295"/>
          </p:nvPr>
        </p:nvSpPr>
        <p:spPr/>
        <p:txBody>
          <a:bodyPr/>
          <a:lstStyle/>
          <a:p>
            <a:r>
              <a:rPr lang="zh-CN" altLang="en-US"/>
              <a:t>碳交易的目的，介绍碳的作用</a:t>
            </a:r>
          </a:p>
        </p:txBody>
      </p:sp>
      <p:sp>
        <p:nvSpPr>
          <p:cNvPr id="49155" name="灯片编号占位符 3"/>
          <p:cNvSpPr>
            <a:spLocks noGrp="1" noChangeArrowheads="1"/>
          </p:cNvSpPr>
          <p:nvPr>
            <p:ph type="sldNum" sz="quarter" idx="5"/>
          </p:nvPr>
        </p:nvSpPr>
        <p:spPr bwMode="auto">
          <a:noFill/>
          <a:ln>
            <a:miter lim="800000"/>
            <a:headEnd/>
            <a:tailEnd/>
          </a:ln>
        </p:spPr>
        <p:txBody>
          <a:bodyPr/>
          <a:lstStyle/>
          <a:p>
            <a:fld id="{FB6FA32C-A5AB-4DD4-AF84-49787A783200}" type="slidenum">
              <a:rPr lang="zh-CN" altLang="en-US"/>
              <a:pPr/>
              <a:t>8</a:t>
            </a:fld>
            <a:endParaRPr lang="zh-CN" altLang="en-US"/>
          </a:p>
        </p:txBody>
      </p:sp>
    </p:spTree>
    <p:extLst>
      <p:ext uri="{BB962C8B-B14F-4D97-AF65-F5344CB8AC3E}">
        <p14:creationId xmlns:p14="http://schemas.microsoft.com/office/powerpoint/2010/main" val="224349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r>
              <a:rPr lang="zh-CN" altLang="en-US"/>
              <a:t>仅以光伏为例</a:t>
            </a:r>
          </a:p>
        </p:txBody>
      </p:sp>
      <p:sp>
        <p:nvSpPr>
          <p:cNvPr id="51203" name="灯片编号占位符 3"/>
          <p:cNvSpPr>
            <a:spLocks noGrp="1" noChangeArrowheads="1"/>
          </p:cNvSpPr>
          <p:nvPr>
            <p:ph type="sldNum" sz="quarter" idx="5"/>
          </p:nvPr>
        </p:nvSpPr>
        <p:spPr bwMode="auto">
          <a:noFill/>
          <a:ln>
            <a:miter lim="800000"/>
            <a:headEnd/>
            <a:tailEnd/>
          </a:ln>
        </p:spPr>
        <p:txBody>
          <a:bodyPr/>
          <a:lstStyle/>
          <a:p>
            <a:fld id="{06AC3757-1740-4392-B3C1-2F86E8F1F41B}" type="slidenum">
              <a:rPr lang="zh-CN" altLang="en-US"/>
              <a:pPr/>
              <a:t>9</a:t>
            </a:fld>
            <a:endParaRPr lang="zh-CN" altLang="en-US"/>
          </a:p>
        </p:txBody>
      </p:sp>
    </p:spTree>
    <p:extLst>
      <p:ext uri="{BB962C8B-B14F-4D97-AF65-F5344CB8AC3E}">
        <p14:creationId xmlns:p14="http://schemas.microsoft.com/office/powerpoint/2010/main" val="235258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p:cNvSpPr>
          <p:nvPr>
            <p:ph type="sldImg" idx="4294967295"/>
          </p:nvPr>
        </p:nvSpPr>
        <p:spPr>
          <a:ln>
            <a:miter lim="800000"/>
          </a:ln>
        </p:spPr>
      </p:sp>
      <p:sp>
        <p:nvSpPr>
          <p:cNvPr id="54274" name="Notes Placeholder 2"/>
          <p:cNvSpPr>
            <a:spLocks noGrp="1" noChangeArrowheads="1"/>
          </p:cNvSpPr>
          <p:nvPr>
            <p:ph type="body" idx="4294967295"/>
          </p:nvPr>
        </p:nvSpPr>
        <p:spPr/>
        <p:txBody>
          <a:bodyPr/>
          <a:lstStyle/>
          <a:p>
            <a:endParaRPr lang="zh-CN" altLang="en-US"/>
          </a:p>
        </p:txBody>
      </p:sp>
      <p:sp>
        <p:nvSpPr>
          <p:cNvPr id="54275" name="Slide Number Placeholder 3"/>
          <p:cNvSpPr>
            <a:spLocks noGrp="1" noChangeArrowheads="1"/>
          </p:cNvSpPr>
          <p:nvPr>
            <p:ph type="sldNum" sz="quarter" idx="5"/>
          </p:nvPr>
        </p:nvSpPr>
        <p:spPr bwMode="auto">
          <a:noFill/>
          <a:ln>
            <a:miter lim="800000"/>
            <a:headEnd/>
            <a:tailEnd/>
          </a:ln>
        </p:spPr>
        <p:txBody>
          <a:bodyPr/>
          <a:lstStyle/>
          <a:p>
            <a:fld id="{51417536-6FBF-4817-B914-18C31F531738}" type="slidenum">
              <a:rPr lang="zh-CN" altLang="en-US">
                <a:solidFill>
                  <a:srgbClr val="000000"/>
                </a:solidFill>
              </a:rPr>
              <a:pPr/>
              <a:t>11</a:t>
            </a:fld>
            <a:endParaRPr lang="zh-CN" altLang="en-US">
              <a:solidFill>
                <a:srgbClr val="000000"/>
              </a:solidFill>
            </a:endParaRPr>
          </a:p>
        </p:txBody>
      </p:sp>
    </p:spTree>
    <p:extLst>
      <p:ext uri="{BB962C8B-B14F-4D97-AF65-F5344CB8AC3E}">
        <p14:creationId xmlns:p14="http://schemas.microsoft.com/office/powerpoint/2010/main" val="18786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p:cNvSpPr>
          <p:nvPr>
            <p:ph type="sldImg" idx="4294967295"/>
          </p:nvPr>
        </p:nvSpPr>
        <p:spPr>
          <a:ln>
            <a:miter lim="800000"/>
          </a:ln>
        </p:spPr>
      </p:sp>
      <p:sp>
        <p:nvSpPr>
          <p:cNvPr id="62466" name="备注占位符 2"/>
          <p:cNvSpPr>
            <a:spLocks noGrp="1" noChangeArrowheads="1"/>
          </p:cNvSpPr>
          <p:nvPr>
            <p:ph type="body" idx="4294967295"/>
          </p:nvPr>
        </p:nvSpPr>
        <p:spPr/>
        <p:txBody>
          <a:bodyPr/>
          <a:lstStyle/>
          <a:p>
            <a:endParaRPr lang="zh-CN" altLang="en-US"/>
          </a:p>
        </p:txBody>
      </p:sp>
      <p:sp>
        <p:nvSpPr>
          <p:cNvPr id="62467" name="灯片编号占位符 3"/>
          <p:cNvSpPr>
            <a:spLocks noGrp="1" noChangeArrowheads="1"/>
          </p:cNvSpPr>
          <p:nvPr>
            <p:ph type="sldNum" sz="quarter" idx="5"/>
          </p:nvPr>
        </p:nvSpPr>
        <p:spPr bwMode="auto">
          <a:noFill/>
          <a:ln>
            <a:miter lim="800000"/>
            <a:headEnd/>
            <a:tailEnd/>
          </a:ln>
        </p:spPr>
        <p:txBody>
          <a:bodyPr/>
          <a:lstStyle/>
          <a:p>
            <a:fld id="{49E64D5F-7B79-4C21-827A-91B01316CBFA}" type="slidenum">
              <a:rPr lang="zh-CN" altLang="en-US"/>
              <a:pPr/>
              <a:t>14</a:t>
            </a:fld>
            <a:endParaRPr lang="zh-CN" altLang="en-US"/>
          </a:p>
        </p:txBody>
      </p:sp>
    </p:spTree>
    <p:extLst>
      <p:ext uri="{BB962C8B-B14F-4D97-AF65-F5344CB8AC3E}">
        <p14:creationId xmlns:p14="http://schemas.microsoft.com/office/powerpoint/2010/main" val="1464442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6F9BA4-575E-46BF-AB2A-770FA79261C8}" type="slidenum">
              <a:rPr lang="zh-CN" altLang="en-US" smtClean="0"/>
              <a:pPr/>
              <a:t>15</a:t>
            </a:fld>
            <a:endParaRPr lang="zh-CN" altLang="en-US" dirty="0"/>
          </a:p>
        </p:txBody>
      </p:sp>
    </p:spTree>
    <p:extLst>
      <p:ext uri="{BB962C8B-B14F-4D97-AF65-F5344CB8AC3E}">
        <p14:creationId xmlns:p14="http://schemas.microsoft.com/office/powerpoint/2010/main" val="419384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noChangeArrowheads="1"/>
          </p:cNvSpPr>
          <p:nvPr>
            <p:ph type="sldImg" idx="4294967295"/>
          </p:nvPr>
        </p:nvSpPr>
        <p:spPr>
          <a:xfrm>
            <a:off x="685800" y="685800"/>
            <a:ext cx="5486400" cy="3429000"/>
          </a:xfrm>
          <a:ln>
            <a:miter lim="800000"/>
          </a:ln>
        </p:spPr>
      </p:sp>
      <p:sp>
        <p:nvSpPr>
          <p:cNvPr id="58370" name="备注占位符 2"/>
          <p:cNvSpPr>
            <a:spLocks noGrp="1" noChangeArrowheads="1"/>
          </p:cNvSpPr>
          <p:nvPr>
            <p:ph type="body" idx="4294967295"/>
          </p:nvPr>
        </p:nvSpPr>
        <p:spPr/>
        <p:txBody>
          <a:bodyPr/>
          <a:lstStyle/>
          <a:p>
            <a:endParaRPr lang="en-US" altLang="zh-CN" dirty="0"/>
          </a:p>
        </p:txBody>
      </p:sp>
      <p:sp>
        <p:nvSpPr>
          <p:cNvPr id="58371" name="灯片编号占位符 3"/>
          <p:cNvSpPr>
            <a:spLocks noGrp="1" noChangeArrowheads="1"/>
          </p:cNvSpPr>
          <p:nvPr>
            <p:ph type="sldNum" sz="quarter" idx="5"/>
          </p:nvPr>
        </p:nvSpPr>
        <p:spPr bwMode="auto">
          <a:noFill/>
          <a:ln>
            <a:miter lim="800000"/>
            <a:headEnd/>
            <a:tailEnd/>
          </a:ln>
        </p:spPr>
        <p:txBody>
          <a:bodyPr/>
          <a:lstStyle/>
          <a:p>
            <a:fld id="{C93EDDA5-EA30-4767-9854-EC2A3E13460D}" type="slidenum">
              <a:rPr lang="en-US" altLang="zh-CN"/>
              <a:pPr/>
              <a:t>16</a:t>
            </a:fld>
            <a:endParaRPr lang="en-US" altLang="zh-CN"/>
          </a:p>
        </p:txBody>
      </p:sp>
    </p:spTree>
    <p:extLst>
      <p:ext uri="{BB962C8B-B14F-4D97-AF65-F5344CB8AC3E}">
        <p14:creationId xmlns:p14="http://schemas.microsoft.com/office/powerpoint/2010/main" val="339230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63"/>
            <a:ext cx="7772400" cy="1225021"/>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371602" y="3238500"/>
            <a:ext cx="6400800" cy="1460500"/>
          </a:xfrm>
        </p:spPr>
        <p:txBody>
          <a:bodyPr/>
          <a:lstStyle>
            <a:lvl1pPr marL="0" indent="0" algn="ctr">
              <a:buNone/>
              <a:defRPr>
                <a:solidFill>
                  <a:schemeClr val="tx1">
                    <a:tint val="75000"/>
                  </a:schemeClr>
                </a:solidFill>
              </a:defRPr>
            </a:lvl1pPr>
            <a:lvl2pPr marL="424459" indent="0" algn="ctr">
              <a:buNone/>
              <a:defRPr>
                <a:solidFill>
                  <a:schemeClr val="tx1">
                    <a:tint val="75000"/>
                  </a:schemeClr>
                </a:solidFill>
              </a:defRPr>
            </a:lvl2pPr>
            <a:lvl3pPr marL="848918" indent="0" algn="ctr">
              <a:buNone/>
              <a:defRPr>
                <a:solidFill>
                  <a:schemeClr val="tx1">
                    <a:tint val="75000"/>
                  </a:schemeClr>
                </a:solidFill>
              </a:defRPr>
            </a:lvl3pPr>
            <a:lvl4pPr marL="1273378" indent="0" algn="ctr">
              <a:buNone/>
              <a:defRPr>
                <a:solidFill>
                  <a:schemeClr val="tx1">
                    <a:tint val="75000"/>
                  </a:schemeClr>
                </a:solidFill>
              </a:defRPr>
            </a:lvl4pPr>
            <a:lvl5pPr marL="1697837" indent="0" algn="ctr">
              <a:buNone/>
              <a:defRPr>
                <a:solidFill>
                  <a:schemeClr val="tx1">
                    <a:tint val="75000"/>
                  </a:schemeClr>
                </a:solidFill>
              </a:defRPr>
            </a:lvl5pPr>
            <a:lvl6pPr marL="2122296" indent="0" algn="ctr">
              <a:buNone/>
              <a:defRPr>
                <a:solidFill>
                  <a:schemeClr val="tx1">
                    <a:tint val="75000"/>
                  </a:schemeClr>
                </a:solidFill>
              </a:defRPr>
            </a:lvl6pPr>
            <a:lvl7pPr marL="2546755" indent="0" algn="ctr">
              <a:buNone/>
              <a:defRPr>
                <a:solidFill>
                  <a:schemeClr val="tx1">
                    <a:tint val="75000"/>
                  </a:schemeClr>
                </a:solidFill>
              </a:defRPr>
            </a:lvl7pPr>
            <a:lvl8pPr marL="2971216" indent="0" algn="ctr">
              <a:buNone/>
              <a:defRPr>
                <a:solidFill>
                  <a:schemeClr val="tx1">
                    <a:tint val="75000"/>
                  </a:schemeClr>
                </a:solidFill>
              </a:defRPr>
            </a:lvl8pPr>
            <a:lvl9pPr marL="3395675" indent="0" algn="ctr">
              <a:buNone/>
              <a:defRPr>
                <a:solidFill>
                  <a:schemeClr val="tx1">
                    <a:tint val="75000"/>
                  </a:schemeClr>
                </a:solidFill>
              </a:defRPr>
            </a:lvl9pPr>
          </a:lstStyle>
          <a:p>
            <a:r>
              <a:rPr lang="zh-CN" altLang="en-US"/>
              <a:t>单击此处编辑母版副标题样式</a:t>
            </a:r>
            <a:endParaRPr lang="en-US"/>
          </a:p>
        </p:txBody>
      </p:sp>
      <p:sp>
        <p:nvSpPr>
          <p:cNvPr id="4"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650194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140640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28869"/>
            <a:ext cx="2057400" cy="487627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325464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4"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4" y="5504657"/>
            <a:ext cx="2506663" cy="127000"/>
          </a:xfrm>
          <a:prstGeom prst="rect">
            <a:avLst/>
          </a:prstGeom>
          <a:ln/>
        </p:spPr>
        <p:txBody>
          <a:bodyPr lIns="84892" tIns="42446" rIns="84892" bIns="42446"/>
          <a:lstStyle>
            <a:lvl1pPr>
              <a:defRPr>
                <a:ea typeface="等线" panose="02010600030101010101" pitchFamily="2" charset="-122"/>
              </a:defRPr>
            </a:lvl1pPr>
          </a:lstStyle>
          <a:p>
            <a:pPr>
              <a:defRPr/>
            </a:pPr>
            <a:r>
              <a:rPr lang="en-US" altLang="zh-CN" dirty="0"/>
              <a:t>Confidential </a:t>
            </a:r>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4"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4" y="5504657"/>
            <a:ext cx="2506663" cy="127000"/>
          </a:xfrm>
          <a:prstGeom prst="rect">
            <a:avLst/>
          </a:prstGeom>
          <a:ln/>
        </p:spPr>
        <p:txBody>
          <a:bodyPr lIns="84892" tIns="42446" rIns="84892" bIns="42446"/>
          <a:lstStyle>
            <a:lvl1pPr>
              <a:defRPr>
                <a:ea typeface="等线" panose="02010600030101010101" pitchFamily="2" charset="-122"/>
              </a:defRPr>
            </a:lvl1pPr>
          </a:lstStyle>
          <a:p>
            <a:pPr>
              <a:defRPr/>
            </a:pPr>
            <a:r>
              <a:rPr lang="en-US" altLang="zh-CN" dirty="0"/>
              <a:t>Confidential </a:t>
            </a:r>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4"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4" y="5504657"/>
            <a:ext cx="2506663" cy="127000"/>
          </a:xfrm>
          <a:prstGeom prst="rect">
            <a:avLst/>
          </a:prstGeom>
          <a:ln/>
        </p:spPr>
        <p:txBody>
          <a:bodyPr lIns="84892" tIns="42446" rIns="84892" bIns="42446"/>
          <a:lstStyle>
            <a:lvl1pPr>
              <a:defRPr>
                <a:ea typeface="等线" panose="02010600030101010101" pitchFamily="2" charset="-122"/>
              </a:defRPr>
            </a:lvl1pPr>
          </a:lstStyle>
          <a:p>
            <a:pPr>
              <a:defRPr/>
            </a:pPr>
            <a:r>
              <a:rPr lang="en-US" altLang="zh-CN" dirty="0"/>
              <a:t>Confidential </a:t>
            </a:r>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文本占位符 5"/>
          <p:cNvSpPr>
            <a:spLocks noGrp="1"/>
          </p:cNvSpPr>
          <p:nvPr>
            <p:ph type="body" sz="quarter" idx="10" hasCustomPrompt="1"/>
          </p:nvPr>
        </p:nvSpPr>
        <p:spPr>
          <a:xfrm>
            <a:off x="523744" y="429003"/>
            <a:ext cx="8051291" cy="476250"/>
          </a:xfrm>
          <a:prstGeom prst="rect">
            <a:avLst/>
          </a:prstGeom>
        </p:spPr>
        <p:txBody>
          <a:bodyPr lIns="68562" tIns="34281" rIns="68562" bIns="34281"/>
          <a:lstStyle>
            <a:lvl1pPr rtl="0">
              <a:buNone/>
              <a:defRPr b="1">
                <a:solidFill>
                  <a:srgbClr val="990000"/>
                </a:solidFill>
                <a:latin typeface="Arial" pitchFamily="34" charset="0"/>
                <a:cs typeface="Arial" pitchFamily="34" charset="0"/>
              </a:defRPr>
            </a:lvl1pPr>
          </a:lstStyle>
          <a:p>
            <a:pPr rtl="0"/>
            <a:r>
              <a:rPr lang="en-US" altLang="zh-CN" dirty="0"/>
              <a:t>Click Here to Enter A Title</a:t>
            </a:r>
          </a:p>
        </p:txBody>
      </p:sp>
      <p:sp>
        <p:nvSpPr>
          <p:cNvPr id="7" name="文本占位符 5"/>
          <p:cNvSpPr>
            <a:spLocks noGrp="1"/>
          </p:cNvSpPr>
          <p:nvPr>
            <p:ph type="body" sz="quarter" idx="11" hasCustomPrompt="1"/>
          </p:nvPr>
        </p:nvSpPr>
        <p:spPr>
          <a:xfrm>
            <a:off x="523744" y="933979"/>
            <a:ext cx="8051291" cy="357188"/>
          </a:xfrm>
          <a:prstGeom prst="rect">
            <a:avLst/>
          </a:prstGeom>
        </p:spPr>
        <p:txBody>
          <a:bodyPr lIns="68562" tIns="34281" rIns="68562" bIns="34281"/>
          <a:lstStyle>
            <a:lvl1pPr rtl="0">
              <a:buNone/>
              <a:defRPr sz="1500">
                <a:solidFill>
                  <a:srgbClr val="990000"/>
                </a:solidFill>
                <a:latin typeface="Arial" pitchFamily="34" charset="0"/>
                <a:cs typeface="Arial" pitchFamily="34" charset="0"/>
              </a:defRPr>
            </a:lvl1pPr>
          </a:lstStyle>
          <a:p>
            <a:pPr rtl="0"/>
            <a:r>
              <a:rPr lang="en-US" altLang="zh-CN" dirty="0"/>
              <a:t>Click here to enter a subtitle</a:t>
            </a:r>
          </a:p>
        </p:txBody>
      </p:sp>
      <p:sp>
        <p:nvSpPr>
          <p:cNvPr id="8" name="文本占位符 5"/>
          <p:cNvSpPr>
            <a:spLocks noGrp="1"/>
          </p:cNvSpPr>
          <p:nvPr>
            <p:ph type="body" sz="quarter" idx="12" hasCustomPrompt="1"/>
          </p:nvPr>
        </p:nvSpPr>
        <p:spPr>
          <a:xfrm>
            <a:off x="523744" y="1283230"/>
            <a:ext cx="8051291" cy="865188"/>
          </a:xfrm>
          <a:prstGeom prst="rect">
            <a:avLst/>
          </a:prstGeom>
        </p:spPr>
        <p:txBody>
          <a:bodyPr lIns="68562" tIns="34281" rIns="68562" bIns="34281"/>
          <a:lstStyle>
            <a:lvl1pPr rtl="0">
              <a:buNone/>
              <a:defRPr sz="1200">
                <a:solidFill>
                  <a:schemeClr val="tx1"/>
                </a:solidFill>
                <a:latin typeface="Arial" pitchFamily="34" charset="0"/>
                <a:cs typeface="Arial" pitchFamily="34" charset="0"/>
              </a:defRPr>
            </a:lvl1pPr>
          </a:lstStyle>
          <a:p>
            <a:pPr rtl="0"/>
            <a:r>
              <a:rPr lang="en-US" altLang="zh-CN" dirty="0"/>
              <a:t>Click here to enter text</a:t>
            </a:r>
          </a:p>
        </p:txBody>
      </p:sp>
      <p:sp>
        <p:nvSpPr>
          <p:cNvPr id="5" name="Footer Placeholder 3"/>
          <p:cNvSpPr>
            <a:spLocks noGrp="1"/>
          </p:cNvSpPr>
          <p:nvPr>
            <p:ph type="ftr" sz="quarter" idx="13"/>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200" y="189000"/>
            <a:ext cx="8535600" cy="359073"/>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304200" y="1210378"/>
            <a:ext cx="8535600" cy="892552"/>
          </a:xfrm>
        </p:spPr>
        <p:txBody>
          <a:bodyPr/>
          <a:lstStyle>
            <a:lvl1pPr>
              <a:defRPr sz="1200"/>
            </a:lvl1pPr>
            <a:lvl2pPr>
              <a:defRPr sz="1200"/>
            </a:lvl2pPr>
            <a:lvl3pPr>
              <a:defRPr sz="12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a:xfrm>
            <a:off x="3156012" y="5296960"/>
            <a:ext cx="2133600" cy="304271"/>
          </a:xfrm>
          <a:prstGeom prst="rect">
            <a:avLst/>
          </a:prstGeom>
        </p:spPr>
        <p:txBody>
          <a:bodyPr/>
          <a:lstStyle>
            <a:lvl1pPr>
              <a:defRPr>
                <a:ea typeface="等线" panose="02010600030101010101" pitchFamily="2" charset="-122"/>
              </a:defRPr>
            </a:lvl1pPr>
          </a:lstStyle>
          <a:p>
            <a:fld id="{7CD42A6B-5A4D-4565-885F-4A7BF414A393}" type="datetime1">
              <a:rPr lang="zh-CN" altLang="en-US" smtClean="0"/>
              <a:pPr/>
              <a:t>2017/3/4</a:t>
            </a:fld>
            <a:endParaRPr lang="zh-CN" altLang="en-US" dirty="0"/>
          </a:p>
        </p:txBody>
      </p:sp>
      <p:sp>
        <p:nvSpPr>
          <p:cNvPr id="5" name="页脚占位符 4"/>
          <p:cNvSpPr>
            <a:spLocks noGrp="1"/>
          </p:cNvSpPr>
          <p:nvPr>
            <p:ph type="ftr" sz="quarter" idx="11"/>
          </p:nvPr>
        </p:nvSpPr>
        <p:spPr>
          <a:xfrm>
            <a:off x="5645459" y="5296960"/>
            <a:ext cx="2895600" cy="304271"/>
          </a:xfrm>
          <a:prstGeom prst="rect">
            <a:avLst/>
          </a:prstGeom>
        </p:spPr>
        <p:txBody>
          <a:bodyPr/>
          <a:lstStyle>
            <a:lvl1pPr>
              <a:defRPr>
                <a:ea typeface="等线" panose="02010600030101010101" pitchFamily="2" charset="-122"/>
              </a:defRPr>
            </a:lvl1pPr>
          </a:lstStyle>
          <a:p>
            <a:endParaRPr lang="zh-CN" altLang="en-US" dirty="0"/>
          </a:p>
        </p:txBody>
      </p:sp>
      <p:sp>
        <p:nvSpPr>
          <p:cNvPr id="6" name="灯片编号占位符 5"/>
          <p:cNvSpPr>
            <a:spLocks noGrp="1"/>
          </p:cNvSpPr>
          <p:nvPr>
            <p:ph type="sldNum" sz="quarter" idx="12"/>
          </p:nvPr>
        </p:nvSpPr>
        <p:spPr>
          <a:xfrm>
            <a:off x="8901906" y="5296960"/>
            <a:ext cx="214314" cy="304271"/>
          </a:xfrm>
          <a:prstGeom prst="rect">
            <a:avLst/>
          </a:prstGeom>
        </p:spPr>
        <p:txBody>
          <a:bodyPr/>
          <a:lstStyle>
            <a:lvl1pPr>
              <a:defRPr>
                <a:ea typeface="等线" panose="02010600030101010101" pitchFamily="2" charset="-122"/>
              </a:defRPr>
            </a:lvl1pPr>
          </a:lstStyle>
          <a:p>
            <a:fld id="{E4491B18-9269-42AB-9EF8-5C82ED78179C}" type="slidenum">
              <a:rPr lang="zh-CN" altLang="en-US" smtClean="0"/>
              <a:pPr/>
              <a:t>‹#›</a:t>
            </a:fld>
            <a:endParaRPr lang="zh-CN" altLang="en-US" dirty="0"/>
          </a:p>
        </p:txBody>
      </p:sp>
      <p:sp>
        <p:nvSpPr>
          <p:cNvPr id="11" name="内容占位符 10"/>
          <p:cNvSpPr>
            <a:spLocks noGrp="1"/>
          </p:cNvSpPr>
          <p:nvPr>
            <p:ph sz="quarter" idx="13" hasCustomPrompt="1"/>
          </p:nvPr>
        </p:nvSpPr>
        <p:spPr>
          <a:xfrm>
            <a:off x="304202" y="5080663"/>
            <a:ext cx="8535599" cy="201137"/>
          </a:xfrm>
        </p:spPr>
        <p:txBody>
          <a:bodyPr>
            <a:spAutoFit/>
          </a:bodyPr>
          <a:lstStyle>
            <a:lvl1pPr marL="0" indent="0">
              <a:buNone/>
              <a:defRPr sz="750"/>
            </a:lvl1pPr>
          </a:lstStyle>
          <a:p>
            <a:pPr lvl="0"/>
            <a:r>
              <a:rPr lang="zh-CN" altLang="en-US" dirty="0"/>
              <a:t>资料来源：</a:t>
            </a:r>
          </a:p>
        </p:txBody>
      </p:sp>
      <p:sp>
        <p:nvSpPr>
          <p:cNvPr id="12" name="内容占位符 10"/>
          <p:cNvSpPr>
            <a:spLocks noGrp="1"/>
          </p:cNvSpPr>
          <p:nvPr>
            <p:ph sz="quarter" idx="14" hasCustomPrompt="1"/>
          </p:nvPr>
        </p:nvSpPr>
        <p:spPr>
          <a:xfrm>
            <a:off x="304202" y="4894723"/>
            <a:ext cx="8535599" cy="201137"/>
          </a:xfrm>
        </p:spPr>
        <p:txBody>
          <a:bodyPr>
            <a:spAutoFit/>
          </a:bodyPr>
          <a:lstStyle>
            <a:lvl1pPr marL="0" indent="0">
              <a:buNone/>
              <a:defRPr sz="750"/>
            </a:lvl1pPr>
          </a:lstStyle>
          <a:p>
            <a:pPr lvl="0"/>
            <a:r>
              <a:rPr lang="en-US" altLang="zh-CN" dirty="0"/>
              <a:t>1 </a:t>
            </a:r>
            <a:r>
              <a:rPr lang="zh-CN" altLang="en-US" dirty="0"/>
              <a:t>注</a:t>
            </a:r>
          </a:p>
        </p:txBody>
      </p:sp>
      <p:sp>
        <p:nvSpPr>
          <p:cNvPr id="13" name="内容占位符 10"/>
          <p:cNvSpPr>
            <a:spLocks noGrp="1"/>
          </p:cNvSpPr>
          <p:nvPr>
            <p:ph sz="quarter" idx="15" hasCustomPrompt="1"/>
          </p:nvPr>
        </p:nvSpPr>
        <p:spPr>
          <a:xfrm>
            <a:off x="304202" y="584259"/>
            <a:ext cx="8535599" cy="270387"/>
          </a:xfrm>
        </p:spPr>
        <p:txBody>
          <a:bodyPr>
            <a:spAutoFit/>
          </a:bodyPr>
          <a:lstStyle>
            <a:lvl1pPr marL="0" indent="0">
              <a:buNone/>
              <a:defRPr sz="1200"/>
            </a:lvl1pPr>
          </a:lstStyle>
          <a:p>
            <a:pPr lvl="0"/>
            <a:r>
              <a:rPr lang="zh-CN" altLang="en-US" dirty="0"/>
              <a:t>单位</a:t>
            </a:r>
          </a:p>
        </p:txBody>
      </p:sp>
      <p:sp>
        <p:nvSpPr>
          <p:cNvPr id="15" name="内容占位符 14"/>
          <p:cNvSpPr>
            <a:spLocks noGrp="1"/>
          </p:cNvSpPr>
          <p:nvPr>
            <p:ph sz="quarter" idx="16" hasCustomPrompt="1"/>
          </p:nvPr>
        </p:nvSpPr>
        <p:spPr>
          <a:xfrm>
            <a:off x="304202" y="939620"/>
            <a:ext cx="8535599" cy="153888"/>
          </a:xfrm>
        </p:spPr>
        <p:txBody>
          <a:bodyPr/>
          <a:lstStyle>
            <a:lvl1pPr marL="0" indent="0">
              <a:buNone/>
              <a:defRPr sz="1200"/>
            </a:lvl1pPr>
          </a:lstStyle>
          <a:p>
            <a:pPr lvl="0"/>
            <a:r>
              <a:rPr lang="zh-CN" altLang="en-US" dirty="0"/>
              <a:t>无项目符号文本</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63"/>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2" y="3238500"/>
            <a:ext cx="6400800" cy="1460500"/>
          </a:xfrm>
        </p:spPr>
        <p:txBody>
          <a:bodyPr/>
          <a:lstStyle>
            <a:lvl1pPr marL="0" indent="0" algn="ctr">
              <a:buNone/>
              <a:defRPr>
                <a:solidFill>
                  <a:schemeClr val="tx1">
                    <a:tint val="75000"/>
                  </a:schemeClr>
                </a:solidFill>
              </a:defRPr>
            </a:lvl1pPr>
            <a:lvl2pPr marL="424459" indent="0" algn="ctr">
              <a:buNone/>
              <a:defRPr>
                <a:solidFill>
                  <a:schemeClr val="tx1">
                    <a:tint val="75000"/>
                  </a:schemeClr>
                </a:solidFill>
              </a:defRPr>
            </a:lvl2pPr>
            <a:lvl3pPr marL="848918" indent="0" algn="ctr">
              <a:buNone/>
              <a:defRPr>
                <a:solidFill>
                  <a:schemeClr val="tx1">
                    <a:tint val="75000"/>
                  </a:schemeClr>
                </a:solidFill>
              </a:defRPr>
            </a:lvl3pPr>
            <a:lvl4pPr marL="1273378" indent="0" algn="ctr">
              <a:buNone/>
              <a:defRPr>
                <a:solidFill>
                  <a:schemeClr val="tx1">
                    <a:tint val="75000"/>
                  </a:schemeClr>
                </a:solidFill>
              </a:defRPr>
            </a:lvl4pPr>
            <a:lvl5pPr marL="1697837" indent="0" algn="ctr">
              <a:buNone/>
              <a:defRPr>
                <a:solidFill>
                  <a:schemeClr val="tx1">
                    <a:tint val="75000"/>
                  </a:schemeClr>
                </a:solidFill>
              </a:defRPr>
            </a:lvl5pPr>
            <a:lvl6pPr marL="2122296" indent="0" algn="ctr">
              <a:buNone/>
              <a:defRPr>
                <a:solidFill>
                  <a:schemeClr val="tx1">
                    <a:tint val="75000"/>
                  </a:schemeClr>
                </a:solidFill>
              </a:defRPr>
            </a:lvl6pPr>
            <a:lvl7pPr marL="2546755" indent="0" algn="ctr">
              <a:buNone/>
              <a:defRPr>
                <a:solidFill>
                  <a:schemeClr val="tx1">
                    <a:tint val="75000"/>
                  </a:schemeClr>
                </a:solidFill>
              </a:defRPr>
            </a:lvl7pPr>
            <a:lvl8pPr marL="2971216" indent="0" algn="ctr">
              <a:buNone/>
              <a:defRPr>
                <a:solidFill>
                  <a:schemeClr val="tx1">
                    <a:tint val="75000"/>
                  </a:schemeClr>
                </a:solidFill>
              </a:defRPr>
            </a:lvl8pPr>
            <a:lvl9pPr marL="339567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6" name="灯片编号占位符 5"/>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34021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6" name="灯片编号占位符 5"/>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38967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3700" b="1" cap="all"/>
            </a:lvl1pPr>
          </a:lstStyle>
          <a:p>
            <a:r>
              <a:rPr lang="zh-CN" altLang="en-US"/>
              <a:t>单击此处编辑母版标题样式</a:t>
            </a:r>
          </a:p>
        </p:txBody>
      </p:sp>
      <p:sp>
        <p:nvSpPr>
          <p:cNvPr id="3" name="文本占位符 2"/>
          <p:cNvSpPr>
            <a:spLocks noGrp="1"/>
          </p:cNvSpPr>
          <p:nvPr>
            <p:ph type="body" idx="1"/>
          </p:nvPr>
        </p:nvSpPr>
        <p:spPr>
          <a:xfrm>
            <a:off x="722313" y="2422265"/>
            <a:ext cx="7772400" cy="1250156"/>
          </a:xfrm>
        </p:spPr>
        <p:txBody>
          <a:bodyPr anchor="b"/>
          <a:lstStyle>
            <a:lvl1pPr marL="0" indent="0">
              <a:buNone/>
              <a:defRPr sz="1900">
                <a:solidFill>
                  <a:schemeClr val="tx1">
                    <a:tint val="75000"/>
                  </a:schemeClr>
                </a:solidFill>
              </a:defRPr>
            </a:lvl1pPr>
            <a:lvl2pPr marL="424459" indent="0">
              <a:buNone/>
              <a:defRPr sz="1600">
                <a:solidFill>
                  <a:schemeClr val="tx1">
                    <a:tint val="75000"/>
                  </a:schemeClr>
                </a:solidFill>
              </a:defRPr>
            </a:lvl2pPr>
            <a:lvl3pPr marL="848918" indent="0">
              <a:buNone/>
              <a:defRPr sz="1500">
                <a:solidFill>
                  <a:schemeClr val="tx1">
                    <a:tint val="75000"/>
                  </a:schemeClr>
                </a:solidFill>
              </a:defRPr>
            </a:lvl3pPr>
            <a:lvl4pPr marL="1273378" indent="0">
              <a:buNone/>
              <a:defRPr sz="1300">
                <a:solidFill>
                  <a:schemeClr val="tx1">
                    <a:tint val="75000"/>
                  </a:schemeClr>
                </a:solidFill>
              </a:defRPr>
            </a:lvl4pPr>
            <a:lvl5pPr marL="1697837" indent="0">
              <a:buNone/>
              <a:defRPr sz="1300">
                <a:solidFill>
                  <a:schemeClr val="tx1">
                    <a:tint val="75000"/>
                  </a:schemeClr>
                </a:solidFill>
              </a:defRPr>
            </a:lvl5pPr>
            <a:lvl6pPr marL="2122296" indent="0">
              <a:buNone/>
              <a:defRPr sz="1300">
                <a:solidFill>
                  <a:schemeClr val="tx1">
                    <a:tint val="75000"/>
                  </a:schemeClr>
                </a:solidFill>
              </a:defRPr>
            </a:lvl6pPr>
            <a:lvl7pPr marL="2546755" indent="0">
              <a:buNone/>
              <a:defRPr sz="1300">
                <a:solidFill>
                  <a:schemeClr val="tx1">
                    <a:tint val="75000"/>
                  </a:schemeClr>
                </a:solidFill>
              </a:defRPr>
            </a:lvl7pPr>
            <a:lvl8pPr marL="2971216" indent="0">
              <a:buNone/>
              <a:defRPr sz="1300">
                <a:solidFill>
                  <a:schemeClr val="tx1">
                    <a:tint val="75000"/>
                  </a:schemeClr>
                </a:solidFill>
              </a:defRPr>
            </a:lvl8pPr>
            <a:lvl9pPr marL="3395675" indent="0">
              <a:buNone/>
              <a:defRPr sz="1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6" name="灯片编号占位符 5"/>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06584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1pPr marL="0" indent="0">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462512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2" y="1333500"/>
            <a:ext cx="4038600" cy="3771636"/>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7" name="灯片编号占位符 6"/>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3794576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5" y="1279263"/>
            <a:ext cx="4040187" cy="533135"/>
          </a:xfrm>
        </p:spPr>
        <p:txBody>
          <a:bodyPr anchor="b"/>
          <a:lstStyle>
            <a:lvl1pPr marL="0" indent="0">
              <a:buNone/>
              <a:defRPr sz="22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4" name="内容占位符 3"/>
          <p:cNvSpPr>
            <a:spLocks noGrp="1"/>
          </p:cNvSpPr>
          <p:nvPr>
            <p:ph sz="half" idx="2"/>
          </p:nvPr>
        </p:nvSpPr>
        <p:spPr>
          <a:xfrm>
            <a:off x="457205" y="1812397"/>
            <a:ext cx="4040187" cy="3292740"/>
          </a:xfrm>
        </p:spPr>
        <p:txBody>
          <a:bodyPr/>
          <a:lstStyle>
            <a:lvl1pPr>
              <a:defRPr sz="22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2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6" name="内容占位符 5"/>
          <p:cNvSpPr>
            <a:spLocks noGrp="1"/>
          </p:cNvSpPr>
          <p:nvPr>
            <p:ph sz="quarter" idx="4"/>
          </p:nvPr>
        </p:nvSpPr>
        <p:spPr>
          <a:xfrm>
            <a:off x="4645033" y="1812397"/>
            <a:ext cx="4041775" cy="3292740"/>
          </a:xfrm>
        </p:spPr>
        <p:txBody>
          <a:bodyPr/>
          <a:lstStyle>
            <a:lvl1pPr>
              <a:defRPr sz="22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9" name="灯片编号占位符 8"/>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319307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5" name="灯片编号占位符 4"/>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084834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4" name="灯片编号占位符 3"/>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060348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2"/>
            <a:ext cx="3008313" cy="968375"/>
          </a:xfrm>
        </p:spPr>
        <p:txBody>
          <a:bodyPr anchor="b"/>
          <a:lstStyle>
            <a:lvl1pPr algn="l">
              <a:defRPr sz="1900" b="1"/>
            </a:lvl1pPr>
          </a:lstStyle>
          <a:p>
            <a:r>
              <a:rPr lang="zh-CN" altLang="en-US"/>
              <a:t>单击此处编辑母版标题样式</a:t>
            </a:r>
          </a:p>
        </p:txBody>
      </p:sp>
      <p:sp>
        <p:nvSpPr>
          <p:cNvPr id="3" name="内容占位符 2"/>
          <p:cNvSpPr>
            <a:spLocks noGrp="1"/>
          </p:cNvSpPr>
          <p:nvPr>
            <p:ph idx="1"/>
          </p:nvPr>
        </p:nvSpPr>
        <p:spPr>
          <a:xfrm>
            <a:off x="3575050" y="227545"/>
            <a:ext cx="5111750" cy="4877594"/>
          </a:xfrm>
        </p:spPr>
        <p:txBody>
          <a:bodyPr/>
          <a:lstStyle>
            <a:lvl1pPr>
              <a:defRPr sz="3000"/>
            </a:lvl1pPr>
            <a:lvl2pPr>
              <a:defRPr sz="2600"/>
            </a:lvl2pPr>
            <a:lvl3pPr>
              <a:defRPr sz="22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195920"/>
            <a:ext cx="3008313" cy="3909219"/>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7" name="灯片编号占位符 6"/>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817265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4000500"/>
            <a:ext cx="5486400" cy="472282"/>
          </a:xfrm>
        </p:spPr>
        <p:txBody>
          <a:bodyPr anchor="b"/>
          <a:lstStyle>
            <a:lvl1pPr algn="l">
              <a:defRPr sz="1900" b="1"/>
            </a:lvl1pPr>
          </a:lstStyle>
          <a:p>
            <a:r>
              <a:rPr lang="zh-CN" altLang="en-US"/>
              <a:t>单击此处编辑母版标题样式</a:t>
            </a:r>
          </a:p>
        </p:txBody>
      </p:sp>
      <p:sp>
        <p:nvSpPr>
          <p:cNvPr id="3" name="图片占位符 2"/>
          <p:cNvSpPr>
            <a:spLocks noGrp="1"/>
          </p:cNvSpPr>
          <p:nvPr>
            <p:ph type="pic" idx="1"/>
          </p:nvPr>
        </p:nvSpPr>
        <p:spPr>
          <a:xfrm>
            <a:off x="1792289" y="510646"/>
            <a:ext cx="5486400" cy="3429000"/>
          </a:xfrm>
        </p:spPr>
        <p:txBody>
          <a:bodyPr/>
          <a:lstStyle>
            <a:lvl1pPr marL="0" indent="0">
              <a:buNone/>
              <a:defRPr sz="3000"/>
            </a:lvl1pPr>
            <a:lvl2pPr marL="424459" indent="0">
              <a:buNone/>
              <a:defRPr sz="2600"/>
            </a:lvl2pPr>
            <a:lvl3pPr marL="848918" indent="0">
              <a:buNone/>
              <a:defRPr sz="2200"/>
            </a:lvl3pPr>
            <a:lvl4pPr marL="1273378" indent="0">
              <a:buNone/>
              <a:defRPr sz="1900"/>
            </a:lvl4pPr>
            <a:lvl5pPr marL="1697837" indent="0">
              <a:buNone/>
              <a:defRPr sz="1900"/>
            </a:lvl5pPr>
            <a:lvl6pPr marL="2122296" indent="0">
              <a:buNone/>
              <a:defRPr sz="1900"/>
            </a:lvl6pPr>
            <a:lvl7pPr marL="2546755" indent="0">
              <a:buNone/>
              <a:defRPr sz="1900"/>
            </a:lvl7pPr>
            <a:lvl8pPr marL="2971216" indent="0">
              <a:buNone/>
              <a:defRPr sz="1900"/>
            </a:lvl8pPr>
            <a:lvl9pPr marL="3395675" indent="0">
              <a:buNone/>
              <a:defRPr sz="1900"/>
            </a:lvl9pPr>
          </a:lstStyle>
          <a:p>
            <a:endParaRPr lang="zh-CN" altLang="en-US"/>
          </a:p>
        </p:txBody>
      </p:sp>
      <p:sp>
        <p:nvSpPr>
          <p:cNvPr id="4" name="文本占位符 3"/>
          <p:cNvSpPr>
            <a:spLocks noGrp="1"/>
          </p:cNvSpPr>
          <p:nvPr>
            <p:ph type="body" sz="half" idx="2"/>
          </p:nvPr>
        </p:nvSpPr>
        <p:spPr>
          <a:xfrm>
            <a:off x="1792289" y="4472783"/>
            <a:ext cx="5486400" cy="670718"/>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7" name="灯片编号占位符 6"/>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4122987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6" name="灯片编号占位符 5"/>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086047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2"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D5C1FC-F80F-4123-86B0-E86A578C80B3}" type="datetimeFigureOut">
              <a:rPr lang="zh-CN" altLang="en-US">
                <a:solidFill>
                  <a:prstClr val="black">
                    <a:tint val="75000"/>
                  </a:prstClr>
                </a:solidFill>
                <a:latin typeface="Calibri"/>
              </a:rPr>
              <a:pPr/>
              <a:t>2017/3/4</a:t>
            </a:fld>
            <a:endParaRPr lang="zh-CN" altLang="en-US">
              <a:solidFill>
                <a:prstClr val="black">
                  <a:tint val="75000"/>
                </a:prstClr>
              </a:solidFill>
              <a:latin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ndParaRPr>
          </a:p>
        </p:txBody>
      </p:sp>
      <p:sp>
        <p:nvSpPr>
          <p:cNvPr id="6" name="灯片编号占位符 5"/>
          <p:cNvSpPr>
            <a:spLocks noGrp="1"/>
          </p:cNvSpPr>
          <p:nvPr>
            <p:ph type="sldNum" sz="quarter" idx="12"/>
          </p:nvPr>
        </p:nvSpPr>
        <p:spPr/>
        <p:txBody>
          <a:bodyPr/>
          <a:lstStyle/>
          <a:p>
            <a:fld id="{E6CE0860-97CC-4EF9-83D0-C7FEFA0C46A7}" type="slidenum">
              <a:rPr lang="zh-CN" altLang="en-US">
                <a:solidFill>
                  <a:prstClr val="black">
                    <a:tint val="75000"/>
                  </a:prstClr>
                </a:solidFill>
                <a:latin typeface="Calibri"/>
              </a:rPr>
              <a:pPr/>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131851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63"/>
            <a:ext cx="7772400" cy="1225021"/>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371602" y="3238500"/>
            <a:ext cx="6400800" cy="1460500"/>
          </a:xfrm>
        </p:spPr>
        <p:txBody>
          <a:bodyPr/>
          <a:lstStyle>
            <a:lvl1pPr marL="0" indent="0" algn="ctr">
              <a:buNone/>
              <a:defRPr>
                <a:solidFill>
                  <a:schemeClr val="tx1">
                    <a:tint val="75000"/>
                  </a:schemeClr>
                </a:solidFill>
              </a:defRPr>
            </a:lvl1pPr>
            <a:lvl2pPr marL="424459" indent="0" algn="ctr">
              <a:buNone/>
              <a:defRPr>
                <a:solidFill>
                  <a:schemeClr val="tx1">
                    <a:tint val="75000"/>
                  </a:schemeClr>
                </a:solidFill>
              </a:defRPr>
            </a:lvl2pPr>
            <a:lvl3pPr marL="848918" indent="0" algn="ctr">
              <a:buNone/>
              <a:defRPr>
                <a:solidFill>
                  <a:schemeClr val="tx1">
                    <a:tint val="75000"/>
                  </a:schemeClr>
                </a:solidFill>
              </a:defRPr>
            </a:lvl3pPr>
            <a:lvl4pPr marL="1273378" indent="0" algn="ctr">
              <a:buNone/>
              <a:defRPr>
                <a:solidFill>
                  <a:schemeClr val="tx1">
                    <a:tint val="75000"/>
                  </a:schemeClr>
                </a:solidFill>
              </a:defRPr>
            </a:lvl4pPr>
            <a:lvl5pPr marL="1697837" indent="0" algn="ctr">
              <a:buNone/>
              <a:defRPr>
                <a:solidFill>
                  <a:schemeClr val="tx1">
                    <a:tint val="75000"/>
                  </a:schemeClr>
                </a:solidFill>
              </a:defRPr>
            </a:lvl5pPr>
            <a:lvl6pPr marL="2122296" indent="0" algn="ctr">
              <a:buNone/>
              <a:defRPr>
                <a:solidFill>
                  <a:schemeClr val="tx1">
                    <a:tint val="75000"/>
                  </a:schemeClr>
                </a:solidFill>
              </a:defRPr>
            </a:lvl6pPr>
            <a:lvl7pPr marL="2546755" indent="0" algn="ctr">
              <a:buNone/>
              <a:defRPr>
                <a:solidFill>
                  <a:schemeClr val="tx1">
                    <a:tint val="75000"/>
                  </a:schemeClr>
                </a:solidFill>
              </a:defRPr>
            </a:lvl7pPr>
            <a:lvl8pPr marL="2971216" indent="0" algn="ctr">
              <a:buNone/>
              <a:defRPr>
                <a:solidFill>
                  <a:schemeClr val="tx1">
                    <a:tint val="75000"/>
                  </a:schemeClr>
                </a:solidFill>
              </a:defRPr>
            </a:lvl8pPr>
            <a:lvl9pPr marL="3395675" indent="0" algn="ctr">
              <a:buNone/>
              <a:defRPr>
                <a:solidFill>
                  <a:schemeClr val="tx1">
                    <a:tint val="75000"/>
                  </a:schemeClr>
                </a:solidFill>
              </a:defRPr>
            </a:lvl9pPr>
          </a:lstStyle>
          <a:p>
            <a:r>
              <a:rPr lang="zh-CN" altLang="en-US"/>
              <a:t>单击此处编辑母版副标题样式</a:t>
            </a:r>
            <a:endParaRPr lang="en-US"/>
          </a:p>
        </p:txBody>
      </p:sp>
    </p:spTree>
    <p:extLst>
      <p:ext uri="{BB962C8B-B14F-4D97-AF65-F5344CB8AC3E}">
        <p14:creationId xmlns:p14="http://schemas.microsoft.com/office/powerpoint/2010/main" val="1617583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1pPr marL="0" indent="0">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584264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37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422265"/>
            <a:ext cx="7772400" cy="1250156"/>
          </a:xfrm>
        </p:spPr>
        <p:txBody>
          <a:bodyPr anchor="b"/>
          <a:lstStyle>
            <a:lvl1pPr marL="0" indent="0">
              <a:buNone/>
              <a:defRPr sz="1900">
                <a:solidFill>
                  <a:schemeClr val="tx1">
                    <a:tint val="75000"/>
                  </a:schemeClr>
                </a:solidFill>
              </a:defRPr>
            </a:lvl1pPr>
            <a:lvl2pPr marL="424459" indent="0">
              <a:buNone/>
              <a:defRPr sz="1600">
                <a:solidFill>
                  <a:schemeClr val="tx1">
                    <a:tint val="75000"/>
                  </a:schemeClr>
                </a:solidFill>
              </a:defRPr>
            </a:lvl2pPr>
            <a:lvl3pPr marL="848918" indent="0">
              <a:buNone/>
              <a:defRPr sz="1500">
                <a:solidFill>
                  <a:schemeClr val="tx1">
                    <a:tint val="75000"/>
                  </a:schemeClr>
                </a:solidFill>
              </a:defRPr>
            </a:lvl3pPr>
            <a:lvl4pPr marL="1273378" indent="0">
              <a:buNone/>
              <a:defRPr sz="1300">
                <a:solidFill>
                  <a:schemeClr val="tx1">
                    <a:tint val="75000"/>
                  </a:schemeClr>
                </a:solidFill>
              </a:defRPr>
            </a:lvl4pPr>
            <a:lvl5pPr marL="1697837" indent="0">
              <a:buNone/>
              <a:defRPr sz="1300">
                <a:solidFill>
                  <a:schemeClr val="tx1">
                    <a:tint val="75000"/>
                  </a:schemeClr>
                </a:solidFill>
              </a:defRPr>
            </a:lvl5pPr>
            <a:lvl6pPr marL="2122296" indent="0">
              <a:buNone/>
              <a:defRPr sz="1300">
                <a:solidFill>
                  <a:schemeClr val="tx1">
                    <a:tint val="75000"/>
                  </a:schemeClr>
                </a:solidFill>
              </a:defRPr>
            </a:lvl6pPr>
            <a:lvl7pPr marL="2546755" indent="0">
              <a:buNone/>
              <a:defRPr sz="1300">
                <a:solidFill>
                  <a:schemeClr val="tx1">
                    <a:tint val="75000"/>
                  </a:schemeClr>
                </a:solidFill>
              </a:defRPr>
            </a:lvl7pPr>
            <a:lvl8pPr marL="2971216" indent="0">
              <a:buNone/>
              <a:defRPr sz="1300">
                <a:solidFill>
                  <a:schemeClr val="tx1">
                    <a:tint val="75000"/>
                  </a:schemeClr>
                </a:solidFill>
              </a:defRPr>
            </a:lvl8pPr>
            <a:lvl9pPr marL="3395675" indent="0">
              <a:buNone/>
              <a:defRPr sz="1300">
                <a:solidFill>
                  <a:schemeClr val="tx1">
                    <a:tint val="75000"/>
                  </a:schemeClr>
                </a:solidFill>
              </a:defRPr>
            </a:lvl9pPr>
          </a:lstStyle>
          <a:p>
            <a:pPr lvl="0"/>
            <a:r>
              <a:rPr lang="zh-CN" altLang="en-US"/>
              <a:t>单击此处编辑母版文本样式</a:t>
            </a:r>
          </a:p>
        </p:txBody>
      </p:sp>
      <p:sp>
        <p:nvSpPr>
          <p:cNvPr id="4"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965305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37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422265"/>
            <a:ext cx="7772400" cy="1250156"/>
          </a:xfrm>
        </p:spPr>
        <p:txBody>
          <a:bodyPr anchor="b"/>
          <a:lstStyle>
            <a:lvl1pPr marL="0" indent="0">
              <a:buNone/>
              <a:defRPr sz="1900">
                <a:solidFill>
                  <a:schemeClr val="tx1">
                    <a:tint val="75000"/>
                  </a:schemeClr>
                </a:solidFill>
              </a:defRPr>
            </a:lvl1pPr>
            <a:lvl2pPr marL="424459" indent="0">
              <a:buNone/>
              <a:defRPr sz="1600">
                <a:solidFill>
                  <a:schemeClr val="tx1">
                    <a:tint val="75000"/>
                  </a:schemeClr>
                </a:solidFill>
              </a:defRPr>
            </a:lvl2pPr>
            <a:lvl3pPr marL="848918" indent="0">
              <a:buNone/>
              <a:defRPr sz="1500">
                <a:solidFill>
                  <a:schemeClr val="tx1">
                    <a:tint val="75000"/>
                  </a:schemeClr>
                </a:solidFill>
              </a:defRPr>
            </a:lvl3pPr>
            <a:lvl4pPr marL="1273378" indent="0">
              <a:buNone/>
              <a:defRPr sz="1300">
                <a:solidFill>
                  <a:schemeClr val="tx1">
                    <a:tint val="75000"/>
                  </a:schemeClr>
                </a:solidFill>
              </a:defRPr>
            </a:lvl4pPr>
            <a:lvl5pPr marL="1697837" indent="0">
              <a:buNone/>
              <a:defRPr sz="1300">
                <a:solidFill>
                  <a:schemeClr val="tx1">
                    <a:tint val="75000"/>
                  </a:schemeClr>
                </a:solidFill>
              </a:defRPr>
            </a:lvl5pPr>
            <a:lvl6pPr marL="2122296" indent="0">
              <a:buNone/>
              <a:defRPr sz="1300">
                <a:solidFill>
                  <a:schemeClr val="tx1">
                    <a:tint val="75000"/>
                  </a:schemeClr>
                </a:solidFill>
              </a:defRPr>
            </a:lvl6pPr>
            <a:lvl7pPr marL="2546755" indent="0">
              <a:buNone/>
              <a:defRPr sz="1300">
                <a:solidFill>
                  <a:schemeClr val="tx1">
                    <a:tint val="75000"/>
                  </a:schemeClr>
                </a:solidFill>
              </a:defRPr>
            </a:lvl7pPr>
            <a:lvl8pPr marL="2971216" indent="0">
              <a:buNone/>
              <a:defRPr sz="1300">
                <a:solidFill>
                  <a:schemeClr val="tx1">
                    <a:tint val="75000"/>
                  </a:schemeClr>
                </a:solidFill>
              </a:defRPr>
            </a:lvl8pPr>
            <a:lvl9pPr marL="3395675" indent="0">
              <a:buNone/>
              <a:defRPr sz="13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8652084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57200" y="1333500"/>
            <a:ext cx="4038600" cy="3771636"/>
          </a:xfrm>
        </p:spPr>
        <p:txBody>
          <a:bodyPr>
            <a:normAutofit/>
          </a:bodyPr>
          <a:lstStyle>
            <a:lvl1pPr marL="0" indent="0">
              <a:defRPr sz="1500"/>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2" y="1333500"/>
            <a:ext cx="4038600" cy="3771636"/>
          </a:xfrm>
        </p:spPr>
        <p:txBody>
          <a:bodyPr>
            <a:normAutofit/>
          </a:bodyPr>
          <a:lstStyle>
            <a:lvl1pPr marL="0" indent="0">
              <a:defRPr sz="1500"/>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906926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5" y="1279263"/>
            <a:ext cx="4040187" cy="533135"/>
          </a:xfrm>
        </p:spPr>
        <p:txBody>
          <a:bodyPr anchor="b"/>
          <a:lstStyle>
            <a:lvl1pPr marL="0" indent="0">
              <a:buNone/>
              <a:defRPr sz="15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4" name="Content Placeholder 3"/>
          <p:cNvSpPr>
            <a:spLocks noGrp="1"/>
          </p:cNvSpPr>
          <p:nvPr>
            <p:ph sz="half" idx="2"/>
          </p:nvPr>
        </p:nvSpPr>
        <p:spPr>
          <a:xfrm>
            <a:off x="457205" y="1812397"/>
            <a:ext cx="4040187" cy="3292740"/>
          </a:xfrm>
        </p:spPr>
        <p:txBody>
          <a:bodyPr>
            <a:normAutofit/>
          </a:bodyPr>
          <a:lstStyle>
            <a:lvl1pPr marL="0" indent="0">
              <a:defRPr sz="150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033" y="1279263"/>
            <a:ext cx="4041775" cy="533135"/>
          </a:xfrm>
        </p:spPr>
        <p:txBody>
          <a:bodyPr anchor="b"/>
          <a:lstStyle>
            <a:lvl1pPr marL="0" indent="0">
              <a:buNone/>
              <a:defRPr sz="15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6" name="Content Placeholder 5"/>
          <p:cNvSpPr>
            <a:spLocks noGrp="1"/>
          </p:cNvSpPr>
          <p:nvPr>
            <p:ph sz="quarter" idx="4"/>
          </p:nvPr>
        </p:nvSpPr>
        <p:spPr>
          <a:xfrm>
            <a:off x="4645033" y="1812397"/>
            <a:ext cx="4041775" cy="3292740"/>
          </a:xfrm>
        </p:spPr>
        <p:txBody>
          <a:bodyPr>
            <a:normAutofit/>
          </a:bodyPr>
          <a:lstStyle>
            <a:lvl1pPr marL="0" indent="0">
              <a:defRPr sz="150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775493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782738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268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2" y="959558"/>
            <a:ext cx="3008313" cy="783685"/>
          </a:xfrm>
        </p:spPr>
        <p:txBody>
          <a:bodyPr anchor="b"/>
          <a:lstStyle>
            <a:lvl1pPr algn="l">
              <a:defRPr sz="1900" b="1">
                <a:solidFill>
                  <a:schemeClr val="tx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575050" y="959556"/>
            <a:ext cx="5111750" cy="4159692"/>
          </a:xfrm>
        </p:spPr>
        <p:txBody>
          <a:bodyPr>
            <a:normAutofit/>
          </a:bodyPr>
          <a:lstStyle>
            <a:lvl1pPr marL="0" indent="0">
              <a:defRPr sz="1500">
                <a:solidFill>
                  <a:schemeClr val="tx1"/>
                </a:solidFill>
              </a:defRPr>
            </a:lvl1pPr>
            <a:lvl2pPr>
              <a:defRPr sz="1500">
                <a:solidFill>
                  <a:schemeClr val="tx1"/>
                </a:solidFill>
              </a:defRPr>
            </a:lvl2pPr>
            <a:lvl3pPr>
              <a:defRPr sz="1500">
                <a:solidFill>
                  <a:schemeClr val="tx1"/>
                </a:solidFill>
              </a:defRPr>
            </a:lvl3pPr>
            <a:lvl4pPr>
              <a:defRPr sz="1500">
                <a:solidFill>
                  <a:schemeClr val="tx1"/>
                </a:solidFill>
              </a:defRPr>
            </a:lvl4pPr>
            <a:lvl5pPr>
              <a:defRPr sz="1500">
                <a:solidFill>
                  <a:schemeClr val="tx1"/>
                </a:solidFill>
              </a:defRPr>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2" y="1895931"/>
            <a:ext cx="3008313" cy="3209207"/>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35007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0"/>
            <a:ext cx="5486400" cy="472282"/>
          </a:xfrm>
        </p:spPr>
        <p:txBody>
          <a:bodyPr anchor="b"/>
          <a:lstStyle>
            <a:lvl1pPr algn="l">
              <a:defRPr sz="19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9" y="1008945"/>
            <a:ext cx="5486400" cy="2930702"/>
          </a:xfrm>
        </p:spPr>
        <p:txBody>
          <a:bodyPr/>
          <a:lstStyle>
            <a:lvl1pPr marL="0" indent="0">
              <a:buNone/>
              <a:defRPr sz="3000"/>
            </a:lvl1pPr>
            <a:lvl2pPr marL="424459" indent="0">
              <a:buNone/>
              <a:defRPr sz="2600"/>
            </a:lvl2pPr>
            <a:lvl3pPr marL="848918" indent="0">
              <a:buNone/>
              <a:defRPr sz="2200"/>
            </a:lvl3pPr>
            <a:lvl4pPr marL="1273378" indent="0">
              <a:buNone/>
              <a:defRPr sz="1900"/>
            </a:lvl4pPr>
            <a:lvl5pPr marL="1697837" indent="0">
              <a:buNone/>
              <a:defRPr sz="1900"/>
            </a:lvl5pPr>
            <a:lvl6pPr marL="2122296" indent="0">
              <a:buNone/>
              <a:defRPr sz="1900"/>
            </a:lvl6pPr>
            <a:lvl7pPr marL="2546755" indent="0">
              <a:buNone/>
              <a:defRPr sz="1900"/>
            </a:lvl7pPr>
            <a:lvl8pPr marL="2971216" indent="0">
              <a:buNone/>
              <a:defRPr sz="1900"/>
            </a:lvl8pPr>
            <a:lvl9pPr marL="3395675" indent="0">
              <a:buNone/>
              <a:defRPr sz="1900"/>
            </a:lvl9pPr>
          </a:lstStyle>
          <a:p>
            <a:r>
              <a:rPr lang="zh-CN" altLang="en-US"/>
              <a:t>单击图标添加图片</a:t>
            </a:r>
            <a:endParaRPr lang="en-US" dirty="0"/>
          </a:p>
        </p:txBody>
      </p:sp>
      <p:sp>
        <p:nvSpPr>
          <p:cNvPr id="4" name="Text Placeholder 3"/>
          <p:cNvSpPr>
            <a:spLocks noGrp="1"/>
          </p:cNvSpPr>
          <p:nvPr>
            <p:ph type="body" sz="half" idx="2"/>
          </p:nvPr>
        </p:nvSpPr>
        <p:spPr>
          <a:xfrm>
            <a:off x="1792289" y="4472783"/>
            <a:ext cx="5486400" cy="670718"/>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07460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4002423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28869"/>
            <a:ext cx="2057400" cy="487627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7838569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5601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57200" y="1333500"/>
            <a:ext cx="4038600" cy="3771636"/>
          </a:xfrm>
        </p:spPr>
        <p:txBody>
          <a:bodyPr>
            <a:normAutofit/>
          </a:bodyPr>
          <a:lstStyle>
            <a:lvl1pPr marL="0" indent="0">
              <a:defRPr sz="1500"/>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2" y="1333500"/>
            <a:ext cx="4038600" cy="3771636"/>
          </a:xfrm>
        </p:spPr>
        <p:txBody>
          <a:bodyPr>
            <a:normAutofit/>
          </a:bodyPr>
          <a:lstStyle>
            <a:lvl1pPr marL="0" indent="0">
              <a:defRPr sz="1500"/>
            </a:lvl1pPr>
            <a:lvl2pPr>
              <a:defRPr sz="1500"/>
            </a:lvl2pPr>
            <a:lvl3pPr>
              <a:defRPr sz="1500"/>
            </a:lvl3pPr>
            <a:lvl4pPr>
              <a:defRPr sz="1500"/>
            </a:lvl4pPr>
            <a:lvl5pPr>
              <a:defRPr sz="15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7605804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1" descr="booth_pic ppt image"/>
          <p:cNvPicPr>
            <a:picLocks noChangeAspect="1" noChangeArrowheads="1"/>
          </p:cNvPicPr>
          <p:nvPr/>
        </p:nvPicPr>
        <p:blipFill>
          <a:blip r:embed="rId2" cstate="print"/>
          <a:srcRect/>
          <a:stretch>
            <a:fillRect/>
          </a:stretch>
        </p:blipFill>
        <p:spPr bwMode="auto">
          <a:xfrm>
            <a:off x="2870200" y="2229118"/>
            <a:ext cx="6273800" cy="3485885"/>
          </a:xfrm>
          <a:prstGeom prst="rect">
            <a:avLst/>
          </a:prstGeom>
          <a:noFill/>
          <a:ln w="9525">
            <a:noFill/>
            <a:miter lim="800000"/>
            <a:headEnd/>
            <a:tailEnd/>
          </a:ln>
        </p:spPr>
      </p:pic>
      <p:sp>
        <p:nvSpPr>
          <p:cNvPr id="5" name="Rectangle 32"/>
          <p:cNvSpPr>
            <a:spLocks noChangeArrowheads="1"/>
          </p:cNvSpPr>
          <p:nvPr/>
        </p:nvSpPr>
        <p:spPr bwMode="auto">
          <a:xfrm>
            <a:off x="0" y="5016500"/>
            <a:ext cx="9144000" cy="698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pic>
        <p:nvPicPr>
          <p:cNvPr id="6" name="Picture 33" descr="fs_blue_540"/>
          <p:cNvPicPr>
            <a:picLocks noChangeAspect="1" noChangeArrowheads="1"/>
          </p:cNvPicPr>
          <p:nvPr/>
        </p:nvPicPr>
        <p:blipFill>
          <a:blip r:embed="rId3" cstate="print"/>
          <a:srcRect/>
          <a:stretch>
            <a:fillRect/>
          </a:stretch>
        </p:blipFill>
        <p:spPr bwMode="auto">
          <a:xfrm>
            <a:off x="1981200" y="5090583"/>
            <a:ext cx="5486400" cy="624417"/>
          </a:xfrm>
          <a:prstGeom prst="rect">
            <a:avLst/>
          </a:prstGeom>
          <a:noFill/>
          <a:ln w="9525">
            <a:noFill/>
            <a:miter lim="800000"/>
            <a:headEnd/>
            <a:tailEnd/>
          </a:ln>
        </p:spPr>
      </p:pic>
      <p:sp>
        <p:nvSpPr>
          <p:cNvPr id="7" name="Rectangle 34"/>
          <p:cNvSpPr>
            <a:spLocks noChangeArrowheads="1"/>
          </p:cNvSpPr>
          <p:nvPr/>
        </p:nvSpPr>
        <p:spPr bwMode="auto">
          <a:xfrm>
            <a:off x="0" y="0"/>
            <a:ext cx="9144000" cy="825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8" name="Rectangle 39"/>
          <p:cNvSpPr>
            <a:spLocks noChangeArrowheads="1"/>
          </p:cNvSpPr>
          <p:nvPr userDrawn="1"/>
        </p:nvSpPr>
        <p:spPr bwMode="auto">
          <a:xfrm>
            <a:off x="228600" y="5143505"/>
            <a:ext cx="2286000" cy="461665"/>
          </a:xfrm>
          <a:prstGeom prst="rect">
            <a:avLst/>
          </a:prstGeom>
          <a:noFill/>
          <a:ln w="9525" algn="ctr">
            <a:noFill/>
            <a:miter lim="800000"/>
            <a:headEnd/>
            <a:tailEnd/>
          </a:ln>
          <a:effectLst/>
        </p:spPr>
        <p:txBody>
          <a:bodyPr>
            <a:spAutoFit/>
          </a:bodyPr>
          <a:lstStyle/>
          <a:p>
            <a:pPr algn="ctr" defTabSz="914400" fontAlgn="base">
              <a:spcBef>
                <a:spcPct val="0"/>
              </a:spcBef>
              <a:spcAft>
                <a:spcPct val="0"/>
              </a:spcAft>
              <a:defRPr/>
            </a:pPr>
            <a:r>
              <a:rPr lang="en-US" altLang="zh-CN" sz="1200" b="1" i="1" dirty="0">
                <a:solidFill>
                  <a:srgbClr val="FFFFFF"/>
                </a:solidFill>
                <a:ea typeface="楷体_GB2312" pitchFamily="49" charset="-122"/>
              </a:rPr>
              <a:t>Frost &amp; Sullivan confidential and only shared with Chery</a:t>
            </a:r>
          </a:p>
        </p:txBody>
      </p:sp>
      <p:sp>
        <p:nvSpPr>
          <p:cNvPr id="99352" name="Rectangle 24"/>
          <p:cNvSpPr>
            <a:spLocks noGrp="1" noChangeArrowheads="1"/>
          </p:cNvSpPr>
          <p:nvPr>
            <p:ph type="ctrTitle"/>
          </p:nvPr>
        </p:nvSpPr>
        <p:spPr>
          <a:xfrm>
            <a:off x="685800" y="190505"/>
            <a:ext cx="7772400" cy="1225021"/>
          </a:xfrm>
        </p:spPr>
        <p:txBody>
          <a:bodyPr/>
          <a:lstStyle>
            <a:lvl1pPr algn="ctr">
              <a:defRPr sz="3200"/>
            </a:lvl1pPr>
          </a:lstStyle>
          <a:p>
            <a:r>
              <a:rPr lang="en-US" altLang="zh-CN"/>
              <a:t>Title text here</a:t>
            </a:r>
          </a:p>
        </p:txBody>
      </p:sp>
      <p:sp>
        <p:nvSpPr>
          <p:cNvPr id="99353" name="Rectangle 25"/>
          <p:cNvSpPr>
            <a:spLocks noGrp="1" noChangeArrowheads="1"/>
          </p:cNvSpPr>
          <p:nvPr>
            <p:ph type="subTitle" idx="1"/>
          </p:nvPr>
        </p:nvSpPr>
        <p:spPr>
          <a:xfrm>
            <a:off x="1371600" y="1587500"/>
            <a:ext cx="6400800" cy="889000"/>
          </a:xfrm>
        </p:spPr>
        <p:txBody>
          <a:bodyPr/>
          <a:lstStyle>
            <a:lvl1pPr algn="ctr">
              <a:defRPr>
                <a:solidFill>
                  <a:schemeClr val="bg1"/>
                </a:solidFill>
              </a:defRPr>
            </a:lvl1pPr>
          </a:lstStyle>
          <a:p>
            <a:r>
              <a:rPr lang="en-US" altLang="zh-CN"/>
              <a:t>Subtitle text here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5600" y="1079500"/>
            <a:ext cx="4151313" cy="393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079500"/>
            <a:ext cx="4151312" cy="393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2"/>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5" y="1279263"/>
            <a:ext cx="4040187" cy="533135"/>
          </a:xfrm>
        </p:spPr>
        <p:txBody>
          <a:bodyPr anchor="b"/>
          <a:lstStyle>
            <a:lvl1pPr marL="0" indent="0">
              <a:buNone/>
              <a:defRPr sz="15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4" name="Content Placeholder 3"/>
          <p:cNvSpPr>
            <a:spLocks noGrp="1"/>
          </p:cNvSpPr>
          <p:nvPr>
            <p:ph sz="half" idx="2"/>
          </p:nvPr>
        </p:nvSpPr>
        <p:spPr>
          <a:xfrm>
            <a:off x="457205" y="1812397"/>
            <a:ext cx="4040187" cy="3292740"/>
          </a:xfrm>
        </p:spPr>
        <p:txBody>
          <a:bodyPr>
            <a:normAutofit/>
          </a:bodyPr>
          <a:lstStyle>
            <a:lvl1pPr marL="0" indent="0">
              <a:defRPr sz="150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033" y="1279263"/>
            <a:ext cx="4041775" cy="533135"/>
          </a:xfrm>
        </p:spPr>
        <p:txBody>
          <a:bodyPr anchor="b"/>
          <a:lstStyle>
            <a:lvl1pPr marL="0" indent="0">
              <a:buNone/>
              <a:defRPr sz="1500" b="1"/>
            </a:lvl1pPr>
            <a:lvl2pPr marL="424459" indent="0">
              <a:buNone/>
              <a:defRPr sz="1900" b="1"/>
            </a:lvl2pPr>
            <a:lvl3pPr marL="848918" indent="0">
              <a:buNone/>
              <a:defRPr sz="1600" b="1"/>
            </a:lvl3pPr>
            <a:lvl4pPr marL="1273378" indent="0">
              <a:buNone/>
              <a:defRPr sz="1500" b="1"/>
            </a:lvl4pPr>
            <a:lvl5pPr marL="1697837" indent="0">
              <a:buNone/>
              <a:defRPr sz="1500" b="1"/>
            </a:lvl5pPr>
            <a:lvl6pPr marL="2122296" indent="0">
              <a:buNone/>
              <a:defRPr sz="1500" b="1"/>
            </a:lvl6pPr>
            <a:lvl7pPr marL="2546755" indent="0">
              <a:buNone/>
              <a:defRPr sz="1500" b="1"/>
            </a:lvl7pPr>
            <a:lvl8pPr marL="2971216" indent="0">
              <a:buNone/>
              <a:defRPr sz="1500" b="1"/>
            </a:lvl8pPr>
            <a:lvl9pPr marL="3395675" indent="0">
              <a:buNone/>
              <a:defRPr sz="1500" b="1"/>
            </a:lvl9pPr>
          </a:lstStyle>
          <a:p>
            <a:pPr lvl="0"/>
            <a:r>
              <a:rPr lang="zh-CN" altLang="en-US"/>
              <a:t>单击此处编辑母版文本样式</a:t>
            </a:r>
          </a:p>
        </p:txBody>
      </p:sp>
      <p:sp>
        <p:nvSpPr>
          <p:cNvPr id="6" name="Content Placeholder 5"/>
          <p:cNvSpPr>
            <a:spLocks noGrp="1"/>
          </p:cNvSpPr>
          <p:nvPr>
            <p:ph sz="quarter" idx="4"/>
          </p:nvPr>
        </p:nvSpPr>
        <p:spPr>
          <a:xfrm>
            <a:off x="4645033" y="1812397"/>
            <a:ext cx="4041775" cy="3292740"/>
          </a:xfrm>
        </p:spPr>
        <p:txBody>
          <a:bodyPr>
            <a:normAutofit/>
          </a:bodyPr>
          <a:lstStyle>
            <a:lvl1pPr marL="0" indent="0">
              <a:defRPr sz="150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31203417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54240"/>
            <a:ext cx="2112962" cy="496226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5600" y="54240"/>
            <a:ext cx="6189663" cy="49622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文本占位符 2"/>
          <p:cNvSpPr>
            <a:spLocks noGrp="1"/>
          </p:cNvSpPr>
          <p:nvPr>
            <p:ph type="body"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079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111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文本占位符 2"/>
          <p:cNvSpPr>
            <a:spLocks noGrp="1"/>
          </p:cNvSpPr>
          <p:nvPr>
            <p:ph type="body"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079500"/>
            <a:ext cx="4151312"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内容占位符 2"/>
          <p:cNvSpPr>
            <a:spLocks noGrp="1"/>
          </p:cNvSpPr>
          <p:nvPr>
            <p:ph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079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111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表格占位符 2"/>
          <p:cNvSpPr>
            <a:spLocks noGrp="1"/>
          </p:cNvSpPr>
          <p:nvPr>
            <p:ph type="tbl" idx="1"/>
          </p:nvPr>
        </p:nvSpPr>
        <p:spPr>
          <a:xfrm>
            <a:off x="355601" y="1079500"/>
            <a:ext cx="8455025" cy="3937000"/>
          </a:xfrm>
        </p:spPr>
        <p:txBody>
          <a:bodyPr/>
          <a:lstStyle/>
          <a:p>
            <a:pPr lvl="0"/>
            <a:endParaRPr lang="zh-CN" altLang="en-US" noProof="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图表占位符 2"/>
          <p:cNvSpPr>
            <a:spLocks noGrp="1"/>
          </p:cNvSpPr>
          <p:nvPr>
            <p:ph type="chart" idx="1"/>
          </p:nvPr>
        </p:nvSpPr>
        <p:spPr>
          <a:xfrm>
            <a:off x="355601" y="1079500"/>
            <a:ext cx="8455025" cy="3937000"/>
          </a:xfrm>
        </p:spPr>
        <p:txBody>
          <a:bodyPr/>
          <a:lstStyle/>
          <a:p>
            <a:pPr lvl="0"/>
            <a:endParaRPr lang="zh-CN" altLang="en-US" noProof="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1" descr="booth_pic ppt image"/>
          <p:cNvPicPr>
            <a:picLocks noChangeAspect="1" noChangeArrowheads="1"/>
          </p:cNvPicPr>
          <p:nvPr/>
        </p:nvPicPr>
        <p:blipFill>
          <a:blip r:embed="rId2" cstate="print"/>
          <a:srcRect/>
          <a:stretch>
            <a:fillRect/>
          </a:stretch>
        </p:blipFill>
        <p:spPr bwMode="auto">
          <a:xfrm>
            <a:off x="2870200" y="2229117"/>
            <a:ext cx="6273800" cy="3485885"/>
          </a:xfrm>
          <a:prstGeom prst="rect">
            <a:avLst/>
          </a:prstGeom>
          <a:noFill/>
          <a:ln w="9525">
            <a:noFill/>
            <a:miter lim="800000"/>
            <a:headEnd/>
            <a:tailEnd/>
          </a:ln>
        </p:spPr>
      </p:pic>
      <p:sp>
        <p:nvSpPr>
          <p:cNvPr id="5" name="Rectangle 32"/>
          <p:cNvSpPr>
            <a:spLocks noChangeArrowheads="1"/>
          </p:cNvSpPr>
          <p:nvPr/>
        </p:nvSpPr>
        <p:spPr bwMode="auto">
          <a:xfrm>
            <a:off x="0" y="5016500"/>
            <a:ext cx="9144000" cy="698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pic>
        <p:nvPicPr>
          <p:cNvPr id="6" name="Picture 33" descr="fs_blue_540"/>
          <p:cNvPicPr>
            <a:picLocks noChangeAspect="1" noChangeArrowheads="1"/>
          </p:cNvPicPr>
          <p:nvPr/>
        </p:nvPicPr>
        <p:blipFill>
          <a:blip r:embed="rId3" cstate="print"/>
          <a:srcRect/>
          <a:stretch>
            <a:fillRect/>
          </a:stretch>
        </p:blipFill>
        <p:spPr bwMode="auto">
          <a:xfrm>
            <a:off x="1981200" y="5090583"/>
            <a:ext cx="5486400" cy="624417"/>
          </a:xfrm>
          <a:prstGeom prst="rect">
            <a:avLst/>
          </a:prstGeom>
          <a:noFill/>
          <a:ln w="9525">
            <a:noFill/>
            <a:miter lim="800000"/>
            <a:headEnd/>
            <a:tailEnd/>
          </a:ln>
        </p:spPr>
      </p:pic>
      <p:sp>
        <p:nvSpPr>
          <p:cNvPr id="7" name="Rectangle 34"/>
          <p:cNvSpPr>
            <a:spLocks noChangeArrowheads="1"/>
          </p:cNvSpPr>
          <p:nvPr/>
        </p:nvSpPr>
        <p:spPr bwMode="auto">
          <a:xfrm>
            <a:off x="0" y="0"/>
            <a:ext cx="9144000" cy="825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8" name="Rectangle 39"/>
          <p:cNvSpPr>
            <a:spLocks noChangeArrowheads="1"/>
          </p:cNvSpPr>
          <p:nvPr userDrawn="1"/>
        </p:nvSpPr>
        <p:spPr bwMode="auto">
          <a:xfrm>
            <a:off x="228600" y="5143502"/>
            <a:ext cx="2286000" cy="461665"/>
          </a:xfrm>
          <a:prstGeom prst="rect">
            <a:avLst/>
          </a:prstGeom>
          <a:noFill/>
          <a:ln w="9525" algn="ctr">
            <a:noFill/>
            <a:miter lim="800000"/>
            <a:headEnd/>
            <a:tailEnd/>
          </a:ln>
          <a:effectLst/>
        </p:spPr>
        <p:txBody>
          <a:bodyPr>
            <a:spAutoFit/>
          </a:bodyPr>
          <a:lstStyle/>
          <a:p>
            <a:pPr algn="ctr" defTabSz="914400" fontAlgn="base">
              <a:spcBef>
                <a:spcPct val="0"/>
              </a:spcBef>
              <a:spcAft>
                <a:spcPct val="0"/>
              </a:spcAft>
              <a:defRPr/>
            </a:pPr>
            <a:r>
              <a:rPr lang="en-US" altLang="zh-CN" sz="1200" b="1" i="1" dirty="0">
                <a:solidFill>
                  <a:srgbClr val="FFFFFF"/>
                </a:solidFill>
                <a:ea typeface="楷体_GB2312" pitchFamily="49" charset="-122"/>
              </a:rPr>
              <a:t>Frost &amp; Sullivan confidential and only shared with Chery</a:t>
            </a:r>
          </a:p>
        </p:txBody>
      </p:sp>
      <p:sp>
        <p:nvSpPr>
          <p:cNvPr id="99352" name="Rectangle 24"/>
          <p:cNvSpPr>
            <a:spLocks noGrp="1" noChangeArrowheads="1"/>
          </p:cNvSpPr>
          <p:nvPr>
            <p:ph type="ctrTitle"/>
          </p:nvPr>
        </p:nvSpPr>
        <p:spPr>
          <a:xfrm>
            <a:off x="685800" y="190502"/>
            <a:ext cx="7772400" cy="1225021"/>
          </a:xfrm>
        </p:spPr>
        <p:txBody>
          <a:bodyPr/>
          <a:lstStyle>
            <a:lvl1pPr algn="ctr">
              <a:defRPr sz="3200"/>
            </a:lvl1pPr>
          </a:lstStyle>
          <a:p>
            <a:r>
              <a:rPr lang="en-US" altLang="zh-CN"/>
              <a:t>Title text here</a:t>
            </a:r>
          </a:p>
        </p:txBody>
      </p:sp>
      <p:sp>
        <p:nvSpPr>
          <p:cNvPr id="99353" name="Rectangle 25"/>
          <p:cNvSpPr>
            <a:spLocks noGrp="1" noChangeArrowheads="1"/>
          </p:cNvSpPr>
          <p:nvPr>
            <p:ph type="subTitle" idx="1"/>
          </p:nvPr>
        </p:nvSpPr>
        <p:spPr>
          <a:xfrm>
            <a:off x="1371600" y="1587500"/>
            <a:ext cx="6400800" cy="889000"/>
          </a:xfrm>
        </p:spPr>
        <p:txBody>
          <a:bodyPr/>
          <a:lstStyle>
            <a:lvl1pPr algn="ctr">
              <a:defRPr>
                <a:solidFill>
                  <a:schemeClr val="bg1"/>
                </a:solidFill>
              </a:defRPr>
            </a:lvl1pPr>
          </a:lstStyle>
          <a:p>
            <a:r>
              <a:rPr lang="en-US" altLang="zh-CN"/>
              <a:t>Subtitle text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5600" y="1079500"/>
            <a:ext cx="4151313" cy="393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079500"/>
            <a:ext cx="4151312" cy="393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3340154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2"/>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54240"/>
            <a:ext cx="2112962" cy="496226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5600" y="54240"/>
            <a:ext cx="6189663" cy="49622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文本占位符 2"/>
          <p:cNvSpPr>
            <a:spLocks noGrp="1"/>
          </p:cNvSpPr>
          <p:nvPr>
            <p:ph type="body"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079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111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文本占位符 2"/>
          <p:cNvSpPr>
            <a:spLocks noGrp="1"/>
          </p:cNvSpPr>
          <p:nvPr>
            <p:ph type="body"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079500"/>
            <a:ext cx="4151312"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内容占位符 2"/>
          <p:cNvSpPr>
            <a:spLocks noGrp="1"/>
          </p:cNvSpPr>
          <p:nvPr>
            <p:ph sz="half" idx="1"/>
          </p:nvPr>
        </p:nvSpPr>
        <p:spPr>
          <a:xfrm>
            <a:off x="355600" y="1079500"/>
            <a:ext cx="4151313" cy="3937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079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111500"/>
            <a:ext cx="4151312" cy="190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993261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表格占位符 2"/>
          <p:cNvSpPr>
            <a:spLocks noGrp="1"/>
          </p:cNvSpPr>
          <p:nvPr>
            <p:ph type="tbl" idx="1"/>
          </p:nvPr>
        </p:nvSpPr>
        <p:spPr>
          <a:xfrm>
            <a:off x="355601" y="1079500"/>
            <a:ext cx="8455025" cy="3937000"/>
          </a:xfrm>
        </p:spPr>
        <p:txBody>
          <a:bodyPr/>
          <a:lstStyle/>
          <a:p>
            <a:pPr lvl="0"/>
            <a:endParaRPr lang="zh-CN" altLang="en-US" noProof="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55601" y="54240"/>
            <a:ext cx="8455025" cy="698500"/>
          </a:xfrm>
        </p:spPr>
        <p:txBody>
          <a:bodyPr/>
          <a:lstStyle/>
          <a:p>
            <a:r>
              <a:rPr lang="zh-CN" altLang="en-US"/>
              <a:t>单击此处编辑母版标题样式</a:t>
            </a:r>
          </a:p>
        </p:txBody>
      </p:sp>
      <p:sp>
        <p:nvSpPr>
          <p:cNvPr id="3" name="图表占位符 2"/>
          <p:cNvSpPr>
            <a:spLocks noGrp="1"/>
          </p:cNvSpPr>
          <p:nvPr>
            <p:ph type="chart" idx="1"/>
          </p:nvPr>
        </p:nvSpPr>
        <p:spPr>
          <a:xfrm>
            <a:off x="355601" y="1079500"/>
            <a:ext cx="8455025" cy="3937000"/>
          </a:xfrm>
        </p:spPr>
        <p:txBody>
          <a:bodyPr/>
          <a:lstStyle/>
          <a:p>
            <a:pPr lvl="0"/>
            <a:endParaRPr lang="zh-CN" altLang="en-US" noProof="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Tree>
    <p:extLst>
      <p:ext uri="{BB962C8B-B14F-4D97-AF65-F5344CB8AC3E}">
        <p14:creationId xmlns:p14="http://schemas.microsoft.com/office/powerpoint/2010/main" val="26501944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1pPr marL="0" indent="0">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625123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965305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57200" y="1333500"/>
            <a:ext cx="4038600" cy="3771636"/>
          </a:xfrm>
        </p:spPr>
        <p:txBody>
          <a:bodyPr>
            <a:normAutofit/>
          </a:bodyPr>
          <a:lstStyle>
            <a:lvl1pPr marL="0" indent="0">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333500"/>
            <a:ext cx="4038600" cy="3771636"/>
          </a:xfrm>
        </p:spPr>
        <p:txBody>
          <a:bodyPr>
            <a:normAutofit/>
          </a:bodyPr>
          <a:lstStyle>
            <a:lvl1pPr marL="0" indent="0">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7605804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1812396"/>
            <a:ext cx="4040188" cy="3292740"/>
          </a:xfrm>
        </p:spPr>
        <p:txBody>
          <a:bodyPr>
            <a:normAutofit/>
          </a:bodyPr>
          <a:lstStyle>
            <a:lvl1pPr marL="0" indent="0">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6" y="1812396"/>
            <a:ext cx="4041775" cy="3292740"/>
          </a:xfrm>
        </p:spPr>
        <p:txBody>
          <a:bodyPr>
            <a:normAutofit/>
          </a:bodyPr>
          <a:lstStyle>
            <a:lvl1pPr marL="0" indent="0">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120341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3340154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261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959556"/>
            <a:ext cx="3008313" cy="783685"/>
          </a:xfrm>
        </p:spPr>
        <p:txBody>
          <a:bodyPr anchor="b"/>
          <a:lstStyle>
            <a:lvl1pPr algn="l">
              <a:defRPr sz="2000" b="1">
                <a:solidFill>
                  <a:schemeClr val="tx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575050" y="959556"/>
            <a:ext cx="5111750" cy="4159692"/>
          </a:xfrm>
        </p:spPr>
        <p:txBody>
          <a:bodyPr>
            <a:normAutofit/>
          </a:bodyPr>
          <a:lstStyle>
            <a:lvl1pPr marL="0" indent="0">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1" y="1895928"/>
            <a:ext cx="3008313" cy="320920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8412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2" y="959558"/>
            <a:ext cx="3008313" cy="783685"/>
          </a:xfrm>
        </p:spPr>
        <p:txBody>
          <a:bodyPr anchor="b"/>
          <a:lstStyle>
            <a:lvl1pPr algn="l">
              <a:defRPr sz="1900" b="1">
                <a:solidFill>
                  <a:schemeClr val="tx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575050" y="959556"/>
            <a:ext cx="5111750" cy="4159692"/>
          </a:xfrm>
        </p:spPr>
        <p:txBody>
          <a:bodyPr>
            <a:normAutofit/>
          </a:bodyPr>
          <a:lstStyle>
            <a:lvl1pPr marL="0" indent="0">
              <a:defRPr sz="1500">
                <a:solidFill>
                  <a:schemeClr val="tx1"/>
                </a:solidFill>
              </a:defRPr>
            </a:lvl1pPr>
            <a:lvl2pPr>
              <a:defRPr sz="1500">
                <a:solidFill>
                  <a:schemeClr val="tx1"/>
                </a:solidFill>
              </a:defRPr>
            </a:lvl2pPr>
            <a:lvl3pPr>
              <a:defRPr sz="1500">
                <a:solidFill>
                  <a:schemeClr val="tx1"/>
                </a:solidFill>
              </a:defRPr>
            </a:lvl3pPr>
            <a:lvl4pPr>
              <a:defRPr sz="1500">
                <a:solidFill>
                  <a:schemeClr val="tx1"/>
                </a:solidFill>
              </a:defRPr>
            </a:lvl4pPr>
            <a:lvl5pPr>
              <a:defRPr sz="1500">
                <a:solidFill>
                  <a:schemeClr val="tx1"/>
                </a:solidFill>
              </a:defRPr>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2" y="1895931"/>
            <a:ext cx="3008313" cy="3209207"/>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8841281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1008944"/>
            <a:ext cx="5486400" cy="29307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049662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4064080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25464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9"/>
          <p:cNvSpPr>
            <a:spLocks noGrp="1" noChangeArrowheads="1"/>
          </p:cNvSpPr>
          <p:nvPr>
            <p:ph type="dt" sz="half" idx="10"/>
          </p:nvPr>
        </p:nvSpPr>
        <p:spPr>
          <a:xfrm>
            <a:off x="76200" y="5462323"/>
            <a:ext cx="2681288" cy="127000"/>
          </a:xfrm>
          <a:prstGeom prst="rect">
            <a:avLst/>
          </a:prstGeom>
          <a:ln/>
        </p:spPr>
        <p:txBody>
          <a:bodyPr/>
          <a:lstStyle>
            <a:lvl1pPr>
              <a:defRPr>
                <a:ea typeface="等线" panose="02010600030101010101" pitchFamily="2" charset="-122"/>
              </a:defRPr>
            </a:lvl1pPr>
          </a:lstStyle>
          <a:p>
            <a:pPr defTabSz="914400">
              <a:defRPr/>
            </a:pPr>
            <a:r>
              <a:rPr lang="en-US" altLang="zh-CN" sz="1800" dirty="0">
                <a:solidFill>
                  <a:prstClr val="black"/>
                </a:solidFill>
              </a:rPr>
              <a:t>Nov 2009 Confidential for Jade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3"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1" y="5504657"/>
            <a:ext cx="2506663" cy="127000"/>
          </a:xfrm>
          <a:prstGeom prst="rect">
            <a:avLst/>
          </a:prstGeom>
          <a:ln/>
        </p:spPr>
        <p:txBody>
          <a:bodyPr/>
          <a:lstStyle>
            <a:lvl1pPr>
              <a:defRPr>
                <a:ea typeface="等线" panose="02010600030101010101" pitchFamily="2" charset="-122"/>
              </a:defRPr>
            </a:lvl1pPr>
          </a:lstStyle>
          <a:p>
            <a:pPr defTabSz="914400">
              <a:defRPr/>
            </a:pPr>
            <a:r>
              <a:rPr lang="en-US" altLang="zh-CN" sz="1800" dirty="0">
                <a:solidFill>
                  <a:prstClr val="black"/>
                </a:solidFill>
              </a:rPr>
              <a:t>Confidential </a:t>
            </a:r>
          </a:p>
        </p:txBody>
      </p:sp>
    </p:spTree>
  </p:cSld>
  <p:clrMapOvr>
    <a:masterClrMapping/>
  </p:clrMapOvr>
  <p:transition advClick="0"/>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3"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1" y="5504657"/>
            <a:ext cx="2506663" cy="127000"/>
          </a:xfrm>
          <a:prstGeom prst="rect">
            <a:avLst/>
          </a:prstGeom>
          <a:ln/>
        </p:spPr>
        <p:txBody>
          <a:bodyPr/>
          <a:lstStyle>
            <a:lvl1pPr>
              <a:defRPr>
                <a:ea typeface="等线" panose="02010600030101010101" pitchFamily="2" charset="-122"/>
              </a:defRPr>
            </a:lvl1pPr>
          </a:lstStyle>
          <a:p>
            <a:pPr defTabSz="914400">
              <a:defRPr/>
            </a:pPr>
            <a:r>
              <a:rPr lang="en-US" altLang="zh-CN" sz="1800" dirty="0">
                <a:solidFill>
                  <a:prstClr val="black"/>
                </a:solidFill>
              </a:rPr>
              <a:t>Confidential </a:t>
            </a:r>
          </a:p>
        </p:txBody>
      </p:sp>
    </p:spTree>
  </p:cSld>
  <p:clrMapOvr>
    <a:masterClrMapping/>
  </p:clrMapOvr>
  <p:transition advClick="0"/>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3" name="标题 1"/>
          <p:cNvSpPr>
            <a:spLocks noGrp="1"/>
          </p:cNvSpPr>
          <p:nvPr>
            <p:ph type="title"/>
          </p:nvPr>
        </p:nvSpPr>
        <p:spPr>
          <a:xfrm>
            <a:off x="239713" y="476250"/>
            <a:ext cx="7904162" cy="412750"/>
          </a:xfrm>
        </p:spPr>
        <p:txBody>
          <a:bodyPr/>
          <a:lstStyle/>
          <a:p>
            <a:r>
              <a:rPr lang="zh-CN" altLang="en-US"/>
              <a:t>单击此处编辑母版标题样式</a:t>
            </a:r>
          </a:p>
        </p:txBody>
      </p:sp>
      <p:sp>
        <p:nvSpPr>
          <p:cNvPr id="4" name="Rectangle 7"/>
          <p:cNvSpPr>
            <a:spLocks noGrp="1" noChangeArrowheads="1"/>
          </p:cNvSpPr>
          <p:nvPr>
            <p:ph type="dt" sz="half" idx="10"/>
          </p:nvPr>
        </p:nvSpPr>
        <p:spPr>
          <a:xfrm>
            <a:off x="381001" y="5504657"/>
            <a:ext cx="2506663" cy="127000"/>
          </a:xfrm>
          <a:prstGeom prst="rect">
            <a:avLst/>
          </a:prstGeom>
          <a:ln/>
        </p:spPr>
        <p:txBody>
          <a:bodyPr/>
          <a:lstStyle>
            <a:lvl1pPr>
              <a:defRPr>
                <a:ea typeface="等线" panose="02010600030101010101" pitchFamily="2" charset="-122"/>
              </a:defRPr>
            </a:lvl1pPr>
          </a:lstStyle>
          <a:p>
            <a:pPr defTabSz="914400">
              <a:defRPr/>
            </a:pPr>
            <a:r>
              <a:rPr lang="en-US" altLang="zh-CN" sz="1800" dirty="0">
                <a:solidFill>
                  <a:prstClr val="black"/>
                </a:solidFill>
              </a:rPr>
              <a:t>Confidential </a:t>
            </a:r>
          </a:p>
        </p:txBody>
      </p:sp>
    </p:spTree>
  </p:cSld>
  <p:clrMapOvr>
    <a:masterClrMapping/>
  </p:clrMapOvr>
  <p:transition advClick="0"/>
</p:sldLayout>
</file>

<file path=ppt/slideLayouts/slideLayout8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0905" y="414114"/>
            <a:ext cx="8093727" cy="531198"/>
          </a:xfrm>
        </p:spPr>
        <p:txBody>
          <a:bodyPr/>
          <a:lstStyle/>
          <a:p>
            <a:r>
              <a:rPr lang="zh-CN" altLang="en-US"/>
              <a:t>单击此处编辑母版标题样式</a:t>
            </a:r>
          </a:p>
        </p:txBody>
      </p:sp>
      <p:sp>
        <p:nvSpPr>
          <p:cNvPr id="3" name="文本占位符 2"/>
          <p:cNvSpPr>
            <a:spLocks noGrp="1"/>
          </p:cNvSpPr>
          <p:nvPr>
            <p:ph type="body" sz="half" idx="1"/>
          </p:nvPr>
        </p:nvSpPr>
        <p:spPr>
          <a:xfrm>
            <a:off x="610904" y="1152368"/>
            <a:ext cx="3973886" cy="384163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9241" y="1152368"/>
            <a:ext cx="3975390" cy="384163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510623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3"/>
          <p:cNvSpPr>
            <a:spLocks noGrp="1"/>
          </p:cNvSpPr>
          <p:nvPr>
            <p:ph type="title"/>
          </p:nvPr>
        </p:nvSpPr>
        <p:spPr>
          <a:xfrm>
            <a:off x="533400" y="508000"/>
            <a:ext cx="8229600" cy="317500"/>
          </a:xfrm>
          <a:prstGeom prst="rect">
            <a:avLst/>
          </a:prstGeom>
        </p:spPr>
        <p:txBody>
          <a:bodyPr rtlCol="0">
            <a:noAutofit/>
          </a:bodyPr>
          <a:lstStyle/>
          <a:p>
            <a:r>
              <a:rPr lang="en-US" dirty="0"/>
              <a:t>Click to edit Master title style</a:t>
            </a:r>
          </a:p>
        </p:txBody>
      </p:sp>
    </p:spTree>
    <p:extLst>
      <p:ext uri="{BB962C8B-B14F-4D97-AF65-F5344CB8AC3E}">
        <p14:creationId xmlns:p14="http://schemas.microsoft.com/office/powerpoint/2010/main" val="21248861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Shape 50"/>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0" y="0"/>
            <a:ext cx="9144000" cy="5715000"/>
          </a:xfrm>
          <a:prstGeom prst="rect">
            <a:avLst/>
          </a:prstGeom>
        </p:spPr>
      </p:pic>
      <p:sp>
        <p:nvSpPr>
          <p:cNvPr id="4" name="Rectangle 3"/>
          <p:cNvSpPr/>
          <p:nvPr userDrawn="1"/>
        </p:nvSpPr>
        <p:spPr>
          <a:xfrm>
            <a:off x="0" y="1"/>
            <a:ext cx="9144000" cy="2009670"/>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25442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0"/>
            <a:ext cx="5486400" cy="472282"/>
          </a:xfrm>
        </p:spPr>
        <p:txBody>
          <a:bodyPr anchor="b"/>
          <a:lstStyle>
            <a:lvl1pPr algn="l">
              <a:defRPr sz="19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9" y="1008945"/>
            <a:ext cx="5486400" cy="2930702"/>
          </a:xfrm>
        </p:spPr>
        <p:txBody>
          <a:bodyPr/>
          <a:lstStyle>
            <a:lvl1pPr marL="0" indent="0">
              <a:buNone/>
              <a:defRPr sz="3000"/>
            </a:lvl1pPr>
            <a:lvl2pPr marL="424459" indent="0">
              <a:buNone/>
              <a:defRPr sz="2600"/>
            </a:lvl2pPr>
            <a:lvl3pPr marL="848918" indent="0">
              <a:buNone/>
              <a:defRPr sz="2200"/>
            </a:lvl3pPr>
            <a:lvl4pPr marL="1273378" indent="0">
              <a:buNone/>
              <a:defRPr sz="1900"/>
            </a:lvl4pPr>
            <a:lvl5pPr marL="1697837" indent="0">
              <a:buNone/>
              <a:defRPr sz="1900"/>
            </a:lvl5pPr>
            <a:lvl6pPr marL="2122296" indent="0">
              <a:buNone/>
              <a:defRPr sz="1900"/>
            </a:lvl6pPr>
            <a:lvl7pPr marL="2546755" indent="0">
              <a:buNone/>
              <a:defRPr sz="1900"/>
            </a:lvl7pPr>
            <a:lvl8pPr marL="2971216" indent="0">
              <a:buNone/>
              <a:defRPr sz="1900"/>
            </a:lvl8pPr>
            <a:lvl9pPr marL="3395675" indent="0">
              <a:buNone/>
              <a:defRPr sz="1900"/>
            </a:lvl9pPr>
          </a:lstStyle>
          <a:p>
            <a:r>
              <a:rPr lang="zh-CN" altLang="en-US"/>
              <a:t>单击图标添加图片</a:t>
            </a:r>
            <a:endParaRPr lang="en-US" dirty="0"/>
          </a:p>
        </p:txBody>
      </p:sp>
      <p:sp>
        <p:nvSpPr>
          <p:cNvPr id="4" name="Text Placeholder 3"/>
          <p:cNvSpPr>
            <a:spLocks noGrp="1"/>
          </p:cNvSpPr>
          <p:nvPr>
            <p:ph type="body" sz="half" idx="2"/>
          </p:nvPr>
        </p:nvSpPr>
        <p:spPr>
          <a:xfrm>
            <a:off x="1792289" y="4472783"/>
            <a:ext cx="5486400" cy="670718"/>
          </a:xfrm>
        </p:spPr>
        <p:txBody>
          <a:bodyPr/>
          <a:lstStyle>
            <a:lvl1pPr marL="0" indent="0">
              <a:buNone/>
              <a:defRPr sz="1300"/>
            </a:lvl1pPr>
            <a:lvl2pPr marL="424459" indent="0">
              <a:buNone/>
              <a:defRPr sz="1100"/>
            </a:lvl2pPr>
            <a:lvl3pPr marL="848918" indent="0">
              <a:buNone/>
              <a:defRPr sz="900"/>
            </a:lvl3pPr>
            <a:lvl4pPr marL="1273378" indent="0">
              <a:buNone/>
              <a:defRPr sz="900"/>
            </a:lvl4pPr>
            <a:lvl5pPr marL="1697837" indent="0">
              <a:buNone/>
              <a:defRPr sz="900"/>
            </a:lvl5pPr>
            <a:lvl6pPr marL="2122296" indent="0">
              <a:buNone/>
              <a:defRPr sz="900"/>
            </a:lvl6pPr>
            <a:lvl7pPr marL="2546755" indent="0">
              <a:buNone/>
              <a:defRPr sz="900"/>
            </a:lvl7pPr>
            <a:lvl8pPr marL="2971216" indent="0">
              <a:buNone/>
              <a:defRPr sz="900"/>
            </a:lvl8pPr>
            <a:lvl9pPr marL="3395675" indent="0">
              <a:buNone/>
              <a:defRPr sz="900"/>
            </a:lvl9pPr>
          </a:lstStyle>
          <a:p>
            <a:pPr lvl="0"/>
            <a:r>
              <a:rPr lang="zh-CN" altLang="en-US"/>
              <a:t>单击此处编辑母版文本样式</a:t>
            </a:r>
          </a:p>
        </p:txBody>
      </p:sp>
      <p:sp>
        <p:nvSpPr>
          <p:cNvPr id="5"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3704966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33333"/>
                </a:solidFill>
              </a:defRPr>
            </a:lvl1pPr>
          </a:lstStyle>
          <a:p>
            <a:r>
              <a:rPr lang="en-US" dirty="0"/>
              <a:t>Click to edit Master title style</a:t>
            </a:r>
          </a:p>
        </p:txBody>
      </p:sp>
      <p:sp>
        <p:nvSpPr>
          <p:cNvPr id="3" name="Slide Number Placeholder 2"/>
          <p:cNvSpPr>
            <a:spLocks noGrp="1"/>
          </p:cNvSpPr>
          <p:nvPr>
            <p:ph type="sldNum" idx="10"/>
          </p:nvPr>
        </p:nvSpPr>
        <p:spPr/>
        <p:txBody>
          <a:bodyPr/>
          <a:lstStyle/>
          <a:p>
            <a:fld id="{00000000-1234-1234-1234-123412341234}" type="slidenum">
              <a:rPr lang="en" smtClean="0">
                <a:solidFill>
                  <a:srgbClr val="434343"/>
                </a:solidFill>
              </a:rPr>
              <a:pPr/>
              <a:t>‹#›</a:t>
            </a:fld>
            <a:endParaRPr lang="en" dirty="0">
              <a:solidFill>
                <a:srgbClr val="434343"/>
              </a:solidFill>
            </a:endParaRPr>
          </a:p>
        </p:txBody>
      </p:sp>
      <p:sp>
        <p:nvSpPr>
          <p:cNvPr id="4" name="Footer Placeholder 3"/>
          <p:cNvSpPr>
            <a:spLocks noGrp="1"/>
          </p:cNvSpPr>
          <p:nvPr>
            <p:ph type="ftr" sz="quarter" idx="11"/>
          </p:nvPr>
        </p:nvSpPr>
        <p:spPr/>
        <p:txBody>
          <a:bodyPr/>
          <a:lstStyle/>
          <a:p>
            <a:r>
              <a:rPr lang="en-US" dirty="0"/>
              <a:t>Strictly Private and Confidential</a:t>
            </a:r>
          </a:p>
        </p:txBody>
      </p:sp>
      <p:sp>
        <p:nvSpPr>
          <p:cNvPr id="11" name="Content Placeholder 10"/>
          <p:cNvSpPr>
            <a:spLocks noGrp="1"/>
          </p:cNvSpPr>
          <p:nvPr>
            <p:ph sz="quarter" idx="12" hasCustomPrompt="1"/>
          </p:nvPr>
        </p:nvSpPr>
        <p:spPr>
          <a:xfrm>
            <a:off x="311150" y="1338792"/>
            <a:ext cx="8521149" cy="3535589"/>
          </a:xfrm>
        </p:spPr>
        <p:txBody>
          <a:bodyPr>
            <a:normAutofit/>
          </a:bodyPr>
          <a:lstStyle>
            <a:lvl1pPr marL="285750" indent="-285750">
              <a:spcAft>
                <a:spcPts val="400"/>
              </a:spcAft>
              <a:buClr>
                <a:schemeClr val="accent2"/>
              </a:buClr>
              <a:buFont typeface="Arial" charset="0"/>
              <a:buChar char="•"/>
              <a:defRPr>
                <a:solidFill>
                  <a:schemeClr val="tx2"/>
                </a:solidFill>
              </a:defRPr>
            </a:lvl1pPr>
            <a:lvl2pPr marL="468630" indent="-285750">
              <a:spcAft>
                <a:spcPts val="400"/>
              </a:spcAft>
              <a:buClr>
                <a:schemeClr val="accent2"/>
              </a:buClr>
              <a:buFont typeface="Arial" charset="0"/>
              <a:buChar char="•"/>
              <a:defRPr sz="1600">
                <a:solidFill>
                  <a:schemeClr val="tx2"/>
                </a:solidFill>
              </a:defRPr>
            </a:lvl2pPr>
            <a:lvl3pPr marL="651510" indent="-285750">
              <a:spcAft>
                <a:spcPts val="400"/>
              </a:spcAft>
              <a:buClr>
                <a:schemeClr val="accent2"/>
              </a:buClr>
              <a:buFont typeface="Arial" charset="0"/>
              <a:buChar char="•"/>
              <a:defRPr sz="1600">
                <a:solidFill>
                  <a:schemeClr val="tx2"/>
                </a:solidFill>
              </a:defRPr>
            </a:lvl3pPr>
            <a:lvl4pPr marL="742950" indent="-285750">
              <a:spcAft>
                <a:spcPts val="400"/>
              </a:spcAft>
              <a:buClr>
                <a:schemeClr val="accent2"/>
              </a:buClr>
              <a:buFont typeface="Arial" charset="0"/>
              <a:buChar char="•"/>
              <a:defRPr sz="1600">
                <a:solidFill>
                  <a:schemeClr val="tx2"/>
                </a:solidFill>
              </a:defRPr>
            </a:lvl4pPr>
            <a:lvl5pPr marL="285750" indent="-285750">
              <a:spcAft>
                <a:spcPts val="400"/>
              </a:spcAft>
              <a:buClr>
                <a:schemeClr val="accent2"/>
              </a:buClr>
              <a:buFont typeface="Arial" charset="0"/>
              <a:buChar cha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8" name="Picture 1"/>
          <p:cNvPicPr>
            <a:picLocks noChangeArrowheads="1"/>
          </p:cNvPicPr>
          <p:nvPr userDrawn="1"/>
        </p:nvPicPr>
        <p:blipFill rotWithShape="1">
          <a:blip r:embed="rId2" cstate="print"/>
          <a:srcRect l="5166" t="8588" r="5895" b="12675"/>
          <a:stretch/>
        </p:blipFill>
        <p:spPr bwMode="auto">
          <a:xfrm>
            <a:off x="123931" y="5120937"/>
            <a:ext cx="884255" cy="3535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082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33333"/>
                </a:solidFill>
              </a:defRPr>
            </a:lvl1pPr>
          </a:lstStyle>
          <a:p>
            <a:r>
              <a:rPr lang="en-US" dirty="0"/>
              <a:t>Click to edit Master title style</a:t>
            </a:r>
          </a:p>
        </p:txBody>
      </p:sp>
      <p:sp>
        <p:nvSpPr>
          <p:cNvPr id="3" name="Slide Number Placeholder 2"/>
          <p:cNvSpPr>
            <a:spLocks noGrp="1"/>
          </p:cNvSpPr>
          <p:nvPr>
            <p:ph type="sldNum" idx="10"/>
          </p:nvPr>
        </p:nvSpPr>
        <p:spPr/>
        <p:txBody>
          <a:bodyPr/>
          <a:lstStyle/>
          <a:p>
            <a:fld id="{00000000-1234-1234-1234-123412341234}" type="slidenum">
              <a:rPr lang="en" smtClean="0">
                <a:solidFill>
                  <a:srgbClr val="434343"/>
                </a:solidFill>
              </a:rPr>
              <a:pPr/>
              <a:t>‹#›</a:t>
            </a:fld>
            <a:endParaRPr lang="en" dirty="0">
              <a:solidFill>
                <a:srgbClr val="434343"/>
              </a:solidFill>
            </a:endParaRPr>
          </a:p>
        </p:txBody>
      </p:sp>
      <p:sp>
        <p:nvSpPr>
          <p:cNvPr id="4" name="Footer Placeholder 3"/>
          <p:cNvSpPr>
            <a:spLocks noGrp="1"/>
          </p:cNvSpPr>
          <p:nvPr>
            <p:ph type="ftr" sz="quarter" idx="11"/>
          </p:nvPr>
        </p:nvSpPr>
        <p:spPr/>
        <p:txBody>
          <a:bodyPr/>
          <a:lstStyle/>
          <a:p>
            <a:r>
              <a:rPr lang="en-US"/>
              <a:t>Strictly Private and Confidential</a:t>
            </a:r>
            <a:endParaRPr lang="en-US" dirty="0"/>
          </a:p>
        </p:txBody>
      </p:sp>
      <p:sp>
        <p:nvSpPr>
          <p:cNvPr id="6" name="Text Placeholder 5"/>
          <p:cNvSpPr>
            <a:spLocks noGrp="1"/>
          </p:cNvSpPr>
          <p:nvPr>
            <p:ph type="body" sz="quarter" idx="12" hasCustomPrompt="1"/>
          </p:nvPr>
        </p:nvSpPr>
        <p:spPr>
          <a:xfrm>
            <a:off x="311151" y="1338793"/>
            <a:ext cx="4166507" cy="3600097"/>
          </a:xfrm>
        </p:spPr>
        <p:txBody>
          <a:bodyPr>
            <a:normAutofit/>
          </a:bodyPr>
          <a:lstStyle>
            <a:lvl1pPr marL="285750" indent="-285750">
              <a:spcAft>
                <a:spcPts val="400"/>
              </a:spcAft>
              <a:buClr>
                <a:schemeClr val="accent2"/>
              </a:buClr>
              <a:buFont typeface="Arial" charset="0"/>
              <a:buChar char="•"/>
              <a:defRPr>
                <a:solidFill>
                  <a:schemeClr val="tx2"/>
                </a:solidFill>
              </a:defRPr>
            </a:lvl1pPr>
            <a:lvl2pPr marL="468630" indent="-285750">
              <a:spcAft>
                <a:spcPts val="400"/>
              </a:spcAft>
              <a:buClr>
                <a:schemeClr val="tx2"/>
              </a:buClr>
              <a:buFont typeface="Arial" panose="020B0604020202020204" pitchFamily="34" charset="0"/>
              <a:buChar char="•"/>
              <a:defRPr sz="1600">
                <a:solidFill>
                  <a:schemeClr val="tx2"/>
                </a:solidFill>
              </a:defRPr>
            </a:lvl2pPr>
            <a:lvl3pPr marL="651510" indent="-285750">
              <a:spcAft>
                <a:spcPts val="400"/>
              </a:spcAft>
              <a:buClr>
                <a:schemeClr val="tx2"/>
              </a:buClr>
              <a:buFont typeface="Arial" panose="020B0604020202020204" pitchFamily="34" charset="0"/>
              <a:buChar char="•"/>
              <a:defRPr sz="1600">
                <a:solidFill>
                  <a:schemeClr val="tx2"/>
                </a:solidFill>
              </a:defRPr>
            </a:lvl3pPr>
            <a:lvl4pPr marL="742950" indent="-285750">
              <a:spcAft>
                <a:spcPts val="400"/>
              </a:spcAft>
              <a:buClr>
                <a:schemeClr val="tx2"/>
              </a:buClr>
              <a:buFont typeface="Arial" panose="020B0604020202020204" pitchFamily="34" charset="0"/>
              <a:buChar char="•"/>
              <a:defRPr sz="1600">
                <a:solidFill>
                  <a:schemeClr val="tx2"/>
                </a:solidFill>
              </a:defRPr>
            </a:lvl4pPr>
            <a:lvl5pPr marL="285750" indent="-285750">
              <a:buClr>
                <a:schemeClr val="tx2"/>
              </a:buClr>
              <a:buFont typeface="Arial" panose="020B0604020202020204" pitchFamily="34" charset="0"/>
              <a:buChar cha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3" hasCustomPrompt="1"/>
          </p:nvPr>
        </p:nvSpPr>
        <p:spPr>
          <a:xfrm>
            <a:off x="4651830" y="1338792"/>
            <a:ext cx="4179303" cy="3600097"/>
          </a:xfrm>
        </p:spPr>
        <p:txBody>
          <a:bodyPr>
            <a:normAutofit/>
          </a:bodyPr>
          <a:lstStyle>
            <a:lvl1pPr marL="285750" indent="-285750">
              <a:spcAft>
                <a:spcPts val="400"/>
              </a:spcAft>
              <a:buClr>
                <a:schemeClr val="accent2"/>
              </a:buClr>
              <a:buFont typeface="Arial" charset="0"/>
              <a:buChar char="•"/>
              <a:defRPr>
                <a:solidFill>
                  <a:schemeClr val="tx2"/>
                </a:solidFill>
              </a:defRPr>
            </a:lvl1pPr>
            <a:lvl2pPr marL="468630" indent="-285750">
              <a:spcAft>
                <a:spcPts val="400"/>
              </a:spcAft>
              <a:buClr>
                <a:schemeClr val="tx2"/>
              </a:buClr>
              <a:buFont typeface="Arial" panose="020B0604020202020204" pitchFamily="34" charset="0"/>
              <a:buChar char="•"/>
              <a:defRPr sz="1600">
                <a:solidFill>
                  <a:schemeClr val="tx2"/>
                </a:solidFill>
              </a:defRPr>
            </a:lvl2pPr>
            <a:lvl3pPr marL="651510" indent="-285750">
              <a:spcAft>
                <a:spcPts val="400"/>
              </a:spcAft>
              <a:buClr>
                <a:schemeClr val="tx2"/>
              </a:buClr>
              <a:buFont typeface="Arial" panose="020B0604020202020204" pitchFamily="34" charset="0"/>
              <a:buChar char="•"/>
              <a:defRPr sz="1600">
                <a:solidFill>
                  <a:schemeClr val="tx2"/>
                </a:solidFill>
              </a:defRPr>
            </a:lvl3pPr>
            <a:lvl4pPr marL="742950" indent="-285750">
              <a:spcAft>
                <a:spcPts val="400"/>
              </a:spcAft>
              <a:buClr>
                <a:schemeClr val="tx2"/>
              </a:buClr>
              <a:buFont typeface="Arial" panose="020B0604020202020204" pitchFamily="34" charset="0"/>
              <a:buChar char="•"/>
              <a:defRPr sz="1600">
                <a:solidFill>
                  <a:schemeClr val="tx2"/>
                </a:solidFill>
              </a:defRPr>
            </a:lvl4pPr>
            <a:lvl5pPr marL="285750" indent="-285750">
              <a:buClr>
                <a:schemeClr val="tx2"/>
              </a:buClr>
              <a:buFont typeface="Arial" panose="020B0604020202020204" pitchFamily="34" charset="0"/>
              <a:buChar cha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133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6988629" y="1446367"/>
            <a:ext cx="1614713" cy="2811157"/>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17" name="Rectangle 16"/>
          <p:cNvSpPr/>
          <p:nvPr userDrawn="1"/>
        </p:nvSpPr>
        <p:spPr>
          <a:xfrm>
            <a:off x="8276771" y="1446367"/>
            <a:ext cx="867229" cy="2811157"/>
          </a:xfrm>
          <a:prstGeom prst="rect">
            <a:avLst/>
          </a:prstGeom>
          <a:solidFill>
            <a:srgbClr val="16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23" name="Rectangle 22"/>
          <p:cNvSpPr/>
          <p:nvPr userDrawn="1"/>
        </p:nvSpPr>
        <p:spPr>
          <a:xfrm>
            <a:off x="0" y="1446367"/>
            <a:ext cx="6988628" cy="2811157"/>
          </a:xfrm>
          <a:prstGeom prst="rect">
            <a:avLst/>
          </a:prstGeom>
          <a:solidFill>
            <a:srgbClr val="16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24" name="Content Placeholder 9"/>
          <p:cNvSpPr>
            <a:spLocks noGrp="1"/>
          </p:cNvSpPr>
          <p:nvPr>
            <p:ph sz="quarter" idx="19" hasCustomPrompt="1"/>
          </p:nvPr>
        </p:nvSpPr>
        <p:spPr>
          <a:xfrm>
            <a:off x="360040" y="1882826"/>
            <a:ext cx="6396940" cy="1955417"/>
          </a:xfrm>
        </p:spPr>
        <p:txBody>
          <a:bodyPr/>
          <a:lstStyle>
            <a:lvl1pPr>
              <a:defRPr sz="3200" baseline="0"/>
            </a:lvl1pPr>
          </a:lstStyle>
          <a:p>
            <a:pPr lvl="0"/>
            <a:r>
              <a:rPr lang="en-US" dirty="0"/>
              <a:t>“Quote or Statement can go here, can be a couple lines long if necessary.”</a:t>
            </a:r>
          </a:p>
        </p:txBody>
      </p:sp>
      <p:sp>
        <p:nvSpPr>
          <p:cNvPr id="26" name="Slide Number Placeholder 2"/>
          <p:cNvSpPr>
            <a:spLocks noGrp="1"/>
          </p:cNvSpPr>
          <p:nvPr>
            <p:ph type="sldNum" idx="10"/>
          </p:nvPr>
        </p:nvSpPr>
        <p:spPr>
          <a:xfrm>
            <a:off x="8556784" y="5164725"/>
            <a:ext cx="548699" cy="437333"/>
          </a:xfrm>
        </p:spPr>
        <p:txBody>
          <a:bodyPr/>
          <a:lstStyle/>
          <a:p>
            <a:fld id="{00000000-1234-1234-1234-123412341234}" type="slidenum">
              <a:rPr lang="en" smtClean="0">
                <a:solidFill>
                  <a:srgbClr val="434343"/>
                </a:solidFill>
              </a:rPr>
              <a:pPr/>
              <a:t>‹#›</a:t>
            </a:fld>
            <a:endParaRPr lang="en" dirty="0">
              <a:solidFill>
                <a:srgbClr val="434343"/>
              </a:solidFill>
            </a:endParaRPr>
          </a:p>
        </p:txBody>
      </p:sp>
      <p:sp>
        <p:nvSpPr>
          <p:cNvPr id="27" name="Footer Placeholder 3"/>
          <p:cNvSpPr>
            <a:spLocks noGrp="1"/>
          </p:cNvSpPr>
          <p:nvPr>
            <p:ph type="ftr" sz="quarter" idx="11"/>
          </p:nvPr>
        </p:nvSpPr>
        <p:spPr>
          <a:xfrm>
            <a:off x="360041" y="5226252"/>
            <a:ext cx="4369963" cy="305152"/>
          </a:xfrm>
        </p:spPr>
        <p:txBody>
          <a:bodyPr/>
          <a:lstStyle>
            <a:lvl1pPr algn="l">
              <a:defRPr/>
            </a:lvl1pPr>
          </a:lstStyle>
          <a:p>
            <a:r>
              <a:rPr lang="en-US"/>
              <a:t>Strictly Private and Confidential</a:t>
            </a:r>
            <a:endParaRPr lang="en-US" dirty="0"/>
          </a:p>
        </p:txBody>
      </p:sp>
      <p:pic>
        <p:nvPicPr>
          <p:cNvPr id="28" name="Picture 27"/>
          <p:cNvPicPr>
            <a:picLocks noChangeAspect="1"/>
          </p:cNvPicPr>
          <p:nvPr userDrawn="1"/>
        </p:nvPicPr>
        <p:blipFill>
          <a:blip r:embed="rId2"/>
          <a:stretch>
            <a:fillRect/>
          </a:stretch>
        </p:blipFill>
        <p:spPr>
          <a:xfrm>
            <a:off x="360040" y="623421"/>
            <a:ext cx="2430830" cy="536051"/>
          </a:xfrm>
          <a:prstGeom prst="rect">
            <a:avLst/>
          </a:prstGeom>
        </p:spPr>
      </p:pic>
      <p:sp>
        <p:nvSpPr>
          <p:cNvPr id="3" name="Text Placeholder 2"/>
          <p:cNvSpPr>
            <a:spLocks noGrp="1"/>
          </p:cNvSpPr>
          <p:nvPr>
            <p:ph type="body" sz="quarter" idx="20" hasCustomPrompt="1"/>
          </p:nvPr>
        </p:nvSpPr>
        <p:spPr>
          <a:xfrm>
            <a:off x="360040" y="4386206"/>
            <a:ext cx="4470981" cy="307777"/>
          </a:xfrm>
        </p:spPr>
        <p:txBody>
          <a:bodyPr anchor="ctr"/>
          <a:lstStyle>
            <a:lvl1pPr>
              <a:buFontTx/>
              <a:buNone/>
              <a:defRPr lang="en-US" sz="1200" b="0" i="1" u="none" strike="noStrike" cap="none" smtClean="0">
                <a:solidFill>
                  <a:srgbClr val="000000"/>
                </a:solidFill>
                <a:latin typeface="Arial"/>
                <a:ea typeface="Arial"/>
                <a:cs typeface="Arial"/>
                <a:sym typeface="Arial"/>
              </a:defRPr>
            </a:lvl1pPr>
            <a:lvl2pPr>
              <a:defRPr lang="en-US" sz="1200" b="0" i="1" u="none" strike="noStrike" cap="none" smtClean="0">
                <a:solidFill>
                  <a:srgbClr val="000000"/>
                </a:solidFill>
                <a:latin typeface="Arial"/>
                <a:ea typeface="Arial"/>
                <a:cs typeface="Arial"/>
                <a:sym typeface="Arial"/>
              </a:defRPr>
            </a:lvl2pPr>
          </a:lstStyle>
          <a:p>
            <a:pPr lvl="0"/>
            <a:r>
              <a:rPr lang="en-US" dirty="0"/>
              <a:t>Click to edit text</a:t>
            </a:r>
          </a:p>
        </p:txBody>
      </p:sp>
    </p:spTree>
    <p:extLst>
      <p:ext uri="{BB962C8B-B14F-4D97-AF65-F5344CB8AC3E}">
        <p14:creationId xmlns:p14="http://schemas.microsoft.com/office/powerpoint/2010/main" val="132508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6F6F6"/>
        </a:solidFill>
        <a:effectLst/>
      </p:bgPr>
    </p:bg>
    <p:spTree>
      <p:nvGrpSpPr>
        <p:cNvPr id="1" name=""/>
        <p:cNvGrpSpPr/>
        <p:nvPr/>
      </p:nvGrpSpPr>
      <p:grpSpPr>
        <a:xfrm>
          <a:off x="0" y="0"/>
          <a:ext cx="0" cy="0"/>
          <a:chOff x="0" y="0"/>
          <a:chExt cx="0" cy="0"/>
        </a:xfrm>
      </p:grpSpPr>
      <p:sp>
        <p:nvSpPr>
          <p:cNvPr id="22" name="Title 1"/>
          <p:cNvSpPr>
            <a:spLocks noGrp="1"/>
          </p:cNvSpPr>
          <p:nvPr>
            <p:ph type="title"/>
          </p:nvPr>
        </p:nvSpPr>
        <p:spPr>
          <a:xfrm>
            <a:off x="311699" y="494473"/>
            <a:ext cx="8520599" cy="636332"/>
          </a:xfrm>
        </p:spPr>
        <p:txBody>
          <a:bodyPr/>
          <a:lstStyle>
            <a:lvl1pPr>
              <a:defRPr sz="3200">
                <a:solidFill>
                  <a:srgbClr val="333333"/>
                </a:solidFill>
              </a:defRPr>
            </a:lvl1pPr>
          </a:lstStyle>
          <a:p>
            <a:r>
              <a:rPr lang="en-US"/>
              <a:t>Click to edit Master title style</a:t>
            </a:r>
            <a:endParaRPr lang="en-US" dirty="0"/>
          </a:p>
        </p:txBody>
      </p:sp>
      <p:sp>
        <p:nvSpPr>
          <p:cNvPr id="16" name="Rectangle 15"/>
          <p:cNvSpPr/>
          <p:nvPr userDrawn="1"/>
        </p:nvSpPr>
        <p:spPr>
          <a:xfrm>
            <a:off x="3280224" y="2683007"/>
            <a:ext cx="2518229" cy="2223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20" name="Rectangle 19"/>
          <p:cNvSpPr/>
          <p:nvPr userDrawn="1"/>
        </p:nvSpPr>
        <p:spPr>
          <a:xfrm>
            <a:off x="6240327" y="2683007"/>
            <a:ext cx="2518229" cy="2223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21" name="Rectangle 20"/>
          <p:cNvSpPr/>
          <p:nvPr userDrawn="1"/>
        </p:nvSpPr>
        <p:spPr>
          <a:xfrm>
            <a:off x="320121" y="2683007"/>
            <a:ext cx="2518229" cy="2223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11" name="Content Placeholder 9"/>
          <p:cNvSpPr>
            <a:spLocks noGrp="1"/>
          </p:cNvSpPr>
          <p:nvPr>
            <p:ph sz="quarter" idx="13"/>
          </p:nvPr>
        </p:nvSpPr>
        <p:spPr>
          <a:xfrm>
            <a:off x="3280225" y="1336503"/>
            <a:ext cx="2518229" cy="1200297"/>
          </a:xfrm>
        </p:spPr>
        <p:txBody>
          <a:bodyPr/>
          <a:lstStyle>
            <a:lvl1pPr>
              <a:defRPr sz="2100">
                <a:solidFill>
                  <a:srgbClr val="333333"/>
                </a:solidFill>
              </a:defRPr>
            </a:lvl1pPr>
          </a:lstStyle>
          <a:p>
            <a:pPr lvl="0"/>
            <a:r>
              <a:rPr lang="en-US"/>
              <a:t>Click to edit Master text styles</a:t>
            </a:r>
          </a:p>
        </p:txBody>
      </p:sp>
      <p:sp>
        <p:nvSpPr>
          <p:cNvPr id="18" name="Content Placeholder 9"/>
          <p:cNvSpPr>
            <a:spLocks noGrp="1"/>
          </p:cNvSpPr>
          <p:nvPr>
            <p:ph sz="quarter" idx="17"/>
          </p:nvPr>
        </p:nvSpPr>
        <p:spPr>
          <a:xfrm>
            <a:off x="6240328" y="1336503"/>
            <a:ext cx="2518229" cy="1200297"/>
          </a:xfrm>
        </p:spPr>
        <p:txBody>
          <a:bodyPr/>
          <a:lstStyle>
            <a:lvl1pPr>
              <a:defRPr sz="2100">
                <a:solidFill>
                  <a:srgbClr val="333333"/>
                </a:solidFill>
              </a:defRPr>
            </a:lvl1pPr>
          </a:lstStyle>
          <a:p>
            <a:pPr lvl="0"/>
            <a:r>
              <a:rPr lang="en-US"/>
              <a:t>Click to edit Master text styles</a:t>
            </a:r>
          </a:p>
        </p:txBody>
      </p:sp>
      <p:sp>
        <p:nvSpPr>
          <p:cNvPr id="24" name="Content Placeholder 9"/>
          <p:cNvSpPr>
            <a:spLocks noGrp="1"/>
          </p:cNvSpPr>
          <p:nvPr>
            <p:ph sz="quarter" idx="19"/>
          </p:nvPr>
        </p:nvSpPr>
        <p:spPr>
          <a:xfrm>
            <a:off x="320122" y="1336503"/>
            <a:ext cx="2518229" cy="1200297"/>
          </a:xfrm>
        </p:spPr>
        <p:txBody>
          <a:bodyPr/>
          <a:lstStyle>
            <a:lvl1pPr>
              <a:defRPr sz="2100">
                <a:solidFill>
                  <a:srgbClr val="333333"/>
                </a:solidFill>
              </a:defRPr>
            </a:lvl1pPr>
          </a:lstStyle>
          <a:p>
            <a:pPr lvl="0"/>
            <a:r>
              <a:rPr lang="en-US"/>
              <a:t>Click to edit Master text styles</a:t>
            </a:r>
          </a:p>
        </p:txBody>
      </p:sp>
      <p:sp>
        <p:nvSpPr>
          <p:cNvPr id="26" name="Slide Number Placeholder 2"/>
          <p:cNvSpPr>
            <a:spLocks noGrp="1"/>
          </p:cNvSpPr>
          <p:nvPr>
            <p:ph type="sldNum" idx="10"/>
          </p:nvPr>
        </p:nvSpPr>
        <p:spPr>
          <a:xfrm>
            <a:off x="8556784" y="5164725"/>
            <a:ext cx="548699" cy="437333"/>
          </a:xfrm>
        </p:spPr>
        <p:txBody>
          <a:bodyPr/>
          <a:lstStyle/>
          <a:p>
            <a:fld id="{00000000-1234-1234-1234-123412341234}" type="slidenum">
              <a:rPr lang="en" smtClean="0">
                <a:solidFill>
                  <a:srgbClr val="434343"/>
                </a:solidFill>
              </a:rPr>
              <a:pPr/>
              <a:t>‹#›</a:t>
            </a:fld>
            <a:endParaRPr lang="en" dirty="0">
              <a:solidFill>
                <a:srgbClr val="434343"/>
              </a:solidFill>
            </a:endParaRPr>
          </a:p>
        </p:txBody>
      </p:sp>
      <p:sp>
        <p:nvSpPr>
          <p:cNvPr id="27" name="Footer Placeholder 3"/>
          <p:cNvSpPr>
            <a:spLocks noGrp="1"/>
          </p:cNvSpPr>
          <p:nvPr>
            <p:ph type="ftr" sz="quarter" idx="11"/>
          </p:nvPr>
        </p:nvSpPr>
        <p:spPr>
          <a:xfrm>
            <a:off x="2387018" y="5226252"/>
            <a:ext cx="4369963" cy="305152"/>
          </a:xfrm>
        </p:spPr>
        <p:txBody>
          <a:bodyPr/>
          <a:lstStyle/>
          <a:p>
            <a:r>
              <a:rPr lang="en-US"/>
              <a:t>Strictly Private and Confidential</a:t>
            </a:r>
            <a:endParaRPr lang="en-US" dirty="0"/>
          </a:p>
        </p:txBody>
      </p:sp>
      <p:sp>
        <p:nvSpPr>
          <p:cNvPr id="17" name="Content Placeholder 10"/>
          <p:cNvSpPr>
            <a:spLocks noGrp="1"/>
          </p:cNvSpPr>
          <p:nvPr>
            <p:ph sz="quarter" idx="12" hasCustomPrompt="1"/>
          </p:nvPr>
        </p:nvSpPr>
        <p:spPr>
          <a:xfrm>
            <a:off x="311150" y="2683006"/>
            <a:ext cx="2527200" cy="2223492"/>
          </a:xfrm>
        </p:spPr>
        <p:txBody>
          <a:bodyPr>
            <a:normAutofit/>
          </a:bodyPr>
          <a:lstStyle>
            <a:lvl1pPr marL="194310" indent="-194310">
              <a:spcAft>
                <a:spcPts val="400"/>
              </a:spcAft>
              <a:buClr>
                <a:schemeClr val="accent2"/>
              </a:buClr>
              <a:buFont typeface="Arial" charset="0"/>
              <a:buChar char="•"/>
              <a:defRPr sz="1400">
                <a:solidFill>
                  <a:schemeClr val="tx2"/>
                </a:solidFill>
              </a:defRPr>
            </a:lvl1pPr>
            <a:lvl2pPr marL="377190" indent="-194310">
              <a:spcAft>
                <a:spcPts val="400"/>
              </a:spcAft>
              <a:buClr>
                <a:schemeClr val="accent2"/>
              </a:buClr>
              <a:buFont typeface="Arial" charset="0"/>
              <a:buChar char="•"/>
              <a:defRPr sz="1200">
                <a:solidFill>
                  <a:schemeClr val="tx2"/>
                </a:solidFill>
              </a:defRPr>
            </a:lvl2pPr>
            <a:lvl3pPr marL="560070" indent="-194310">
              <a:spcAft>
                <a:spcPts val="400"/>
              </a:spcAft>
              <a:buClr>
                <a:schemeClr val="accent2"/>
              </a:buClr>
              <a:buFont typeface="Arial" charset="0"/>
              <a:buChar char="•"/>
              <a:defRPr sz="1200">
                <a:solidFill>
                  <a:schemeClr val="tx2"/>
                </a:solidFill>
              </a:defRPr>
            </a:lvl3pPr>
            <a:lvl4pPr marL="742950" indent="-285750">
              <a:spcAft>
                <a:spcPts val="400"/>
              </a:spcAft>
              <a:buClr>
                <a:schemeClr val="accent2"/>
              </a:buClr>
              <a:buFont typeface="Arial" charset="0"/>
              <a:buChar char="•"/>
              <a:defRPr sz="1200">
                <a:solidFill>
                  <a:schemeClr val="tx2"/>
                </a:solidFill>
              </a:defRPr>
            </a:lvl4pPr>
            <a:lvl5pPr marL="285750" indent="-285750">
              <a:spcAft>
                <a:spcPts val="400"/>
              </a:spcAft>
              <a:buClr>
                <a:schemeClr val="accent2"/>
              </a:buClr>
              <a:buFont typeface="Arial" charset="0"/>
              <a:buChar char="•"/>
              <a:defRPr>
                <a:solidFill>
                  <a:schemeClr val="tx2"/>
                </a:solidFill>
              </a:defRPr>
            </a:lvl5pPr>
          </a:lstStyle>
          <a:p>
            <a:pPr lvl="0"/>
            <a:r>
              <a:rPr lang="en-US" dirty="0"/>
              <a:t>Edit Master text styles</a:t>
            </a:r>
          </a:p>
          <a:p>
            <a:pPr lvl="1"/>
            <a:r>
              <a:rPr lang="en-US" dirty="0"/>
              <a:t>Second level</a:t>
            </a:r>
          </a:p>
        </p:txBody>
      </p:sp>
      <p:sp>
        <p:nvSpPr>
          <p:cNvPr id="23" name="Content Placeholder 10"/>
          <p:cNvSpPr>
            <a:spLocks noGrp="1"/>
          </p:cNvSpPr>
          <p:nvPr>
            <p:ph sz="quarter" idx="20" hasCustomPrompt="1"/>
          </p:nvPr>
        </p:nvSpPr>
        <p:spPr>
          <a:xfrm>
            <a:off x="3280222" y="2683005"/>
            <a:ext cx="2518230" cy="2223492"/>
          </a:xfrm>
        </p:spPr>
        <p:txBody>
          <a:bodyPr>
            <a:normAutofit/>
          </a:bodyPr>
          <a:lstStyle>
            <a:lvl1pPr marL="194310" indent="-194310">
              <a:spcAft>
                <a:spcPts val="400"/>
              </a:spcAft>
              <a:buClr>
                <a:schemeClr val="accent2"/>
              </a:buClr>
              <a:buFont typeface="Arial" charset="0"/>
              <a:buChar char="•"/>
              <a:defRPr sz="1400">
                <a:solidFill>
                  <a:schemeClr val="tx2"/>
                </a:solidFill>
              </a:defRPr>
            </a:lvl1pPr>
            <a:lvl2pPr marL="377190" indent="-194310">
              <a:spcAft>
                <a:spcPts val="400"/>
              </a:spcAft>
              <a:buClr>
                <a:schemeClr val="accent2"/>
              </a:buClr>
              <a:buFont typeface="Arial" charset="0"/>
              <a:buChar char="•"/>
              <a:defRPr sz="1200">
                <a:solidFill>
                  <a:schemeClr val="tx2"/>
                </a:solidFill>
              </a:defRPr>
            </a:lvl2pPr>
            <a:lvl3pPr marL="560070" indent="-194310">
              <a:spcAft>
                <a:spcPts val="400"/>
              </a:spcAft>
              <a:buClr>
                <a:schemeClr val="accent2"/>
              </a:buClr>
              <a:buFont typeface="Arial" charset="0"/>
              <a:buChar char="•"/>
              <a:defRPr sz="1200">
                <a:solidFill>
                  <a:schemeClr val="tx2"/>
                </a:solidFill>
              </a:defRPr>
            </a:lvl3pPr>
            <a:lvl4pPr marL="742950" indent="-285750">
              <a:spcAft>
                <a:spcPts val="400"/>
              </a:spcAft>
              <a:buClr>
                <a:schemeClr val="accent2"/>
              </a:buClr>
              <a:buFont typeface="Arial" charset="0"/>
              <a:buChar char="•"/>
              <a:defRPr sz="1200">
                <a:solidFill>
                  <a:schemeClr val="tx2"/>
                </a:solidFill>
              </a:defRPr>
            </a:lvl4pPr>
            <a:lvl5pPr marL="285750" indent="-285750">
              <a:spcAft>
                <a:spcPts val="400"/>
              </a:spcAft>
              <a:buClr>
                <a:schemeClr val="accent2"/>
              </a:buClr>
              <a:buFont typeface="Arial" charset="0"/>
              <a:buChar char="•"/>
              <a:defRPr>
                <a:solidFill>
                  <a:schemeClr val="tx2"/>
                </a:solidFill>
              </a:defRPr>
            </a:lvl5pPr>
          </a:lstStyle>
          <a:p>
            <a:pPr lvl="0"/>
            <a:r>
              <a:rPr lang="en-US" dirty="0"/>
              <a:t>Edit Master text styles</a:t>
            </a:r>
          </a:p>
          <a:p>
            <a:pPr lvl="1"/>
            <a:r>
              <a:rPr lang="en-US" dirty="0"/>
              <a:t>Second level</a:t>
            </a:r>
          </a:p>
        </p:txBody>
      </p:sp>
      <p:sp>
        <p:nvSpPr>
          <p:cNvPr id="29" name="Content Placeholder 10"/>
          <p:cNvSpPr>
            <a:spLocks noGrp="1"/>
          </p:cNvSpPr>
          <p:nvPr>
            <p:ph sz="quarter" idx="21" hasCustomPrompt="1"/>
          </p:nvPr>
        </p:nvSpPr>
        <p:spPr>
          <a:xfrm>
            <a:off x="6240324" y="2683005"/>
            <a:ext cx="2518231" cy="2223492"/>
          </a:xfrm>
        </p:spPr>
        <p:txBody>
          <a:bodyPr>
            <a:normAutofit/>
          </a:bodyPr>
          <a:lstStyle>
            <a:lvl1pPr marL="194310" indent="-194310">
              <a:spcAft>
                <a:spcPts val="400"/>
              </a:spcAft>
              <a:buClr>
                <a:schemeClr val="accent2"/>
              </a:buClr>
              <a:buFont typeface="Arial" charset="0"/>
              <a:buChar char="•"/>
              <a:defRPr sz="1400">
                <a:solidFill>
                  <a:schemeClr val="tx2"/>
                </a:solidFill>
              </a:defRPr>
            </a:lvl1pPr>
            <a:lvl2pPr marL="377190" indent="-194310">
              <a:spcAft>
                <a:spcPts val="400"/>
              </a:spcAft>
              <a:buClr>
                <a:schemeClr val="accent2"/>
              </a:buClr>
              <a:buFont typeface="Arial" charset="0"/>
              <a:buChar char="•"/>
              <a:defRPr sz="1200">
                <a:solidFill>
                  <a:schemeClr val="tx2"/>
                </a:solidFill>
              </a:defRPr>
            </a:lvl2pPr>
            <a:lvl3pPr marL="560070" indent="-194310">
              <a:spcAft>
                <a:spcPts val="400"/>
              </a:spcAft>
              <a:buClr>
                <a:schemeClr val="accent2"/>
              </a:buClr>
              <a:buFont typeface="Arial" charset="0"/>
              <a:buChar char="•"/>
              <a:defRPr sz="1200">
                <a:solidFill>
                  <a:schemeClr val="tx2"/>
                </a:solidFill>
              </a:defRPr>
            </a:lvl3pPr>
            <a:lvl4pPr marL="742950" indent="-285750">
              <a:spcAft>
                <a:spcPts val="400"/>
              </a:spcAft>
              <a:buClr>
                <a:schemeClr val="accent2"/>
              </a:buClr>
              <a:buFont typeface="Arial" charset="0"/>
              <a:buChar char="•"/>
              <a:defRPr sz="1200">
                <a:solidFill>
                  <a:schemeClr val="tx2"/>
                </a:solidFill>
              </a:defRPr>
            </a:lvl4pPr>
            <a:lvl5pPr marL="285750" indent="-285750">
              <a:spcAft>
                <a:spcPts val="400"/>
              </a:spcAft>
              <a:buClr>
                <a:schemeClr val="accent2"/>
              </a:buClr>
              <a:buFont typeface="Arial" charset="0"/>
              <a:buChar char="•"/>
              <a:defRPr>
                <a:solidFill>
                  <a:schemeClr val="tx2"/>
                </a:solidFill>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620541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Shape 50"/>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715000"/>
          </a:xfrm>
          <a:prstGeom prst="rect">
            <a:avLst/>
          </a:prstGeom>
        </p:spPr>
      </p:pic>
      <p:sp>
        <p:nvSpPr>
          <p:cNvPr id="9" name="Slide Number Placeholder 2"/>
          <p:cNvSpPr>
            <a:spLocks noGrp="1"/>
          </p:cNvSpPr>
          <p:nvPr>
            <p:ph type="sldNum" idx="4294967295"/>
          </p:nvPr>
        </p:nvSpPr>
        <p:spPr>
          <a:xfrm>
            <a:off x="8594726" y="5164667"/>
            <a:ext cx="549275" cy="437444"/>
          </a:xfrm>
        </p:spPr>
        <p:txBody>
          <a:bodyPr/>
          <a:lstStyle>
            <a:lvl1pPr>
              <a:defRPr>
                <a:solidFill>
                  <a:schemeClr val="tx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29535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6954" y="140987"/>
            <a:ext cx="7886700" cy="593800"/>
          </a:xfrm>
        </p:spPr>
        <p:txBody>
          <a:bodyPr>
            <a:normAutofit/>
          </a:bodyPr>
          <a:lstStyle>
            <a:lvl1pPr>
              <a:defRPr sz="2400"/>
            </a:lvl1pPr>
          </a:lstStyle>
          <a:p>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r>
              <a:rPr lang="en-US" altLang="zh-CN">
                <a:solidFill>
                  <a:prstClr val="black">
                    <a:tint val="75000"/>
                  </a:prstClr>
                </a:solidFill>
              </a:rPr>
              <a:t>Strictly Private and Confidential</a:t>
            </a: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13E0878-F08D-42B0-8BE2-DBFF5B58E9C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12713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en-US" altLang="zh-CN">
                <a:solidFill>
                  <a:prstClr val="black">
                    <a:tint val="75000"/>
                  </a:prstClr>
                </a:solidFill>
              </a:rPr>
              <a:t>Strictly Private and Confidential</a:t>
            </a: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13E0878-F08D-42B0-8BE2-DBFF5B58E9C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8820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3.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3.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5.jpe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2.jpe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10" Type="http://schemas.openxmlformats.org/officeDocument/2006/relationships/image" Target="../media/image1.jpeg"/><Relationship Id="rId4" Type="http://schemas.openxmlformats.org/officeDocument/2006/relationships/slideLayout" Target="../slideLayouts/slideLayout92.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1023062"/>
            <a:ext cx="8229600" cy="4318000"/>
          </a:xfrm>
          <a:prstGeom prst="rect">
            <a:avLst/>
          </a:prstGeom>
        </p:spPr>
        <p:txBody>
          <a:bodyPr vert="horz" lIns="84892" tIns="42446" rIns="84892" bIns="4244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9" name="Rectangle 5"/>
          <p:cNvSpPr>
            <a:spLocks noChangeArrowheads="1"/>
          </p:cNvSpPr>
          <p:nvPr/>
        </p:nvSpPr>
        <p:spPr bwMode="auto">
          <a:xfrm>
            <a:off x="4434158" y="5483106"/>
            <a:ext cx="275709" cy="180415"/>
          </a:xfrm>
          <a:prstGeom prst="rect">
            <a:avLst/>
          </a:prstGeom>
          <a:noFill/>
          <a:ln w="12700">
            <a:noFill/>
            <a:miter lim="800000"/>
            <a:headEnd/>
            <a:tailEnd/>
          </a:ln>
          <a:effectLst/>
        </p:spPr>
        <p:txBody>
          <a:bodyPr wrap="none" lIns="84134" tIns="41329" rIns="84134" bIns="41329">
            <a:spAutoFit/>
          </a:bodyPr>
          <a:lstStyle/>
          <a:p>
            <a:pPr algn="ctr" defTabSz="850394" eaLnBrk="0" fontAlgn="base" hangingPunct="0">
              <a:lnSpc>
                <a:spcPct val="90000"/>
              </a:lnSpc>
              <a:spcBef>
                <a:spcPct val="0"/>
              </a:spcBef>
              <a:spcAft>
                <a:spcPct val="0"/>
              </a:spcAft>
              <a:defRPr/>
            </a:pPr>
            <a:fld id="{95E38169-4045-4BE5-B9AF-004A68C144E0}" type="slidenum">
              <a:rPr lang="en-US" sz="700">
                <a:solidFill>
                  <a:prstClr val="black"/>
                </a:solidFill>
              </a:rPr>
              <a:pPr algn="ctr" defTabSz="850394" eaLnBrk="0" fontAlgn="base" hangingPunct="0">
                <a:lnSpc>
                  <a:spcPct val="90000"/>
                </a:lnSpc>
                <a:spcBef>
                  <a:spcPct val="0"/>
                </a:spcBef>
                <a:spcAft>
                  <a:spcPct val="0"/>
                </a:spcAft>
                <a:defRPr/>
              </a:pPr>
              <a:t>‹#›</a:t>
            </a:fld>
            <a:endParaRPr lang="en-US" sz="700" dirty="0">
              <a:solidFill>
                <a:prstClr val="black"/>
              </a:solidFill>
            </a:endParaRPr>
          </a:p>
        </p:txBody>
      </p:sp>
      <p:sp>
        <p:nvSpPr>
          <p:cNvPr id="2" name="Title Placeholder 1"/>
          <p:cNvSpPr>
            <a:spLocks noGrp="1"/>
          </p:cNvSpPr>
          <p:nvPr>
            <p:ph type="title"/>
          </p:nvPr>
        </p:nvSpPr>
        <p:spPr>
          <a:xfrm>
            <a:off x="457202" y="310449"/>
            <a:ext cx="8229600" cy="500946"/>
          </a:xfrm>
          <a:prstGeom prst="rect">
            <a:avLst/>
          </a:prstGeom>
        </p:spPr>
        <p:txBody>
          <a:bodyPr vert="horz" lIns="84892" tIns="42446" rIns="84892" bIns="42446" rtlCol="0" anchor="ctr">
            <a:normAutofit/>
          </a:bodyPr>
          <a:lstStyle/>
          <a:p>
            <a:r>
              <a:rPr lang="zh-CN" altLang="en-US" dirty="0"/>
              <a:t>单击此处编辑母版标题样式</a:t>
            </a:r>
            <a:endParaRPr lang="en-US" dirty="0"/>
          </a:p>
        </p:txBody>
      </p:sp>
      <p:sp>
        <p:nvSpPr>
          <p:cNvPr id="27" name="Text Box 76"/>
          <p:cNvSpPr txBox="1">
            <a:spLocks noChangeArrowheads="1"/>
          </p:cNvSpPr>
          <p:nvPr/>
        </p:nvSpPr>
        <p:spPr bwMode="auto">
          <a:xfrm>
            <a:off x="0" y="-2699"/>
            <a:ext cx="9144000" cy="289286"/>
          </a:xfrm>
          <a:prstGeom prst="rect">
            <a:avLst/>
          </a:prstGeom>
          <a:solidFill>
            <a:srgbClr val="002060"/>
          </a:solidFill>
          <a:ln w="12700">
            <a:noFill/>
            <a:miter lim="800000"/>
            <a:headEnd/>
            <a:tailEnd/>
          </a:ln>
          <a:effectLst/>
        </p:spPr>
        <p:txBody>
          <a:bodyPr lIns="59424" tIns="59424" rIns="59424" bIns="59424">
            <a:spAutoFit/>
          </a:bodyPr>
          <a:lstStyle/>
          <a:p>
            <a:pPr fontAlgn="base">
              <a:spcBef>
                <a:spcPct val="0"/>
              </a:spcBef>
              <a:spcAft>
                <a:spcPct val="0"/>
              </a:spcAft>
            </a:pPr>
            <a:r>
              <a:rPr lang="zh-CN" altLang="en-US" sz="1100" b="1" cap="small" dirty="0">
                <a:solidFill>
                  <a:prstClr val="white"/>
                </a:solidFill>
                <a:latin typeface="等线" panose="02010600030101010101" pitchFamily="2" charset="-122"/>
                <a:ea typeface="等线" panose="02010600030101010101" pitchFamily="2" charset="-122"/>
              </a:rPr>
              <a:t>能源区块链实验室</a:t>
            </a:r>
            <a:endParaRPr lang="en-US" sz="1100" b="1" cap="small" dirty="0">
              <a:solidFill>
                <a:prstClr val="white"/>
              </a:solidFill>
              <a:latin typeface="等线" panose="02010600030101010101" pitchFamily="2" charset="-122"/>
              <a:ea typeface="等线" panose="02010600030101010101" pitchFamily="2" charset="-122"/>
            </a:endParaRPr>
          </a:p>
        </p:txBody>
      </p:sp>
      <p:pic>
        <p:nvPicPr>
          <p:cNvPr id="8" name="Picture 1"/>
          <p:cNvPicPr>
            <a:picLocks noChangeArrowheads="1"/>
          </p:cNvPicPr>
          <p:nvPr userDrawn="1"/>
        </p:nvPicPr>
        <p:blipFill rotWithShape="1">
          <a:blip r:embed="rId18" cstate="print"/>
          <a:srcRect l="5166" t="8588" r="5895" b="12675"/>
          <a:stretch/>
        </p:blipFill>
        <p:spPr bwMode="auto">
          <a:xfrm>
            <a:off x="123930" y="5345322"/>
            <a:ext cx="884255" cy="318199"/>
          </a:xfrm>
          <a:prstGeom prst="roundRect">
            <a:avLst>
              <a:gd name="adj" fmla="val 8594"/>
            </a:avLst>
          </a:prstGeom>
          <a:solidFill>
            <a:srgbClr val="FFFFFF">
              <a:shade val="85000"/>
            </a:srgbClr>
          </a:solidFill>
          <a:ln>
            <a:noFill/>
          </a:ln>
          <a:effectLst/>
        </p:spPr>
      </p:pic>
      <p:sp>
        <p:nvSpPr>
          <p:cNvPr id="10" name="Footer Placeholder 3"/>
          <p:cNvSpPr>
            <a:spLocks noGrp="1"/>
          </p:cNvSpPr>
          <p:nvPr>
            <p:ph type="ftr" sz="quarter" idx="11"/>
          </p:nvPr>
        </p:nvSpPr>
        <p:spPr>
          <a:xfrm>
            <a:off x="5796136" y="5440363"/>
            <a:ext cx="4369963" cy="274637"/>
          </a:xfrm>
          <a:prstGeom prst="rect">
            <a:avLst/>
          </a:prstGeom>
        </p:spPr>
        <p:txBody>
          <a:bodyPr/>
          <a:lstStyle>
            <a:lvl1pPr algn="ctr">
              <a:defRPr sz="1200"/>
            </a:lvl1pPr>
          </a:lstStyle>
          <a:p>
            <a:r>
              <a:rPr lang="en-US"/>
              <a:t>Strictly Private and Confidential</a:t>
            </a:r>
            <a:endParaRPr lang="en-US" dirty="0"/>
          </a:p>
        </p:txBody>
      </p:sp>
    </p:spTree>
    <p:extLst>
      <p:ext uri="{BB962C8B-B14F-4D97-AF65-F5344CB8AC3E}">
        <p14:creationId xmlns:p14="http://schemas.microsoft.com/office/powerpoint/2010/main" val="2368958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01" r:id="rId12"/>
    <p:sldLayoutId id="2147483702" r:id="rId13"/>
    <p:sldLayoutId id="2147483703" r:id="rId14"/>
    <p:sldLayoutId id="2147483704" r:id="rId15"/>
    <p:sldLayoutId id="2147483758" r:id="rId16"/>
  </p:sldLayoutIdLst>
  <p:txStyles>
    <p:titleStyle>
      <a:lvl1pPr algn="just" defTabSz="848918" rtl="0" eaLnBrk="1" latinLnBrk="0" hangingPunct="1">
        <a:spcBef>
          <a:spcPct val="0"/>
        </a:spcBef>
        <a:buNone/>
        <a:defRPr sz="1900" b="1" kern="1200">
          <a:solidFill>
            <a:schemeClr val="tx1"/>
          </a:solidFill>
          <a:latin typeface="+mj-lt"/>
          <a:ea typeface="等线" panose="02010600030101010101" pitchFamily="2" charset="-122"/>
          <a:cs typeface="+mj-cs"/>
        </a:defRPr>
      </a:lvl1pPr>
    </p:titleStyle>
    <p:bodyStyle>
      <a:lvl1pPr marL="0" indent="0" algn="l" defTabSz="848918" rtl="0" eaLnBrk="1" latinLnBrk="0" hangingPunct="1">
        <a:spcBef>
          <a:spcPct val="20000"/>
        </a:spcBef>
        <a:buFont typeface="Arial" pitchFamily="34" charset="0"/>
        <a:buNone/>
        <a:defRPr sz="1500" b="1" kern="1200">
          <a:solidFill>
            <a:schemeClr val="tx1"/>
          </a:solidFill>
          <a:latin typeface="+mn-lt"/>
          <a:ea typeface="等线" panose="02010600030101010101" pitchFamily="2" charset="-122"/>
          <a:cs typeface="+mn-cs"/>
        </a:defRPr>
      </a:lvl1pPr>
      <a:lvl2pPr marL="689746" indent="-265287" algn="l" defTabSz="848918" rtl="0" eaLnBrk="1" latinLnBrk="0" hangingPunct="1">
        <a:spcBef>
          <a:spcPct val="20000"/>
        </a:spcBef>
        <a:buClrTx/>
        <a:buFont typeface="Arial" pitchFamily="34" charset="0"/>
        <a:buChar char="•"/>
        <a:defRPr sz="1500" kern="1200">
          <a:solidFill>
            <a:schemeClr val="tx1"/>
          </a:solidFill>
          <a:latin typeface="+mn-lt"/>
          <a:ea typeface="等线" panose="02010600030101010101" pitchFamily="2" charset="-122"/>
          <a:cs typeface="+mn-cs"/>
        </a:defRPr>
      </a:lvl2pPr>
      <a:lvl3pPr marL="1061148" indent="-212230" algn="l" defTabSz="848918" rtl="0" eaLnBrk="1" latinLnBrk="0" hangingPunct="1">
        <a:spcBef>
          <a:spcPct val="20000"/>
        </a:spcBef>
        <a:buClrTx/>
        <a:buSzPct val="75000"/>
        <a:buFont typeface="Wingdings" pitchFamily="2" charset="2"/>
        <a:buChar char="Ø"/>
        <a:defRPr sz="1500" i="1" kern="1200">
          <a:solidFill>
            <a:schemeClr val="tx1"/>
          </a:solidFill>
          <a:latin typeface="+mn-lt"/>
          <a:ea typeface="等线" panose="02010600030101010101" pitchFamily="2" charset="-122"/>
          <a:cs typeface="+mn-cs"/>
        </a:defRPr>
      </a:lvl3pPr>
      <a:lvl4pPr marL="1485607" indent="-212230" algn="l" defTabSz="848918" rtl="0" eaLnBrk="1" latinLnBrk="0" hangingPunct="1">
        <a:spcBef>
          <a:spcPct val="20000"/>
        </a:spcBef>
        <a:buClrTx/>
        <a:buSzPct val="55000"/>
        <a:buFont typeface="Arial" pitchFamily="34" charset="0"/>
        <a:buChar char="–"/>
        <a:defRPr sz="1500" kern="1200">
          <a:solidFill>
            <a:schemeClr val="tx1"/>
          </a:solidFill>
          <a:latin typeface="+mn-lt"/>
          <a:ea typeface="等线" panose="02010600030101010101" pitchFamily="2" charset="-122"/>
          <a:cs typeface="+mn-cs"/>
        </a:defRPr>
      </a:lvl4pPr>
      <a:lvl5pPr marL="1910067" indent="-212230" algn="l" defTabSz="848918" rtl="0" eaLnBrk="1" latinLnBrk="0" hangingPunct="1">
        <a:spcBef>
          <a:spcPct val="20000"/>
        </a:spcBef>
        <a:buClrTx/>
        <a:buSzPct val="75000"/>
        <a:buFont typeface="Arial" pitchFamily="34" charset="0"/>
        <a:buChar char="»"/>
        <a:defRPr sz="1500" kern="1200">
          <a:solidFill>
            <a:schemeClr val="tx1"/>
          </a:solidFill>
          <a:latin typeface="+mn-lt"/>
          <a:ea typeface="等线" panose="02010600030101010101" pitchFamily="2" charset="-122"/>
          <a:cs typeface="+mn-cs"/>
        </a:defRPr>
      </a:lvl5pPr>
      <a:lvl6pPr marL="233452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898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44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790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48918" rtl="0" eaLnBrk="1" latinLnBrk="0" hangingPunct="1">
        <a:defRPr sz="1600" kern="1200">
          <a:solidFill>
            <a:schemeClr val="tx1"/>
          </a:solidFill>
          <a:latin typeface="+mn-lt"/>
          <a:ea typeface="+mn-ea"/>
          <a:cs typeface="+mn-cs"/>
        </a:defRPr>
      </a:lvl1pPr>
      <a:lvl2pPr marL="424459" algn="l" defTabSz="848918" rtl="0" eaLnBrk="1" latinLnBrk="0" hangingPunct="1">
        <a:defRPr sz="1600" kern="1200">
          <a:solidFill>
            <a:schemeClr val="tx1"/>
          </a:solidFill>
          <a:latin typeface="+mn-lt"/>
          <a:ea typeface="+mn-ea"/>
          <a:cs typeface="+mn-cs"/>
        </a:defRPr>
      </a:lvl2pPr>
      <a:lvl3pPr marL="848918" algn="l" defTabSz="848918" rtl="0" eaLnBrk="1" latinLnBrk="0" hangingPunct="1">
        <a:defRPr sz="1600" kern="1200">
          <a:solidFill>
            <a:schemeClr val="tx1"/>
          </a:solidFill>
          <a:latin typeface="+mn-lt"/>
          <a:ea typeface="+mn-ea"/>
          <a:cs typeface="+mn-cs"/>
        </a:defRPr>
      </a:lvl3pPr>
      <a:lvl4pPr marL="1273378" algn="l" defTabSz="848918" rtl="0" eaLnBrk="1" latinLnBrk="0" hangingPunct="1">
        <a:defRPr sz="1600" kern="1200">
          <a:solidFill>
            <a:schemeClr val="tx1"/>
          </a:solidFill>
          <a:latin typeface="+mn-lt"/>
          <a:ea typeface="+mn-ea"/>
          <a:cs typeface="+mn-cs"/>
        </a:defRPr>
      </a:lvl4pPr>
      <a:lvl5pPr marL="1697837" algn="l" defTabSz="848918" rtl="0" eaLnBrk="1" latinLnBrk="0" hangingPunct="1">
        <a:defRPr sz="1600" kern="1200">
          <a:solidFill>
            <a:schemeClr val="tx1"/>
          </a:solidFill>
          <a:latin typeface="+mn-lt"/>
          <a:ea typeface="+mn-ea"/>
          <a:cs typeface="+mn-cs"/>
        </a:defRPr>
      </a:lvl5pPr>
      <a:lvl6pPr marL="2122296" algn="l" defTabSz="848918" rtl="0" eaLnBrk="1" latinLnBrk="0" hangingPunct="1">
        <a:defRPr sz="1600" kern="1200">
          <a:solidFill>
            <a:schemeClr val="tx1"/>
          </a:solidFill>
          <a:latin typeface="+mn-lt"/>
          <a:ea typeface="+mn-ea"/>
          <a:cs typeface="+mn-cs"/>
        </a:defRPr>
      </a:lvl6pPr>
      <a:lvl7pPr marL="2546755" algn="l" defTabSz="848918" rtl="0" eaLnBrk="1" latinLnBrk="0" hangingPunct="1">
        <a:defRPr sz="1600" kern="1200">
          <a:solidFill>
            <a:schemeClr val="tx1"/>
          </a:solidFill>
          <a:latin typeface="+mn-lt"/>
          <a:ea typeface="+mn-ea"/>
          <a:cs typeface="+mn-cs"/>
        </a:defRPr>
      </a:lvl7pPr>
      <a:lvl8pPr marL="2971216" algn="l" defTabSz="848918" rtl="0" eaLnBrk="1" latinLnBrk="0" hangingPunct="1">
        <a:defRPr sz="1600" kern="1200">
          <a:solidFill>
            <a:schemeClr val="tx1"/>
          </a:solidFill>
          <a:latin typeface="+mn-lt"/>
          <a:ea typeface="+mn-ea"/>
          <a:cs typeface="+mn-cs"/>
        </a:defRPr>
      </a:lvl8pPr>
      <a:lvl9pPr marL="3395675" algn="l" defTabSz="848918"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2" y="228865"/>
            <a:ext cx="8229600" cy="952500"/>
          </a:xfrm>
          <a:prstGeom prst="rect">
            <a:avLst/>
          </a:prstGeom>
        </p:spPr>
        <p:txBody>
          <a:bodyPr vert="horz" lIns="84892" tIns="42446" rIns="84892" bIns="42446"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2" y="1333500"/>
            <a:ext cx="8229600" cy="3771636"/>
          </a:xfrm>
          <a:prstGeom prst="rect">
            <a:avLst/>
          </a:prstGeom>
        </p:spPr>
        <p:txBody>
          <a:bodyPr vert="horz" lIns="84892" tIns="42446" rIns="84892" bIns="4244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5296966"/>
            <a:ext cx="2133600" cy="304271"/>
          </a:xfrm>
          <a:prstGeom prst="rect">
            <a:avLst/>
          </a:prstGeom>
        </p:spPr>
        <p:txBody>
          <a:bodyPr vert="horz" lIns="84892" tIns="42446" rIns="84892" bIns="42446" rtlCol="0" anchor="ctr"/>
          <a:lstStyle>
            <a:lvl1pPr algn="l">
              <a:defRPr sz="1100">
                <a:solidFill>
                  <a:schemeClr val="tx1">
                    <a:tint val="75000"/>
                  </a:schemeClr>
                </a:solidFill>
                <a:ea typeface="等线" panose="02010600030101010101" pitchFamily="2" charset="-122"/>
              </a:defRPr>
            </a:lvl1pPr>
          </a:lstStyle>
          <a:p>
            <a:pPr eaLnBrk="0" fontAlgn="base" hangingPunct="0">
              <a:spcBef>
                <a:spcPct val="0"/>
              </a:spcBef>
              <a:spcAft>
                <a:spcPct val="0"/>
              </a:spcAft>
            </a:pPr>
            <a:fld id="{5BD5C1FC-F80F-4123-86B0-E86A578C80B3}" type="datetimeFigureOut">
              <a:rPr lang="zh-CN" altLang="en-US" smtClean="0">
                <a:solidFill>
                  <a:prstClr val="black">
                    <a:tint val="75000"/>
                  </a:prstClr>
                </a:solidFill>
              </a:rPr>
              <a:pPr eaLnBrk="0" fontAlgn="base" hangingPunct="0">
                <a:spcBef>
                  <a:spcPct val="0"/>
                </a:spcBef>
                <a:spcAft>
                  <a:spcPct val="0"/>
                </a:spcAft>
              </a:pPr>
              <a:t>2017/3/4</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3124202" y="5296966"/>
            <a:ext cx="2895600" cy="304271"/>
          </a:xfrm>
          <a:prstGeom prst="rect">
            <a:avLst/>
          </a:prstGeom>
        </p:spPr>
        <p:txBody>
          <a:bodyPr vert="horz" lIns="84892" tIns="42446" rIns="84892" bIns="42446" rtlCol="0" anchor="ctr"/>
          <a:lstStyle>
            <a:lvl1pPr algn="ctr">
              <a:defRPr sz="1100">
                <a:solidFill>
                  <a:schemeClr val="tx1">
                    <a:tint val="75000"/>
                  </a:schemeClr>
                </a:solidFill>
                <a:ea typeface="等线" panose="02010600030101010101" pitchFamily="2" charset="-122"/>
              </a:defRPr>
            </a:lvl1pPr>
          </a:lstStyle>
          <a:p>
            <a:pPr eaLnBrk="0" fontAlgn="base" hangingPunct="0">
              <a:spcBef>
                <a:spcPct val="0"/>
              </a:spcBef>
              <a:spcAft>
                <a:spcPct val="0"/>
              </a:spcAft>
            </a:pPr>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6553200" y="5296966"/>
            <a:ext cx="2133600" cy="304271"/>
          </a:xfrm>
          <a:prstGeom prst="rect">
            <a:avLst/>
          </a:prstGeom>
        </p:spPr>
        <p:txBody>
          <a:bodyPr vert="horz" lIns="84892" tIns="42446" rIns="84892" bIns="42446" rtlCol="0" anchor="ctr"/>
          <a:lstStyle>
            <a:lvl1pPr algn="r">
              <a:defRPr sz="1100">
                <a:solidFill>
                  <a:schemeClr val="tx1">
                    <a:tint val="75000"/>
                  </a:schemeClr>
                </a:solidFill>
                <a:ea typeface="等线" panose="02010600030101010101" pitchFamily="2" charset="-122"/>
              </a:defRPr>
            </a:lvl1pPr>
          </a:lstStyle>
          <a:p>
            <a:pPr eaLnBrk="0" fontAlgn="base" hangingPunct="0">
              <a:spcBef>
                <a:spcPct val="0"/>
              </a:spcBef>
              <a:spcAft>
                <a:spcPct val="0"/>
              </a:spcAft>
            </a:pPr>
            <a:fld id="{E6CE0860-97CC-4EF9-83D0-C7FEFA0C46A7}" type="slidenum">
              <a:rPr lang="zh-CN" altLang="en-US" smtClean="0">
                <a:solidFill>
                  <a:prstClr val="black">
                    <a:tint val="75000"/>
                  </a:prstClr>
                </a:solidFill>
              </a:rPr>
              <a:pPr eaLnBrk="0" fontAlgn="base" hangingPunct="0">
                <a:spcBef>
                  <a:spcPct val="0"/>
                </a:spcBef>
                <a:spcAft>
                  <a:spcPct val="0"/>
                </a:spcAft>
              </a:pPr>
              <a:t>‹#›</a:t>
            </a:fld>
            <a:endParaRPr lang="zh-CN" altLang="en-US" dirty="0">
              <a:solidFill>
                <a:prstClr val="black">
                  <a:tint val="75000"/>
                </a:prstClr>
              </a:solidFill>
            </a:endParaRPr>
          </a:p>
        </p:txBody>
      </p:sp>
    </p:spTree>
    <p:extLst>
      <p:ext uri="{BB962C8B-B14F-4D97-AF65-F5344CB8AC3E}">
        <p14:creationId xmlns:p14="http://schemas.microsoft.com/office/powerpoint/2010/main" val="42334061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848918" rtl="0" eaLnBrk="1" latinLnBrk="0" hangingPunct="1">
        <a:spcBef>
          <a:spcPct val="0"/>
        </a:spcBef>
        <a:buNone/>
        <a:defRPr sz="4100" kern="1200">
          <a:solidFill>
            <a:schemeClr val="tx1"/>
          </a:solidFill>
          <a:latin typeface="+mj-lt"/>
          <a:ea typeface="等线" panose="02010600030101010101" pitchFamily="2" charset="-122"/>
          <a:cs typeface="+mj-cs"/>
        </a:defRPr>
      </a:lvl1pPr>
    </p:titleStyle>
    <p:bodyStyle>
      <a:lvl1pPr marL="318345" indent="-318345" algn="l" defTabSz="848918" rtl="0" eaLnBrk="1" latinLnBrk="0" hangingPunct="1">
        <a:spcBef>
          <a:spcPct val="20000"/>
        </a:spcBef>
        <a:buFont typeface="Arial" pitchFamily="34" charset="0"/>
        <a:buChar char="•"/>
        <a:defRPr sz="3000" kern="1200">
          <a:solidFill>
            <a:schemeClr val="tx1"/>
          </a:solidFill>
          <a:latin typeface="+mn-lt"/>
          <a:ea typeface="等线" panose="02010600030101010101" pitchFamily="2" charset="-122"/>
          <a:cs typeface="+mn-cs"/>
        </a:defRPr>
      </a:lvl1pPr>
      <a:lvl2pPr marL="689746" indent="-265287" algn="l" defTabSz="848918" rtl="0" eaLnBrk="1" latinLnBrk="0" hangingPunct="1">
        <a:spcBef>
          <a:spcPct val="20000"/>
        </a:spcBef>
        <a:buFont typeface="Arial" pitchFamily="34" charset="0"/>
        <a:buChar char="–"/>
        <a:defRPr sz="2600" kern="1200">
          <a:solidFill>
            <a:schemeClr val="tx1"/>
          </a:solidFill>
          <a:latin typeface="+mn-lt"/>
          <a:ea typeface="等线" panose="02010600030101010101" pitchFamily="2" charset="-122"/>
          <a:cs typeface="+mn-cs"/>
        </a:defRPr>
      </a:lvl2pPr>
      <a:lvl3pPr marL="1061148" indent="-212230" algn="l" defTabSz="848918" rtl="0" eaLnBrk="1" latinLnBrk="0" hangingPunct="1">
        <a:spcBef>
          <a:spcPct val="20000"/>
        </a:spcBef>
        <a:buFont typeface="Arial" pitchFamily="34" charset="0"/>
        <a:buChar char="•"/>
        <a:defRPr sz="2200" kern="1200">
          <a:solidFill>
            <a:schemeClr val="tx1"/>
          </a:solidFill>
          <a:latin typeface="+mn-lt"/>
          <a:ea typeface="等线" panose="02010600030101010101" pitchFamily="2" charset="-122"/>
          <a:cs typeface="+mn-cs"/>
        </a:defRPr>
      </a:lvl3pPr>
      <a:lvl4pPr marL="1485607" indent="-212230" algn="l" defTabSz="848918" rtl="0" eaLnBrk="1" latinLnBrk="0" hangingPunct="1">
        <a:spcBef>
          <a:spcPct val="20000"/>
        </a:spcBef>
        <a:buFont typeface="Arial" pitchFamily="34" charset="0"/>
        <a:buChar char="–"/>
        <a:defRPr sz="1900" kern="1200">
          <a:solidFill>
            <a:schemeClr val="tx1"/>
          </a:solidFill>
          <a:latin typeface="+mn-lt"/>
          <a:ea typeface="等线" panose="02010600030101010101" pitchFamily="2" charset="-122"/>
          <a:cs typeface="+mn-cs"/>
        </a:defRPr>
      </a:lvl4pPr>
      <a:lvl5pPr marL="1910067" indent="-212230" algn="l" defTabSz="848918" rtl="0" eaLnBrk="1" latinLnBrk="0" hangingPunct="1">
        <a:spcBef>
          <a:spcPct val="20000"/>
        </a:spcBef>
        <a:buFont typeface="Arial" pitchFamily="34" charset="0"/>
        <a:buChar char="»"/>
        <a:defRPr sz="1900" kern="1200">
          <a:solidFill>
            <a:schemeClr val="tx1"/>
          </a:solidFill>
          <a:latin typeface="+mn-lt"/>
          <a:ea typeface="等线" panose="02010600030101010101" pitchFamily="2" charset="-122"/>
          <a:cs typeface="+mn-cs"/>
        </a:defRPr>
      </a:lvl5pPr>
      <a:lvl6pPr marL="233452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898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44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790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zh-CN"/>
      </a:defPPr>
      <a:lvl1pPr marL="0" algn="l" defTabSz="848918" rtl="0" eaLnBrk="1" latinLnBrk="0" hangingPunct="1">
        <a:defRPr sz="1600" kern="1200">
          <a:solidFill>
            <a:schemeClr val="tx1"/>
          </a:solidFill>
          <a:latin typeface="+mn-lt"/>
          <a:ea typeface="+mn-ea"/>
          <a:cs typeface="+mn-cs"/>
        </a:defRPr>
      </a:lvl1pPr>
      <a:lvl2pPr marL="424459" algn="l" defTabSz="848918" rtl="0" eaLnBrk="1" latinLnBrk="0" hangingPunct="1">
        <a:defRPr sz="1600" kern="1200">
          <a:solidFill>
            <a:schemeClr val="tx1"/>
          </a:solidFill>
          <a:latin typeface="+mn-lt"/>
          <a:ea typeface="+mn-ea"/>
          <a:cs typeface="+mn-cs"/>
        </a:defRPr>
      </a:lvl2pPr>
      <a:lvl3pPr marL="848918" algn="l" defTabSz="848918" rtl="0" eaLnBrk="1" latinLnBrk="0" hangingPunct="1">
        <a:defRPr sz="1600" kern="1200">
          <a:solidFill>
            <a:schemeClr val="tx1"/>
          </a:solidFill>
          <a:latin typeface="+mn-lt"/>
          <a:ea typeface="+mn-ea"/>
          <a:cs typeface="+mn-cs"/>
        </a:defRPr>
      </a:lvl3pPr>
      <a:lvl4pPr marL="1273378" algn="l" defTabSz="848918" rtl="0" eaLnBrk="1" latinLnBrk="0" hangingPunct="1">
        <a:defRPr sz="1600" kern="1200">
          <a:solidFill>
            <a:schemeClr val="tx1"/>
          </a:solidFill>
          <a:latin typeface="+mn-lt"/>
          <a:ea typeface="+mn-ea"/>
          <a:cs typeface="+mn-cs"/>
        </a:defRPr>
      </a:lvl4pPr>
      <a:lvl5pPr marL="1697837" algn="l" defTabSz="848918" rtl="0" eaLnBrk="1" latinLnBrk="0" hangingPunct="1">
        <a:defRPr sz="1600" kern="1200">
          <a:solidFill>
            <a:schemeClr val="tx1"/>
          </a:solidFill>
          <a:latin typeface="+mn-lt"/>
          <a:ea typeface="+mn-ea"/>
          <a:cs typeface="+mn-cs"/>
        </a:defRPr>
      </a:lvl5pPr>
      <a:lvl6pPr marL="2122296" algn="l" defTabSz="848918" rtl="0" eaLnBrk="1" latinLnBrk="0" hangingPunct="1">
        <a:defRPr sz="1600" kern="1200">
          <a:solidFill>
            <a:schemeClr val="tx1"/>
          </a:solidFill>
          <a:latin typeface="+mn-lt"/>
          <a:ea typeface="+mn-ea"/>
          <a:cs typeface="+mn-cs"/>
        </a:defRPr>
      </a:lvl6pPr>
      <a:lvl7pPr marL="2546755" algn="l" defTabSz="848918" rtl="0" eaLnBrk="1" latinLnBrk="0" hangingPunct="1">
        <a:defRPr sz="1600" kern="1200">
          <a:solidFill>
            <a:schemeClr val="tx1"/>
          </a:solidFill>
          <a:latin typeface="+mn-lt"/>
          <a:ea typeface="+mn-ea"/>
          <a:cs typeface="+mn-cs"/>
        </a:defRPr>
      </a:lvl7pPr>
      <a:lvl8pPr marL="2971216" algn="l" defTabSz="848918" rtl="0" eaLnBrk="1" latinLnBrk="0" hangingPunct="1">
        <a:defRPr sz="1600" kern="1200">
          <a:solidFill>
            <a:schemeClr val="tx1"/>
          </a:solidFill>
          <a:latin typeface="+mn-lt"/>
          <a:ea typeface="+mn-ea"/>
          <a:cs typeface="+mn-cs"/>
        </a:defRPr>
      </a:lvl8pPr>
      <a:lvl9pPr marL="3395675" algn="l" defTabSz="84891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1023062"/>
            <a:ext cx="8229600" cy="4318000"/>
          </a:xfrm>
          <a:prstGeom prst="rect">
            <a:avLst/>
          </a:prstGeom>
        </p:spPr>
        <p:txBody>
          <a:bodyPr vert="horz" lIns="84892" tIns="42446" rIns="84892" bIns="4244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9" name="Rectangle 5"/>
          <p:cNvSpPr>
            <a:spLocks noChangeArrowheads="1"/>
          </p:cNvSpPr>
          <p:nvPr/>
        </p:nvSpPr>
        <p:spPr bwMode="auto">
          <a:xfrm>
            <a:off x="4434158" y="5483106"/>
            <a:ext cx="275709" cy="180415"/>
          </a:xfrm>
          <a:prstGeom prst="rect">
            <a:avLst/>
          </a:prstGeom>
          <a:noFill/>
          <a:ln w="12700">
            <a:noFill/>
            <a:miter lim="800000"/>
            <a:headEnd/>
            <a:tailEnd/>
          </a:ln>
          <a:effectLst/>
        </p:spPr>
        <p:txBody>
          <a:bodyPr wrap="none" lIns="84134" tIns="41329" rIns="84134" bIns="41329">
            <a:spAutoFit/>
          </a:bodyPr>
          <a:lstStyle/>
          <a:p>
            <a:pPr algn="ctr" defTabSz="850394" eaLnBrk="0" fontAlgn="base" hangingPunct="0">
              <a:lnSpc>
                <a:spcPct val="90000"/>
              </a:lnSpc>
              <a:spcBef>
                <a:spcPct val="0"/>
              </a:spcBef>
              <a:spcAft>
                <a:spcPct val="0"/>
              </a:spcAft>
              <a:defRPr/>
            </a:pPr>
            <a:fld id="{95E38169-4045-4BE5-B9AF-004A68C144E0}" type="slidenum">
              <a:rPr lang="en-US" sz="700">
                <a:solidFill>
                  <a:prstClr val="black"/>
                </a:solidFill>
              </a:rPr>
              <a:pPr algn="ctr" defTabSz="850394" eaLnBrk="0" fontAlgn="base" hangingPunct="0">
                <a:lnSpc>
                  <a:spcPct val="90000"/>
                </a:lnSpc>
                <a:spcBef>
                  <a:spcPct val="0"/>
                </a:spcBef>
                <a:spcAft>
                  <a:spcPct val="0"/>
                </a:spcAft>
                <a:defRPr/>
              </a:pPr>
              <a:t>‹#›</a:t>
            </a:fld>
            <a:endParaRPr lang="en-US" sz="700" dirty="0">
              <a:solidFill>
                <a:prstClr val="black"/>
              </a:solidFill>
            </a:endParaRPr>
          </a:p>
        </p:txBody>
      </p:sp>
      <p:sp>
        <p:nvSpPr>
          <p:cNvPr id="2" name="Title Placeholder 1"/>
          <p:cNvSpPr>
            <a:spLocks noGrp="1"/>
          </p:cNvSpPr>
          <p:nvPr>
            <p:ph type="title"/>
          </p:nvPr>
        </p:nvSpPr>
        <p:spPr>
          <a:xfrm>
            <a:off x="457202" y="310449"/>
            <a:ext cx="8229600" cy="500946"/>
          </a:xfrm>
          <a:prstGeom prst="rect">
            <a:avLst/>
          </a:prstGeom>
        </p:spPr>
        <p:txBody>
          <a:bodyPr vert="horz" lIns="84892" tIns="42446" rIns="84892" bIns="42446" rtlCol="0" anchor="ctr">
            <a:normAutofit/>
          </a:bodyPr>
          <a:lstStyle/>
          <a:p>
            <a:r>
              <a:rPr lang="zh-CN" altLang="en-US" dirty="0"/>
              <a:t>单击此处编辑母版标题样式</a:t>
            </a:r>
            <a:endParaRPr lang="en-US" dirty="0"/>
          </a:p>
        </p:txBody>
      </p:sp>
      <p:cxnSp>
        <p:nvCxnSpPr>
          <p:cNvPr id="12" name="Straight Connector 11"/>
          <p:cNvCxnSpPr/>
          <p:nvPr/>
        </p:nvCxnSpPr>
        <p:spPr bwMode="auto">
          <a:xfrm>
            <a:off x="379476" y="906480"/>
            <a:ext cx="8385048" cy="0"/>
          </a:xfrm>
          <a:prstGeom prst="line">
            <a:avLst/>
          </a:prstGeom>
          <a:solidFill>
            <a:schemeClr val="bg1"/>
          </a:solidFill>
          <a:ln w="50800" cap="flat" cmpd="sng" algn="ctr">
            <a:solidFill>
              <a:srgbClr val="002060"/>
            </a:solidFill>
            <a:prstDash val="solid"/>
            <a:round/>
            <a:headEnd type="none" w="med" len="med"/>
            <a:tailEnd type="none" w="med" len="med"/>
          </a:ln>
          <a:effectLst/>
        </p:spPr>
      </p:cxnSp>
      <p:sp>
        <p:nvSpPr>
          <p:cNvPr id="27" name="Text Box 76"/>
          <p:cNvSpPr txBox="1">
            <a:spLocks noChangeArrowheads="1"/>
          </p:cNvSpPr>
          <p:nvPr/>
        </p:nvSpPr>
        <p:spPr bwMode="auto">
          <a:xfrm>
            <a:off x="0" y="-2699"/>
            <a:ext cx="9144000" cy="458563"/>
          </a:xfrm>
          <a:prstGeom prst="rect">
            <a:avLst/>
          </a:prstGeom>
          <a:solidFill>
            <a:srgbClr val="002060"/>
          </a:solidFill>
          <a:ln w="12700">
            <a:noFill/>
            <a:miter lim="800000"/>
            <a:headEnd/>
            <a:tailEnd/>
          </a:ln>
          <a:effectLst/>
        </p:spPr>
        <p:txBody>
          <a:bodyPr lIns="59424" tIns="59424" rIns="59424" bIns="59424">
            <a:spAutoFit/>
          </a:bodyPr>
          <a:lstStyle/>
          <a:p>
            <a:pPr fontAlgn="base">
              <a:spcBef>
                <a:spcPct val="0"/>
              </a:spcBef>
              <a:spcAft>
                <a:spcPct val="0"/>
              </a:spcAft>
            </a:pPr>
            <a:r>
              <a:rPr lang="en-US" sz="1100" b="1" cap="small" dirty="0">
                <a:solidFill>
                  <a:prstClr val="white"/>
                </a:solidFill>
              </a:rPr>
              <a:t>The </a:t>
            </a:r>
            <a:r>
              <a:rPr lang="zh-CN" altLang="en-US" sz="1100" b="1" cap="small" dirty="0">
                <a:solidFill>
                  <a:prstClr val="white"/>
                </a:solidFill>
                <a:ea typeface="等线" panose="02010600030101010101" pitchFamily="2" charset="-122"/>
              </a:rPr>
              <a:t>能源区块链实验室，能源区块链实验室研究开发中心</a:t>
            </a:r>
            <a:r>
              <a:rPr lang="en-US" sz="1100" b="1" cap="small" dirty="0">
                <a:solidFill>
                  <a:prstClr val="white"/>
                </a:solidFill>
              </a:rPr>
              <a:t> Group	</a:t>
            </a:r>
            <a:r>
              <a:rPr lang="en-US" sz="900" b="1" dirty="0">
                <a:solidFill>
                  <a:prstClr val="white"/>
                </a:solidFill>
              </a:rPr>
              <a:t>					             		</a:t>
            </a:r>
            <a:r>
              <a:rPr lang="en-US" sz="1100" b="1" cap="small" dirty="0">
                <a:solidFill>
                  <a:prstClr val="white"/>
                </a:solidFill>
              </a:rPr>
              <a:t>Confidential</a:t>
            </a:r>
          </a:p>
        </p:txBody>
      </p:sp>
      <p:pic>
        <p:nvPicPr>
          <p:cNvPr id="8" name="Picture 2" descr="D:\Admin\Refreshed logo\martec_b_jpg.jpg"/>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224900" y="5077747"/>
            <a:ext cx="674692" cy="5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031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just" defTabSz="848918" rtl="0" eaLnBrk="1" latinLnBrk="0" hangingPunct="1">
        <a:spcBef>
          <a:spcPct val="0"/>
        </a:spcBef>
        <a:buNone/>
        <a:defRPr sz="1900" b="1" kern="1200">
          <a:solidFill>
            <a:schemeClr val="tx1"/>
          </a:solidFill>
          <a:latin typeface="+mj-lt"/>
          <a:ea typeface="等线" panose="02010600030101010101" pitchFamily="2" charset="-122"/>
          <a:cs typeface="+mj-cs"/>
        </a:defRPr>
      </a:lvl1pPr>
    </p:titleStyle>
    <p:bodyStyle>
      <a:lvl1pPr marL="0" indent="0" algn="l" defTabSz="848918" rtl="0" eaLnBrk="1" latinLnBrk="0" hangingPunct="1">
        <a:spcBef>
          <a:spcPct val="20000"/>
        </a:spcBef>
        <a:buFont typeface="Arial" pitchFamily="34" charset="0"/>
        <a:buNone/>
        <a:defRPr sz="1500" b="1" kern="1200">
          <a:solidFill>
            <a:schemeClr val="tx1"/>
          </a:solidFill>
          <a:latin typeface="+mn-lt"/>
          <a:ea typeface="等线" panose="02010600030101010101" pitchFamily="2" charset="-122"/>
          <a:cs typeface="+mn-cs"/>
        </a:defRPr>
      </a:lvl1pPr>
      <a:lvl2pPr marL="689746" indent="-265287" algn="l" defTabSz="848918" rtl="0" eaLnBrk="1" latinLnBrk="0" hangingPunct="1">
        <a:spcBef>
          <a:spcPct val="20000"/>
        </a:spcBef>
        <a:buClrTx/>
        <a:buFont typeface="Arial" pitchFamily="34" charset="0"/>
        <a:buChar char="•"/>
        <a:defRPr sz="1500" kern="1200">
          <a:solidFill>
            <a:schemeClr val="tx1"/>
          </a:solidFill>
          <a:latin typeface="+mn-lt"/>
          <a:ea typeface="等线" panose="02010600030101010101" pitchFamily="2" charset="-122"/>
          <a:cs typeface="+mn-cs"/>
        </a:defRPr>
      </a:lvl2pPr>
      <a:lvl3pPr marL="1061148" indent="-212230" algn="l" defTabSz="848918" rtl="0" eaLnBrk="1" latinLnBrk="0" hangingPunct="1">
        <a:spcBef>
          <a:spcPct val="20000"/>
        </a:spcBef>
        <a:buClrTx/>
        <a:buSzPct val="75000"/>
        <a:buFont typeface="Wingdings" pitchFamily="2" charset="2"/>
        <a:buChar char="Ø"/>
        <a:defRPr sz="1500" i="1" kern="1200">
          <a:solidFill>
            <a:schemeClr val="tx1"/>
          </a:solidFill>
          <a:latin typeface="+mn-lt"/>
          <a:ea typeface="等线" panose="02010600030101010101" pitchFamily="2" charset="-122"/>
          <a:cs typeface="+mn-cs"/>
        </a:defRPr>
      </a:lvl3pPr>
      <a:lvl4pPr marL="1485607" indent="-212230" algn="l" defTabSz="848918" rtl="0" eaLnBrk="1" latinLnBrk="0" hangingPunct="1">
        <a:spcBef>
          <a:spcPct val="20000"/>
        </a:spcBef>
        <a:buClrTx/>
        <a:buSzPct val="55000"/>
        <a:buFont typeface="Arial" pitchFamily="34" charset="0"/>
        <a:buChar char="–"/>
        <a:defRPr sz="1500" kern="1200">
          <a:solidFill>
            <a:schemeClr val="tx1"/>
          </a:solidFill>
          <a:latin typeface="+mn-lt"/>
          <a:ea typeface="等线" panose="02010600030101010101" pitchFamily="2" charset="-122"/>
          <a:cs typeface="+mn-cs"/>
        </a:defRPr>
      </a:lvl4pPr>
      <a:lvl5pPr marL="1910067" indent="-212230" algn="l" defTabSz="848918" rtl="0" eaLnBrk="1" latinLnBrk="0" hangingPunct="1">
        <a:spcBef>
          <a:spcPct val="20000"/>
        </a:spcBef>
        <a:buClrTx/>
        <a:buSzPct val="75000"/>
        <a:buFont typeface="Arial" pitchFamily="34" charset="0"/>
        <a:buChar char="»"/>
        <a:defRPr sz="1500" kern="1200">
          <a:solidFill>
            <a:schemeClr val="tx1"/>
          </a:solidFill>
          <a:latin typeface="+mn-lt"/>
          <a:ea typeface="等线" panose="02010600030101010101" pitchFamily="2" charset="-122"/>
          <a:cs typeface="+mn-cs"/>
        </a:defRPr>
      </a:lvl5pPr>
      <a:lvl6pPr marL="233452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8986"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44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7905" indent="-212230" algn="l" defTabSz="848918"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48918" rtl="0" eaLnBrk="1" latinLnBrk="0" hangingPunct="1">
        <a:defRPr sz="1600" kern="1200">
          <a:solidFill>
            <a:schemeClr val="tx1"/>
          </a:solidFill>
          <a:latin typeface="+mn-lt"/>
          <a:ea typeface="+mn-ea"/>
          <a:cs typeface="+mn-cs"/>
        </a:defRPr>
      </a:lvl1pPr>
      <a:lvl2pPr marL="424459" algn="l" defTabSz="848918" rtl="0" eaLnBrk="1" latinLnBrk="0" hangingPunct="1">
        <a:defRPr sz="1600" kern="1200">
          <a:solidFill>
            <a:schemeClr val="tx1"/>
          </a:solidFill>
          <a:latin typeface="+mn-lt"/>
          <a:ea typeface="+mn-ea"/>
          <a:cs typeface="+mn-cs"/>
        </a:defRPr>
      </a:lvl2pPr>
      <a:lvl3pPr marL="848918" algn="l" defTabSz="848918" rtl="0" eaLnBrk="1" latinLnBrk="0" hangingPunct="1">
        <a:defRPr sz="1600" kern="1200">
          <a:solidFill>
            <a:schemeClr val="tx1"/>
          </a:solidFill>
          <a:latin typeface="+mn-lt"/>
          <a:ea typeface="+mn-ea"/>
          <a:cs typeface="+mn-cs"/>
        </a:defRPr>
      </a:lvl3pPr>
      <a:lvl4pPr marL="1273378" algn="l" defTabSz="848918" rtl="0" eaLnBrk="1" latinLnBrk="0" hangingPunct="1">
        <a:defRPr sz="1600" kern="1200">
          <a:solidFill>
            <a:schemeClr val="tx1"/>
          </a:solidFill>
          <a:latin typeface="+mn-lt"/>
          <a:ea typeface="+mn-ea"/>
          <a:cs typeface="+mn-cs"/>
        </a:defRPr>
      </a:lvl4pPr>
      <a:lvl5pPr marL="1697837" algn="l" defTabSz="848918" rtl="0" eaLnBrk="1" latinLnBrk="0" hangingPunct="1">
        <a:defRPr sz="1600" kern="1200">
          <a:solidFill>
            <a:schemeClr val="tx1"/>
          </a:solidFill>
          <a:latin typeface="+mn-lt"/>
          <a:ea typeface="+mn-ea"/>
          <a:cs typeface="+mn-cs"/>
        </a:defRPr>
      </a:lvl5pPr>
      <a:lvl6pPr marL="2122296" algn="l" defTabSz="848918" rtl="0" eaLnBrk="1" latinLnBrk="0" hangingPunct="1">
        <a:defRPr sz="1600" kern="1200">
          <a:solidFill>
            <a:schemeClr val="tx1"/>
          </a:solidFill>
          <a:latin typeface="+mn-lt"/>
          <a:ea typeface="+mn-ea"/>
          <a:cs typeface="+mn-cs"/>
        </a:defRPr>
      </a:lvl6pPr>
      <a:lvl7pPr marL="2546755" algn="l" defTabSz="848918" rtl="0" eaLnBrk="1" latinLnBrk="0" hangingPunct="1">
        <a:defRPr sz="1600" kern="1200">
          <a:solidFill>
            <a:schemeClr val="tx1"/>
          </a:solidFill>
          <a:latin typeface="+mn-lt"/>
          <a:ea typeface="+mn-ea"/>
          <a:cs typeface="+mn-cs"/>
        </a:defRPr>
      </a:lvl7pPr>
      <a:lvl8pPr marL="2971216" algn="l" defTabSz="848918" rtl="0" eaLnBrk="1" latinLnBrk="0" hangingPunct="1">
        <a:defRPr sz="1600" kern="1200">
          <a:solidFill>
            <a:schemeClr val="tx1"/>
          </a:solidFill>
          <a:latin typeface="+mn-lt"/>
          <a:ea typeface="+mn-ea"/>
          <a:cs typeface="+mn-cs"/>
        </a:defRPr>
      </a:lvl8pPr>
      <a:lvl9pPr marL="3395675" algn="l" defTabSz="848918"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87" name="Rectangle 7"/>
          <p:cNvSpPr>
            <a:spLocks noChangeArrowheads="1"/>
          </p:cNvSpPr>
          <p:nvPr/>
        </p:nvSpPr>
        <p:spPr bwMode="auto">
          <a:xfrm>
            <a:off x="0" y="5270500"/>
            <a:ext cx="9144000" cy="444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71688" name="Rectangle 8"/>
          <p:cNvSpPr>
            <a:spLocks noChangeArrowheads="1"/>
          </p:cNvSpPr>
          <p:nvPr/>
        </p:nvSpPr>
        <p:spPr bwMode="auto">
          <a:xfrm>
            <a:off x="0" y="0"/>
            <a:ext cx="9144000" cy="825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71691" name="Rectangle 11"/>
          <p:cNvSpPr>
            <a:spLocks noChangeArrowheads="1"/>
          </p:cNvSpPr>
          <p:nvPr/>
        </p:nvSpPr>
        <p:spPr bwMode="auto">
          <a:xfrm>
            <a:off x="7010400" y="5462323"/>
            <a:ext cx="1905000" cy="127000"/>
          </a:xfrm>
          <a:prstGeom prst="rect">
            <a:avLst/>
          </a:prstGeom>
          <a:noFill/>
          <a:ln w="9525">
            <a:noFill/>
            <a:miter lim="800000"/>
            <a:headEnd/>
            <a:tailEnd/>
          </a:ln>
          <a:effectLst/>
        </p:spPr>
        <p:txBody>
          <a:bodyPr lIns="0" tIns="0" rIns="0" bIns="0"/>
          <a:lstStyle/>
          <a:p>
            <a:pPr algn="r" defTabSz="914400" eaLnBrk="0" fontAlgn="base" hangingPunct="0">
              <a:spcBef>
                <a:spcPct val="0"/>
              </a:spcBef>
              <a:spcAft>
                <a:spcPct val="0"/>
              </a:spcAft>
              <a:defRPr/>
            </a:pPr>
            <a:fld id="{C6630E65-0BD4-4B08-99D2-4080C32FDECC}" type="slidenum">
              <a:rPr lang="zh-CN" altLang="en-US" sz="900">
                <a:solidFill>
                  <a:srgbClr val="FFFFFF"/>
                </a:solidFill>
                <a:ea typeface="楷体_GB2312" pitchFamily="49" charset="-122"/>
              </a:rPr>
              <a:pPr algn="r" defTabSz="914400" eaLnBrk="0" fontAlgn="base" hangingPunct="0">
                <a:spcBef>
                  <a:spcPct val="0"/>
                </a:spcBef>
                <a:spcAft>
                  <a:spcPct val="0"/>
                </a:spcAft>
                <a:defRPr/>
              </a:pPr>
              <a:t>‹#›</a:t>
            </a:fld>
            <a:endParaRPr lang="en-US" altLang="zh-CN" sz="900">
              <a:solidFill>
                <a:srgbClr val="FFFFFF"/>
              </a:solidFill>
              <a:ea typeface="楷体_GB2312" pitchFamily="49" charset="-122"/>
            </a:endParaRPr>
          </a:p>
        </p:txBody>
      </p:sp>
      <p:sp>
        <p:nvSpPr>
          <p:cNvPr id="9221" name="Rectangle 13"/>
          <p:cNvSpPr>
            <a:spLocks noGrp="1" noChangeArrowheads="1"/>
          </p:cNvSpPr>
          <p:nvPr>
            <p:ph type="title"/>
          </p:nvPr>
        </p:nvSpPr>
        <p:spPr bwMode="auto">
          <a:xfrm>
            <a:off x="355601" y="54240"/>
            <a:ext cx="8455025" cy="6985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ltLang="zh-CN"/>
              <a:t>Click to edit Master title style</a:t>
            </a:r>
          </a:p>
        </p:txBody>
      </p:sp>
      <p:sp>
        <p:nvSpPr>
          <p:cNvPr id="9222" name="Rectangle 14"/>
          <p:cNvSpPr>
            <a:spLocks noGrp="1" noChangeArrowheads="1"/>
          </p:cNvSpPr>
          <p:nvPr>
            <p:ph type="body" idx="1"/>
          </p:nvPr>
        </p:nvSpPr>
        <p:spPr bwMode="auto">
          <a:xfrm>
            <a:off x="355601" y="1079500"/>
            <a:ext cx="8455025" cy="3937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9223" name="Picture 22" descr="fs_blue_540"/>
          <p:cNvPicPr>
            <a:picLocks noChangeAspect="1" noChangeArrowheads="1"/>
          </p:cNvPicPr>
          <p:nvPr/>
        </p:nvPicPr>
        <p:blipFill>
          <a:blip r:embed="rId18" cstate="print"/>
          <a:srcRect/>
          <a:stretch>
            <a:fillRect/>
          </a:stretch>
        </p:blipFill>
        <p:spPr bwMode="auto">
          <a:xfrm>
            <a:off x="2667000" y="5307542"/>
            <a:ext cx="3581400" cy="407458"/>
          </a:xfrm>
          <a:prstGeom prst="rect">
            <a:avLst/>
          </a:prstGeom>
          <a:noFill/>
          <a:ln w="9525">
            <a:noFill/>
            <a:miter lim="800000"/>
            <a:headEnd/>
            <a:tailEnd/>
          </a:ln>
        </p:spPr>
      </p:pic>
      <p:sp>
        <p:nvSpPr>
          <p:cNvPr id="71706" name="Rectangle 26"/>
          <p:cNvSpPr>
            <a:spLocks noChangeArrowheads="1"/>
          </p:cNvSpPr>
          <p:nvPr userDrawn="1"/>
        </p:nvSpPr>
        <p:spPr bwMode="auto">
          <a:xfrm>
            <a:off x="228600" y="5270505"/>
            <a:ext cx="2286000" cy="461665"/>
          </a:xfrm>
          <a:prstGeom prst="rect">
            <a:avLst/>
          </a:prstGeom>
          <a:noFill/>
          <a:ln w="9525" algn="ctr">
            <a:noFill/>
            <a:miter lim="800000"/>
            <a:headEnd/>
            <a:tailEnd/>
          </a:ln>
          <a:effectLst/>
        </p:spPr>
        <p:txBody>
          <a:bodyPr>
            <a:spAutoFit/>
          </a:bodyPr>
          <a:lstStyle/>
          <a:p>
            <a:pPr algn="ctr" defTabSz="914400" fontAlgn="base">
              <a:spcBef>
                <a:spcPct val="0"/>
              </a:spcBef>
              <a:spcAft>
                <a:spcPct val="0"/>
              </a:spcAft>
              <a:defRPr/>
            </a:pPr>
            <a:r>
              <a:rPr lang="en-US" altLang="zh-CN" sz="1200" b="1" i="1" dirty="0">
                <a:solidFill>
                  <a:srgbClr val="FFFFFF"/>
                </a:solidFill>
                <a:ea typeface="楷体_GB2312" pitchFamily="49" charset="-122"/>
              </a:rPr>
              <a:t>Frost &amp; Sullivan confidential and only shared with Chery</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txStyles>
    <p:titleStyle>
      <a:lvl1pPr algn="l" rtl="0" eaLnBrk="0" fontAlgn="base" hangingPunct="0">
        <a:spcBef>
          <a:spcPct val="0"/>
        </a:spcBef>
        <a:spcAft>
          <a:spcPct val="0"/>
        </a:spcAft>
        <a:defRPr sz="2400" b="1">
          <a:solidFill>
            <a:schemeClr val="bg1"/>
          </a:solidFill>
          <a:latin typeface="+mj-lt"/>
          <a:ea typeface="+mj-ea"/>
          <a:cs typeface="+mj-cs"/>
        </a:defRPr>
      </a:lvl1pPr>
      <a:lvl2pPr algn="l" rtl="0" eaLnBrk="0" fontAlgn="base" hangingPunct="0">
        <a:spcBef>
          <a:spcPct val="0"/>
        </a:spcBef>
        <a:spcAft>
          <a:spcPct val="0"/>
        </a:spcAft>
        <a:defRPr sz="2400" b="1">
          <a:solidFill>
            <a:schemeClr val="bg1"/>
          </a:solidFill>
          <a:latin typeface="Times New Roman" pitchFamily="18" charset="0"/>
        </a:defRPr>
      </a:lvl2pPr>
      <a:lvl3pPr algn="l" rtl="0" eaLnBrk="0" fontAlgn="base" hangingPunct="0">
        <a:spcBef>
          <a:spcPct val="0"/>
        </a:spcBef>
        <a:spcAft>
          <a:spcPct val="0"/>
        </a:spcAft>
        <a:defRPr sz="2400" b="1">
          <a:solidFill>
            <a:schemeClr val="bg1"/>
          </a:solidFill>
          <a:latin typeface="Times New Roman" pitchFamily="18" charset="0"/>
        </a:defRPr>
      </a:lvl3pPr>
      <a:lvl4pPr algn="l" rtl="0" eaLnBrk="0" fontAlgn="base" hangingPunct="0">
        <a:spcBef>
          <a:spcPct val="0"/>
        </a:spcBef>
        <a:spcAft>
          <a:spcPct val="0"/>
        </a:spcAft>
        <a:defRPr sz="2400" b="1">
          <a:solidFill>
            <a:schemeClr val="bg1"/>
          </a:solidFill>
          <a:latin typeface="Times New Roman" pitchFamily="18" charset="0"/>
        </a:defRPr>
      </a:lvl4pPr>
      <a:lvl5pPr algn="l" rtl="0" eaLnBrk="0" fontAlgn="base" hangingPunct="0">
        <a:spcBef>
          <a:spcPct val="0"/>
        </a:spcBef>
        <a:spcAft>
          <a:spcPct val="0"/>
        </a:spcAft>
        <a:defRPr sz="2400" b="1">
          <a:solidFill>
            <a:schemeClr val="bg1"/>
          </a:solidFill>
          <a:latin typeface="Times New Roman" pitchFamily="18" charset="0"/>
        </a:defRPr>
      </a:lvl5pPr>
      <a:lvl6pPr marL="457200" algn="l" rtl="0" fontAlgn="base">
        <a:spcBef>
          <a:spcPct val="0"/>
        </a:spcBef>
        <a:spcAft>
          <a:spcPct val="0"/>
        </a:spcAft>
        <a:defRPr sz="2400" b="1">
          <a:solidFill>
            <a:schemeClr val="bg1"/>
          </a:solidFill>
          <a:latin typeface="Times New Roman" pitchFamily="18" charset="0"/>
        </a:defRPr>
      </a:lvl6pPr>
      <a:lvl7pPr marL="914400" algn="l" rtl="0" fontAlgn="base">
        <a:spcBef>
          <a:spcPct val="0"/>
        </a:spcBef>
        <a:spcAft>
          <a:spcPct val="0"/>
        </a:spcAft>
        <a:defRPr sz="2400" b="1">
          <a:solidFill>
            <a:schemeClr val="bg1"/>
          </a:solidFill>
          <a:latin typeface="Times New Roman" pitchFamily="18" charset="0"/>
        </a:defRPr>
      </a:lvl7pPr>
      <a:lvl8pPr marL="1371600" algn="l" rtl="0" fontAlgn="base">
        <a:spcBef>
          <a:spcPct val="0"/>
        </a:spcBef>
        <a:spcAft>
          <a:spcPct val="0"/>
        </a:spcAft>
        <a:defRPr sz="2400" b="1">
          <a:solidFill>
            <a:schemeClr val="bg1"/>
          </a:solidFill>
          <a:latin typeface="Times New Roman" pitchFamily="18" charset="0"/>
        </a:defRPr>
      </a:lvl8pPr>
      <a:lvl9pPr marL="1828800" algn="l" rtl="0" fontAlgn="base">
        <a:spcBef>
          <a:spcPct val="0"/>
        </a:spcBef>
        <a:spcAft>
          <a:spcPct val="0"/>
        </a:spcAft>
        <a:defRPr sz="2400" b="1">
          <a:solidFill>
            <a:schemeClr val="bg1"/>
          </a:solidFill>
          <a:latin typeface="Times New Roman" pitchFamily="18" charset="0"/>
        </a:defRPr>
      </a:lvl9pPr>
    </p:titleStyle>
    <p:bodyStyle>
      <a:lvl1pPr marL="342900" indent="-342900" algn="l" rtl="0" eaLnBrk="0" fontAlgn="base" hangingPunct="0">
        <a:lnSpc>
          <a:spcPct val="125000"/>
        </a:lnSpc>
        <a:spcBef>
          <a:spcPct val="18000"/>
        </a:spcBef>
        <a:spcAft>
          <a:spcPct val="18000"/>
        </a:spcAft>
        <a:buSzPct val="75000"/>
        <a:buChar char="•"/>
        <a:defRPr sz="2200">
          <a:solidFill>
            <a:srgbClr val="06325C"/>
          </a:solidFill>
          <a:latin typeface="+mn-lt"/>
          <a:ea typeface="+mn-ea"/>
          <a:cs typeface="+mn-cs"/>
        </a:defRPr>
      </a:lvl1pPr>
      <a:lvl2pPr marL="393700" indent="-161925" algn="l" rtl="0" eaLnBrk="0" fontAlgn="base" hangingPunct="0">
        <a:lnSpc>
          <a:spcPct val="125000"/>
        </a:lnSpc>
        <a:spcBef>
          <a:spcPct val="18000"/>
        </a:spcBef>
        <a:spcAft>
          <a:spcPct val="18000"/>
        </a:spcAft>
        <a:buSzPct val="75000"/>
        <a:buChar char="•"/>
        <a:defRPr sz="2000">
          <a:solidFill>
            <a:srgbClr val="06325C"/>
          </a:solidFill>
          <a:latin typeface="+mn-lt"/>
        </a:defRPr>
      </a:lvl2pPr>
      <a:lvl3pPr marL="739775" indent="-173038" algn="l" rtl="0" eaLnBrk="0" fontAlgn="base" hangingPunct="0">
        <a:lnSpc>
          <a:spcPct val="125000"/>
        </a:lnSpc>
        <a:spcBef>
          <a:spcPct val="18000"/>
        </a:spcBef>
        <a:spcAft>
          <a:spcPct val="18000"/>
        </a:spcAft>
        <a:buSzPct val="75000"/>
        <a:buChar char="•"/>
        <a:defRPr sz="2400">
          <a:solidFill>
            <a:srgbClr val="06325C"/>
          </a:solidFill>
          <a:latin typeface="+mn-lt"/>
        </a:defRPr>
      </a:lvl3pPr>
      <a:lvl4pPr marL="1089025" indent="-174625" algn="l" rtl="0" eaLnBrk="0" fontAlgn="base" hangingPunct="0">
        <a:lnSpc>
          <a:spcPct val="125000"/>
        </a:lnSpc>
        <a:spcBef>
          <a:spcPct val="18000"/>
        </a:spcBef>
        <a:spcAft>
          <a:spcPct val="18000"/>
        </a:spcAft>
        <a:buSzPct val="75000"/>
        <a:buChar char="•"/>
        <a:defRPr sz="1600">
          <a:solidFill>
            <a:srgbClr val="06325C"/>
          </a:solidFill>
          <a:latin typeface="+mn-lt"/>
        </a:defRPr>
      </a:lvl4pPr>
      <a:lvl5pPr marL="1422400" indent="-160338" algn="l" rtl="0" eaLnBrk="0" fontAlgn="base" hangingPunct="0">
        <a:lnSpc>
          <a:spcPct val="125000"/>
        </a:lnSpc>
        <a:spcBef>
          <a:spcPct val="18000"/>
        </a:spcBef>
        <a:spcAft>
          <a:spcPct val="18000"/>
        </a:spcAft>
        <a:buSzPct val="75000"/>
        <a:buChar char="•"/>
        <a:defRPr sz="1600">
          <a:solidFill>
            <a:srgbClr val="06325C"/>
          </a:solidFill>
          <a:latin typeface="+mn-lt"/>
        </a:defRPr>
      </a:lvl5pPr>
      <a:lvl6pPr marL="1879600" indent="-160338" algn="l" rtl="0" fontAlgn="base">
        <a:lnSpc>
          <a:spcPct val="125000"/>
        </a:lnSpc>
        <a:spcBef>
          <a:spcPct val="18000"/>
        </a:spcBef>
        <a:spcAft>
          <a:spcPct val="18000"/>
        </a:spcAft>
        <a:buSzPct val="75000"/>
        <a:buChar char="•"/>
        <a:defRPr sz="1600">
          <a:solidFill>
            <a:srgbClr val="06325C"/>
          </a:solidFill>
          <a:latin typeface="+mn-lt"/>
        </a:defRPr>
      </a:lvl6pPr>
      <a:lvl7pPr marL="2336800" indent="-160338" algn="l" rtl="0" fontAlgn="base">
        <a:lnSpc>
          <a:spcPct val="125000"/>
        </a:lnSpc>
        <a:spcBef>
          <a:spcPct val="18000"/>
        </a:spcBef>
        <a:spcAft>
          <a:spcPct val="18000"/>
        </a:spcAft>
        <a:buSzPct val="75000"/>
        <a:buChar char="•"/>
        <a:defRPr sz="1600">
          <a:solidFill>
            <a:srgbClr val="06325C"/>
          </a:solidFill>
          <a:latin typeface="+mn-lt"/>
        </a:defRPr>
      </a:lvl7pPr>
      <a:lvl8pPr marL="2794000" indent="-160338" algn="l" rtl="0" fontAlgn="base">
        <a:lnSpc>
          <a:spcPct val="125000"/>
        </a:lnSpc>
        <a:spcBef>
          <a:spcPct val="18000"/>
        </a:spcBef>
        <a:spcAft>
          <a:spcPct val="18000"/>
        </a:spcAft>
        <a:buSzPct val="75000"/>
        <a:buChar char="•"/>
        <a:defRPr sz="1600">
          <a:solidFill>
            <a:srgbClr val="06325C"/>
          </a:solidFill>
          <a:latin typeface="+mn-lt"/>
        </a:defRPr>
      </a:lvl8pPr>
      <a:lvl9pPr marL="3251200" indent="-160338" algn="l" rtl="0" fontAlgn="base">
        <a:lnSpc>
          <a:spcPct val="125000"/>
        </a:lnSpc>
        <a:spcBef>
          <a:spcPct val="18000"/>
        </a:spcBef>
        <a:spcAft>
          <a:spcPct val="18000"/>
        </a:spcAft>
        <a:buSzPct val="75000"/>
        <a:buChar char="•"/>
        <a:defRPr sz="1600">
          <a:solidFill>
            <a:srgbClr val="06325C"/>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87" name="Rectangle 7"/>
          <p:cNvSpPr>
            <a:spLocks noChangeArrowheads="1"/>
          </p:cNvSpPr>
          <p:nvPr/>
        </p:nvSpPr>
        <p:spPr bwMode="auto">
          <a:xfrm>
            <a:off x="0" y="5270500"/>
            <a:ext cx="9144000" cy="444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71688" name="Rectangle 8"/>
          <p:cNvSpPr>
            <a:spLocks noChangeArrowheads="1"/>
          </p:cNvSpPr>
          <p:nvPr/>
        </p:nvSpPr>
        <p:spPr bwMode="auto">
          <a:xfrm>
            <a:off x="0" y="0"/>
            <a:ext cx="9144000" cy="825500"/>
          </a:xfrm>
          <a:prstGeom prst="rect">
            <a:avLst/>
          </a:prstGeom>
          <a:solidFill>
            <a:srgbClr val="06325C"/>
          </a:solidFill>
          <a:ln w="9525">
            <a:noFill/>
            <a:miter lim="800000"/>
            <a:headEnd/>
            <a:tailEnd/>
          </a:ln>
          <a:effectLst/>
        </p:spPr>
        <p:txBody>
          <a:bodyPr wrap="none" anchor="ctr"/>
          <a:lstStyle/>
          <a:p>
            <a:pPr algn="ctr" defTabSz="914400" fontAlgn="base">
              <a:spcBef>
                <a:spcPct val="50000"/>
              </a:spcBef>
              <a:spcAft>
                <a:spcPct val="0"/>
              </a:spcAft>
              <a:defRPr/>
            </a:pPr>
            <a:endParaRPr lang="zh-CN" altLang="en-US" sz="1400" b="1">
              <a:solidFill>
                <a:srgbClr val="FF0000"/>
              </a:solidFill>
              <a:ea typeface="楷体_GB2312" pitchFamily="49" charset="-122"/>
            </a:endParaRPr>
          </a:p>
        </p:txBody>
      </p:sp>
      <p:sp>
        <p:nvSpPr>
          <p:cNvPr id="71691" name="Rectangle 11"/>
          <p:cNvSpPr>
            <a:spLocks noChangeArrowheads="1"/>
          </p:cNvSpPr>
          <p:nvPr/>
        </p:nvSpPr>
        <p:spPr bwMode="auto">
          <a:xfrm>
            <a:off x="7010400" y="5462323"/>
            <a:ext cx="1905000" cy="127000"/>
          </a:xfrm>
          <a:prstGeom prst="rect">
            <a:avLst/>
          </a:prstGeom>
          <a:noFill/>
          <a:ln w="9525">
            <a:noFill/>
            <a:miter lim="800000"/>
            <a:headEnd/>
            <a:tailEnd/>
          </a:ln>
          <a:effectLst/>
        </p:spPr>
        <p:txBody>
          <a:bodyPr lIns="0" tIns="0" rIns="0" bIns="0"/>
          <a:lstStyle/>
          <a:p>
            <a:pPr algn="r" defTabSz="914400" eaLnBrk="0" fontAlgn="base" hangingPunct="0">
              <a:spcBef>
                <a:spcPct val="0"/>
              </a:spcBef>
              <a:spcAft>
                <a:spcPct val="0"/>
              </a:spcAft>
              <a:defRPr/>
            </a:pPr>
            <a:fld id="{C6630E65-0BD4-4B08-99D2-4080C32FDECC}" type="slidenum">
              <a:rPr lang="zh-CN" altLang="en-US" sz="900">
                <a:solidFill>
                  <a:srgbClr val="FFFFFF"/>
                </a:solidFill>
                <a:ea typeface="楷体_GB2312" pitchFamily="49" charset="-122"/>
              </a:rPr>
              <a:pPr algn="r" defTabSz="914400" eaLnBrk="0" fontAlgn="base" hangingPunct="0">
                <a:spcBef>
                  <a:spcPct val="0"/>
                </a:spcBef>
                <a:spcAft>
                  <a:spcPct val="0"/>
                </a:spcAft>
                <a:defRPr/>
              </a:pPr>
              <a:t>‹#›</a:t>
            </a:fld>
            <a:endParaRPr lang="en-US" altLang="zh-CN" sz="900">
              <a:solidFill>
                <a:srgbClr val="FFFFFF"/>
              </a:solidFill>
              <a:ea typeface="楷体_GB2312" pitchFamily="49" charset="-122"/>
            </a:endParaRPr>
          </a:p>
        </p:txBody>
      </p:sp>
      <p:sp>
        <p:nvSpPr>
          <p:cNvPr id="9221" name="Rectangle 13"/>
          <p:cNvSpPr>
            <a:spLocks noGrp="1" noChangeArrowheads="1"/>
          </p:cNvSpPr>
          <p:nvPr>
            <p:ph type="title"/>
          </p:nvPr>
        </p:nvSpPr>
        <p:spPr bwMode="auto">
          <a:xfrm>
            <a:off x="355601" y="54240"/>
            <a:ext cx="8455025" cy="6985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ltLang="zh-CN"/>
              <a:t>Click to edit Master title style</a:t>
            </a:r>
          </a:p>
        </p:txBody>
      </p:sp>
      <p:sp>
        <p:nvSpPr>
          <p:cNvPr id="9222" name="Rectangle 14"/>
          <p:cNvSpPr>
            <a:spLocks noGrp="1" noChangeArrowheads="1"/>
          </p:cNvSpPr>
          <p:nvPr>
            <p:ph type="body" idx="1"/>
          </p:nvPr>
        </p:nvSpPr>
        <p:spPr bwMode="auto">
          <a:xfrm>
            <a:off x="355601" y="1079500"/>
            <a:ext cx="8455025" cy="3937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9223" name="Picture 22" descr="fs_blue_540"/>
          <p:cNvPicPr>
            <a:picLocks noChangeAspect="1" noChangeArrowheads="1"/>
          </p:cNvPicPr>
          <p:nvPr/>
        </p:nvPicPr>
        <p:blipFill>
          <a:blip r:embed="rId18" cstate="print"/>
          <a:srcRect/>
          <a:stretch>
            <a:fillRect/>
          </a:stretch>
        </p:blipFill>
        <p:spPr bwMode="auto">
          <a:xfrm>
            <a:off x="2667000" y="5307542"/>
            <a:ext cx="3581400" cy="407458"/>
          </a:xfrm>
          <a:prstGeom prst="rect">
            <a:avLst/>
          </a:prstGeom>
          <a:noFill/>
          <a:ln w="9525">
            <a:noFill/>
            <a:miter lim="800000"/>
            <a:headEnd/>
            <a:tailEnd/>
          </a:ln>
        </p:spPr>
      </p:pic>
      <p:sp>
        <p:nvSpPr>
          <p:cNvPr id="71706" name="Rectangle 26"/>
          <p:cNvSpPr>
            <a:spLocks noChangeArrowheads="1"/>
          </p:cNvSpPr>
          <p:nvPr userDrawn="1"/>
        </p:nvSpPr>
        <p:spPr bwMode="auto">
          <a:xfrm>
            <a:off x="228600" y="5270502"/>
            <a:ext cx="2286000" cy="461665"/>
          </a:xfrm>
          <a:prstGeom prst="rect">
            <a:avLst/>
          </a:prstGeom>
          <a:noFill/>
          <a:ln w="9525" algn="ctr">
            <a:noFill/>
            <a:miter lim="800000"/>
            <a:headEnd/>
            <a:tailEnd/>
          </a:ln>
          <a:effectLst/>
        </p:spPr>
        <p:txBody>
          <a:bodyPr>
            <a:spAutoFit/>
          </a:bodyPr>
          <a:lstStyle/>
          <a:p>
            <a:pPr algn="ctr" defTabSz="914400" fontAlgn="base">
              <a:spcBef>
                <a:spcPct val="0"/>
              </a:spcBef>
              <a:spcAft>
                <a:spcPct val="0"/>
              </a:spcAft>
              <a:defRPr/>
            </a:pPr>
            <a:r>
              <a:rPr lang="en-US" altLang="zh-CN" sz="1200" b="1" i="1" dirty="0">
                <a:solidFill>
                  <a:srgbClr val="FFFFFF"/>
                </a:solidFill>
                <a:ea typeface="楷体_GB2312" pitchFamily="49" charset="-122"/>
              </a:rPr>
              <a:t>Frost &amp; Sullivan confidential and only shared with Chery</a:t>
            </a: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txStyles>
    <p:titleStyle>
      <a:lvl1pPr algn="l" rtl="0" eaLnBrk="0" fontAlgn="base" hangingPunct="0">
        <a:spcBef>
          <a:spcPct val="0"/>
        </a:spcBef>
        <a:spcAft>
          <a:spcPct val="0"/>
        </a:spcAft>
        <a:defRPr sz="2400" b="1">
          <a:solidFill>
            <a:schemeClr val="bg1"/>
          </a:solidFill>
          <a:latin typeface="+mj-lt"/>
          <a:ea typeface="+mj-ea"/>
          <a:cs typeface="+mj-cs"/>
        </a:defRPr>
      </a:lvl1pPr>
      <a:lvl2pPr algn="l" rtl="0" eaLnBrk="0" fontAlgn="base" hangingPunct="0">
        <a:spcBef>
          <a:spcPct val="0"/>
        </a:spcBef>
        <a:spcAft>
          <a:spcPct val="0"/>
        </a:spcAft>
        <a:defRPr sz="2400" b="1">
          <a:solidFill>
            <a:schemeClr val="bg1"/>
          </a:solidFill>
          <a:latin typeface="Times New Roman" pitchFamily="18" charset="0"/>
        </a:defRPr>
      </a:lvl2pPr>
      <a:lvl3pPr algn="l" rtl="0" eaLnBrk="0" fontAlgn="base" hangingPunct="0">
        <a:spcBef>
          <a:spcPct val="0"/>
        </a:spcBef>
        <a:spcAft>
          <a:spcPct val="0"/>
        </a:spcAft>
        <a:defRPr sz="2400" b="1">
          <a:solidFill>
            <a:schemeClr val="bg1"/>
          </a:solidFill>
          <a:latin typeface="Times New Roman" pitchFamily="18" charset="0"/>
        </a:defRPr>
      </a:lvl3pPr>
      <a:lvl4pPr algn="l" rtl="0" eaLnBrk="0" fontAlgn="base" hangingPunct="0">
        <a:spcBef>
          <a:spcPct val="0"/>
        </a:spcBef>
        <a:spcAft>
          <a:spcPct val="0"/>
        </a:spcAft>
        <a:defRPr sz="2400" b="1">
          <a:solidFill>
            <a:schemeClr val="bg1"/>
          </a:solidFill>
          <a:latin typeface="Times New Roman" pitchFamily="18" charset="0"/>
        </a:defRPr>
      </a:lvl4pPr>
      <a:lvl5pPr algn="l" rtl="0" eaLnBrk="0" fontAlgn="base" hangingPunct="0">
        <a:spcBef>
          <a:spcPct val="0"/>
        </a:spcBef>
        <a:spcAft>
          <a:spcPct val="0"/>
        </a:spcAft>
        <a:defRPr sz="2400" b="1">
          <a:solidFill>
            <a:schemeClr val="bg1"/>
          </a:solidFill>
          <a:latin typeface="Times New Roman" pitchFamily="18" charset="0"/>
        </a:defRPr>
      </a:lvl5pPr>
      <a:lvl6pPr marL="457200" algn="l" rtl="0" fontAlgn="base">
        <a:spcBef>
          <a:spcPct val="0"/>
        </a:spcBef>
        <a:spcAft>
          <a:spcPct val="0"/>
        </a:spcAft>
        <a:defRPr sz="2400" b="1">
          <a:solidFill>
            <a:schemeClr val="bg1"/>
          </a:solidFill>
          <a:latin typeface="Times New Roman" pitchFamily="18" charset="0"/>
        </a:defRPr>
      </a:lvl6pPr>
      <a:lvl7pPr marL="914400" algn="l" rtl="0" fontAlgn="base">
        <a:spcBef>
          <a:spcPct val="0"/>
        </a:spcBef>
        <a:spcAft>
          <a:spcPct val="0"/>
        </a:spcAft>
        <a:defRPr sz="2400" b="1">
          <a:solidFill>
            <a:schemeClr val="bg1"/>
          </a:solidFill>
          <a:latin typeface="Times New Roman" pitchFamily="18" charset="0"/>
        </a:defRPr>
      </a:lvl7pPr>
      <a:lvl8pPr marL="1371600" algn="l" rtl="0" fontAlgn="base">
        <a:spcBef>
          <a:spcPct val="0"/>
        </a:spcBef>
        <a:spcAft>
          <a:spcPct val="0"/>
        </a:spcAft>
        <a:defRPr sz="2400" b="1">
          <a:solidFill>
            <a:schemeClr val="bg1"/>
          </a:solidFill>
          <a:latin typeface="Times New Roman" pitchFamily="18" charset="0"/>
        </a:defRPr>
      </a:lvl8pPr>
      <a:lvl9pPr marL="1828800" algn="l" rtl="0" fontAlgn="base">
        <a:spcBef>
          <a:spcPct val="0"/>
        </a:spcBef>
        <a:spcAft>
          <a:spcPct val="0"/>
        </a:spcAft>
        <a:defRPr sz="2400" b="1">
          <a:solidFill>
            <a:schemeClr val="bg1"/>
          </a:solidFill>
          <a:latin typeface="Times New Roman" pitchFamily="18" charset="0"/>
        </a:defRPr>
      </a:lvl9pPr>
    </p:titleStyle>
    <p:bodyStyle>
      <a:lvl1pPr marL="342900" indent="-342900" algn="l" rtl="0" eaLnBrk="0" fontAlgn="base" hangingPunct="0">
        <a:lnSpc>
          <a:spcPct val="125000"/>
        </a:lnSpc>
        <a:spcBef>
          <a:spcPct val="18000"/>
        </a:spcBef>
        <a:spcAft>
          <a:spcPct val="18000"/>
        </a:spcAft>
        <a:buSzPct val="75000"/>
        <a:buChar char="•"/>
        <a:defRPr sz="2200">
          <a:solidFill>
            <a:srgbClr val="06325C"/>
          </a:solidFill>
          <a:latin typeface="+mn-lt"/>
          <a:ea typeface="+mn-ea"/>
          <a:cs typeface="+mn-cs"/>
        </a:defRPr>
      </a:lvl1pPr>
      <a:lvl2pPr marL="393700" indent="-161925" algn="l" rtl="0" eaLnBrk="0" fontAlgn="base" hangingPunct="0">
        <a:lnSpc>
          <a:spcPct val="125000"/>
        </a:lnSpc>
        <a:spcBef>
          <a:spcPct val="18000"/>
        </a:spcBef>
        <a:spcAft>
          <a:spcPct val="18000"/>
        </a:spcAft>
        <a:buSzPct val="75000"/>
        <a:buChar char="•"/>
        <a:defRPr sz="2000">
          <a:solidFill>
            <a:srgbClr val="06325C"/>
          </a:solidFill>
          <a:latin typeface="+mn-lt"/>
        </a:defRPr>
      </a:lvl2pPr>
      <a:lvl3pPr marL="739775" indent="-173038" algn="l" rtl="0" eaLnBrk="0" fontAlgn="base" hangingPunct="0">
        <a:lnSpc>
          <a:spcPct val="125000"/>
        </a:lnSpc>
        <a:spcBef>
          <a:spcPct val="18000"/>
        </a:spcBef>
        <a:spcAft>
          <a:spcPct val="18000"/>
        </a:spcAft>
        <a:buSzPct val="75000"/>
        <a:buChar char="•"/>
        <a:defRPr sz="2400">
          <a:solidFill>
            <a:srgbClr val="06325C"/>
          </a:solidFill>
          <a:latin typeface="+mn-lt"/>
        </a:defRPr>
      </a:lvl3pPr>
      <a:lvl4pPr marL="1089025" indent="-174625" algn="l" rtl="0" eaLnBrk="0" fontAlgn="base" hangingPunct="0">
        <a:lnSpc>
          <a:spcPct val="125000"/>
        </a:lnSpc>
        <a:spcBef>
          <a:spcPct val="18000"/>
        </a:spcBef>
        <a:spcAft>
          <a:spcPct val="18000"/>
        </a:spcAft>
        <a:buSzPct val="75000"/>
        <a:buChar char="•"/>
        <a:defRPr sz="1600">
          <a:solidFill>
            <a:srgbClr val="06325C"/>
          </a:solidFill>
          <a:latin typeface="+mn-lt"/>
        </a:defRPr>
      </a:lvl4pPr>
      <a:lvl5pPr marL="1422400" indent="-160338" algn="l" rtl="0" eaLnBrk="0" fontAlgn="base" hangingPunct="0">
        <a:lnSpc>
          <a:spcPct val="125000"/>
        </a:lnSpc>
        <a:spcBef>
          <a:spcPct val="18000"/>
        </a:spcBef>
        <a:spcAft>
          <a:spcPct val="18000"/>
        </a:spcAft>
        <a:buSzPct val="75000"/>
        <a:buChar char="•"/>
        <a:defRPr sz="1600">
          <a:solidFill>
            <a:srgbClr val="06325C"/>
          </a:solidFill>
          <a:latin typeface="+mn-lt"/>
        </a:defRPr>
      </a:lvl5pPr>
      <a:lvl6pPr marL="1879600" indent="-160338" algn="l" rtl="0" fontAlgn="base">
        <a:lnSpc>
          <a:spcPct val="125000"/>
        </a:lnSpc>
        <a:spcBef>
          <a:spcPct val="18000"/>
        </a:spcBef>
        <a:spcAft>
          <a:spcPct val="18000"/>
        </a:spcAft>
        <a:buSzPct val="75000"/>
        <a:buChar char="•"/>
        <a:defRPr sz="1600">
          <a:solidFill>
            <a:srgbClr val="06325C"/>
          </a:solidFill>
          <a:latin typeface="+mn-lt"/>
        </a:defRPr>
      </a:lvl6pPr>
      <a:lvl7pPr marL="2336800" indent="-160338" algn="l" rtl="0" fontAlgn="base">
        <a:lnSpc>
          <a:spcPct val="125000"/>
        </a:lnSpc>
        <a:spcBef>
          <a:spcPct val="18000"/>
        </a:spcBef>
        <a:spcAft>
          <a:spcPct val="18000"/>
        </a:spcAft>
        <a:buSzPct val="75000"/>
        <a:buChar char="•"/>
        <a:defRPr sz="1600">
          <a:solidFill>
            <a:srgbClr val="06325C"/>
          </a:solidFill>
          <a:latin typeface="+mn-lt"/>
        </a:defRPr>
      </a:lvl7pPr>
      <a:lvl8pPr marL="2794000" indent="-160338" algn="l" rtl="0" fontAlgn="base">
        <a:lnSpc>
          <a:spcPct val="125000"/>
        </a:lnSpc>
        <a:spcBef>
          <a:spcPct val="18000"/>
        </a:spcBef>
        <a:spcAft>
          <a:spcPct val="18000"/>
        </a:spcAft>
        <a:buSzPct val="75000"/>
        <a:buChar char="•"/>
        <a:defRPr sz="1600">
          <a:solidFill>
            <a:srgbClr val="06325C"/>
          </a:solidFill>
          <a:latin typeface="+mn-lt"/>
        </a:defRPr>
      </a:lvl8pPr>
      <a:lvl9pPr marL="3251200" indent="-160338" algn="l" rtl="0" fontAlgn="base">
        <a:lnSpc>
          <a:spcPct val="125000"/>
        </a:lnSpc>
        <a:spcBef>
          <a:spcPct val="18000"/>
        </a:spcBef>
        <a:spcAft>
          <a:spcPct val="18000"/>
        </a:spcAft>
        <a:buSzPct val="75000"/>
        <a:buChar char="•"/>
        <a:defRPr sz="1600">
          <a:solidFill>
            <a:srgbClr val="06325C"/>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23061"/>
            <a:ext cx="8229600" cy="43180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9" name="Rectangle 5"/>
          <p:cNvSpPr>
            <a:spLocks noChangeArrowheads="1"/>
          </p:cNvSpPr>
          <p:nvPr/>
        </p:nvSpPr>
        <p:spPr bwMode="auto">
          <a:xfrm>
            <a:off x="4419577" y="5483099"/>
            <a:ext cx="304846" cy="200703"/>
          </a:xfrm>
          <a:prstGeom prst="rect">
            <a:avLst/>
          </a:prstGeom>
          <a:noFill/>
          <a:ln w="12700">
            <a:noFill/>
            <a:miter lim="800000"/>
            <a:headEnd/>
            <a:tailEnd/>
          </a:ln>
          <a:effectLst/>
        </p:spPr>
        <p:txBody>
          <a:bodyPr wrap="none" lIns="90624" tIns="44517" rIns="90624" bIns="44517">
            <a:spAutoFit/>
          </a:bodyPr>
          <a:lstStyle/>
          <a:p>
            <a:pPr algn="ctr" defTabSz="915988" eaLnBrk="0" fontAlgn="base" hangingPunct="0">
              <a:lnSpc>
                <a:spcPct val="90000"/>
              </a:lnSpc>
              <a:spcBef>
                <a:spcPct val="0"/>
              </a:spcBef>
              <a:spcAft>
                <a:spcPct val="0"/>
              </a:spcAft>
              <a:defRPr/>
            </a:pPr>
            <a:fld id="{95E38169-4045-4BE5-B9AF-004A68C144E0}" type="slidenum">
              <a:rPr lang="en-US" sz="800">
                <a:solidFill>
                  <a:prstClr val="black"/>
                </a:solidFill>
              </a:rPr>
              <a:pPr algn="ctr" defTabSz="915988" eaLnBrk="0" fontAlgn="base" hangingPunct="0">
                <a:lnSpc>
                  <a:spcPct val="90000"/>
                </a:lnSpc>
                <a:spcBef>
                  <a:spcPct val="0"/>
                </a:spcBef>
                <a:spcAft>
                  <a:spcPct val="0"/>
                </a:spcAft>
                <a:defRPr/>
              </a:pPr>
              <a:t>‹#›</a:t>
            </a:fld>
            <a:endParaRPr lang="en-US" sz="800" dirty="0">
              <a:solidFill>
                <a:prstClr val="black"/>
              </a:solidFill>
            </a:endParaRPr>
          </a:p>
        </p:txBody>
      </p:sp>
      <p:sp>
        <p:nvSpPr>
          <p:cNvPr id="2" name="Title Placeholder 1"/>
          <p:cNvSpPr>
            <a:spLocks noGrp="1"/>
          </p:cNvSpPr>
          <p:nvPr>
            <p:ph type="title"/>
          </p:nvPr>
        </p:nvSpPr>
        <p:spPr>
          <a:xfrm>
            <a:off x="457200" y="310448"/>
            <a:ext cx="8229600" cy="5009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cxnSp>
        <p:nvCxnSpPr>
          <p:cNvPr id="12" name="Straight Connector 11"/>
          <p:cNvCxnSpPr/>
          <p:nvPr/>
        </p:nvCxnSpPr>
        <p:spPr bwMode="auto">
          <a:xfrm>
            <a:off x="379476" y="906480"/>
            <a:ext cx="8385048" cy="0"/>
          </a:xfrm>
          <a:prstGeom prst="line">
            <a:avLst/>
          </a:prstGeom>
          <a:solidFill>
            <a:schemeClr val="bg1"/>
          </a:solidFill>
          <a:ln w="50800" cap="flat" cmpd="sng" algn="ctr">
            <a:solidFill>
              <a:srgbClr val="002060"/>
            </a:solidFill>
            <a:prstDash val="solid"/>
            <a:round/>
            <a:headEnd type="none" w="med" len="med"/>
            <a:tailEnd type="none" w="med" len="med"/>
          </a:ln>
          <a:effectLst/>
        </p:spPr>
      </p:cxnSp>
      <p:sp>
        <p:nvSpPr>
          <p:cNvPr id="27" name="Text Box 76"/>
          <p:cNvSpPr txBox="1">
            <a:spLocks noChangeArrowheads="1"/>
          </p:cNvSpPr>
          <p:nvPr/>
        </p:nvSpPr>
        <p:spPr bwMode="auto">
          <a:xfrm>
            <a:off x="0" y="-2700"/>
            <a:ext cx="9144000" cy="498598"/>
          </a:xfrm>
          <a:prstGeom prst="rect">
            <a:avLst/>
          </a:prstGeom>
          <a:solidFill>
            <a:srgbClr val="002060"/>
          </a:solidFill>
          <a:ln w="12700">
            <a:noFill/>
            <a:miter lim="800000"/>
            <a:headEnd/>
            <a:tailEnd/>
          </a:ln>
          <a:effectLst/>
        </p:spPr>
        <p:txBody>
          <a:bodyPr lIns="64008" tIns="64008" rIns="64008" bIns="64008">
            <a:spAutoFit/>
          </a:bodyPr>
          <a:lstStyle/>
          <a:p>
            <a:pPr defTabSz="914400" fontAlgn="base">
              <a:spcBef>
                <a:spcPct val="0"/>
              </a:spcBef>
              <a:spcAft>
                <a:spcPct val="0"/>
              </a:spcAft>
            </a:pPr>
            <a:r>
              <a:rPr lang="en-US" sz="1200" b="1" cap="small" dirty="0">
                <a:solidFill>
                  <a:prstClr val="white"/>
                </a:solidFill>
              </a:rPr>
              <a:t>The </a:t>
            </a:r>
            <a:r>
              <a:rPr lang="zh-CN" altLang="en-US" sz="1200" b="1" cap="small" dirty="0">
                <a:solidFill>
                  <a:prstClr val="white"/>
                </a:solidFill>
                <a:ea typeface="等线" panose="02010600030101010101" pitchFamily="2" charset="-122"/>
              </a:rPr>
              <a:t>能源区块链实验室，能源区块链实验室研究开发中心</a:t>
            </a:r>
            <a:r>
              <a:rPr lang="en-US" sz="1200" b="1" cap="small" dirty="0">
                <a:solidFill>
                  <a:prstClr val="white"/>
                </a:solidFill>
              </a:rPr>
              <a:t> Group	</a:t>
            </a:r>
            <a:r>
              <a:rPr lang="en-US" sz="1050" b="1" dirty="0">
                <a:solidFill>
                  <a:prstClr val="white"/>
                </a:solidFill>
              </a:rPr>
              <a:t>					             		</a:t>
            </a:r>
            <a:r>
              <a:rPr lang="en-US" sz="1200" b="1" cap="small" dirty="0">
                <a:solidFill>
                  <a:prstClr val="white"/>
                </a:solidFill>
              </a:rPr>
              <a:t>Confidential</a:t>
            </a:r>
          </a:p>
        </p:txBody>
      </p:sp>
      <p:pic>
        <p:nvPicPr>
          <p:cNvPr id="219138" name="Picture 2" descr="D:\Admin\Refreshed logo\martec_b_jpg.jpg"/>
          <p:cNvPicPr>
            <a:picLocks noChangeAspect="1" noChangeArrowheads="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107504" y="5225569"/>
            <a:ext cx="530676" cy="4247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Documents and Settings\dell\My Documents\My Pictures\Mediawebserver.jpg"/>
          <p:cNvPicPr>
            <a:picLocks noChangeAspect="1" noChangeArrowheads="1"/>
          </p:cNvPicPr>
          <p:nvPr userDrawn="1"/>
        </p:nvPicPr>
        <p:blipFill>
          <a:blip r:embed="rId20" cstate="email">
            <a:lum contrast="10000"/>
            <a:extLst>
              <a:ext uri="{28A0092B-C50C-407E-A947-70E740481C1C}">
                <a14:useLocalDpi xmlns:a14="http://schemas.microsoft.com/office/drawing/2010/main"/>
              </a:ext>
            </a:extLst>
          </a:blip>
          <a:srcRect/>
          <a:stretch>
            <a:fillRect/>
          </a:stretch>
        </p:blipFill>
        <p:spPr bwMode="auto">
          <a:xfrm>
            <a:off x="8460432" y="5377780"/>
            <a:ext cx="555340" cy="24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95878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Lst>
  <p:txStyles>
    <p:titleStyle>
      <a:lvl1pPr algn="just" defTabSz="914400" rtl="0" eaLnBrk="1" latinLnBrk="0" hangingPunct="1">
        <a:spcBef>
          <a:spcPct val="0"/>
        </a:spcBef>
        <a:buNone/>
        <a:defRPr sz="2000" b="1" kern="1200">
          <a:solidFill>
            <a:schemeClr val="tx1"/>
          </a:solidFill>
          <a:latin typeface="+mj-lt"/>
          <a:ea typeface="等线" panose="02010600030101010101" pitchFamily="2" charset="-122"/>
          <a:cs typeface="+mj-cs"/>
        </a:defRPr>
      </a:lvl1pPr>
    </p:titleStyle>
    <p:bodyStyle>
      <a:lvl1pPr marL="0" indent="0" algn="l" defTabSz="914400" rtl="0" eaLnBrk="1" latinLnBrk="0" hangingPunct="1">
        <a:spcBef>
          <a:spcPct val="20000"/>
        </a:spcBef>
        <a:buFont typeface="Arial" pitchFamily="34" charset="0"/>
        <a:buNone/>
        <a:defRPr sz="1600" b="1" kern="1200">
          <a:solidFill>
            <a:schemeClr val="tx1"/>
          </a:solidFill>
          <a:latin typeface="+mn-lt"/>
          <a:ea typeface="等线" panose="02010600030101010101" pitchFamily="2" charset="-122"/>
          <a:cs typeface="+mn-cs"/>
        </a:defRPr>
      </a:lvl1pPr>
      <a:lvl2pPr marL="742950" indent="-285750" algn="l" defTabSz="914400" rtl="0" eaLnBrk="1" latinLnBrk="0" hangingPunct="1">
        <a:spcBef>
          <a:spcPct val="20000"/>
        </a:spcBef>
        <a:buClrTx/>
        <a:buFont typeface="Arial" pitchFamily="34" charset="0"/>
        <a:buChar char="•"/>
        <a:defRPr sz="1600" kern="1200">
          <a:solidFill>
            <a:schemeClr val="tx1"/>
          </a:solidFill>
          <a:latin typeface="+mn-lt"/>
          <a:ea typeface="等线" panose="02010600030101010101" pitchFamily="2" charset="-122"/>
          <a:cs typeface="+mn-cs"/>
        </a:defRPr>
      </a:lvl2pPr>
      <a:lvl3pPr marL="1143000" indent="-228600" algn="l" defTabSz="914400" rtl="0" eaLnBrk="1" latinLnBrk="0" hangingPunct="1">
        <a:spcBef>
          <a:spcPct val="20000"/>
        </a:spcBef>
        <a:buClrTx/>
        <a:buSzPct val="75000"/>
        <a:buFont typeface="Wingdings" pitchFamily="2" charset="2"/>
        <a:buChar char="Ø"/>
        <a:defRPr sz="1600" i="1" kern="1200">
          <a:solidFill>
            <a:schemeClr val="tx1"/>
          </a:solidFill>
          <a:latin typeface="+mn-lt"/>
          <a:ea typeface="等线" panose="02010600030101010101" pitchFamily="2" charset="-122"/>
          <a:cs typeface="+mn-cs"/>
        </a:defRPr>
      </a:lvl3pPr>
      <a:lvl4pPr marL="1600200" indent="-228600" algn="l" defTabSz="914400" rtl="0" eaLnBrk="1" latinLnBrk="0" hangingPunct="1">
        <a:spcBef>
          <a:spcPct val="20000"/>
        </a:spcBef>
        <a:buClrTx/>
        <a:buSzPct val="55000"/>
        <a:buFont typeface="Arial" pitchFamily="34" charset="0"/>
        <a:buChar char="–"/>
        <a:defRPr sz="1600" kern="1200">
          <a:solidFill>
            <a:schemeClr val="tx1"/>
          </a:solidFill>
          <a:latin typeface="+mn-lt"/>
          <a:ea typeface="等线" panose="02010600030101010101" pitchFamily="2" charset="-122"/>
          <a:cs typeface="+mn-cs"/>
        </a:defRPr>
      </a:lvl4pPr>
      <a:lvl5pPr marL="2057400" indent="-228600" algn="l" defTabSz="914400" rtl="0" eaLnBrk="1" latinLnBrk="0" hangingPunct="1">
        <a:spcBef>
          <a:spcPct val="20000"/>
        </a:spcBef>
        <a:buClrTx/>
        <a:buSzPct val="75000"/>
        <a:buFont typeface="Arial" pitchFamily="34" charset="0"/>
        <a:buChar char="»"/>
        <a:defRPr sz="1600" kern="1200">
          <a:solidFill>
            <a:schemeClr val="tx1"/>
          </a:solidFill>
          <a:latin typeface="+mn-lt"/>
          <a:ea typeface="等线" panose="02010600030101010101"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1" y="494473"/>
            <a:ext cx="8520599" cy="636332"/>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
        <p:nvSpPr>
          <p:cNvPr id="7" name="Shape 7"/>
          <p:cNvSpPr txBox="1">
            <a:spLocks noGrp="1"/>
          </p:cNvSpPr>
          <p:nvPr>
            <p:ph type="body" idx="1"/>
          </p:nvPr>
        </p:nvSpPr>
        <p:spPr>
          <a:xfrm>
            <a:off x="311701" y="1280528"/>
            <a:ext cx="8520599" cy="3796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dirty="0"/>
          </a:p>
        </p:txBody>
      </p:sp>
      <p:sp>
        <p:nvSpPr>
          <p:cNvPr id="9" name="Shape 62"/>
          <p:cNvSpPr txBox="1">
            <a:spLocks noGrp="1"/>
          </p:cNvSpPr>
          <p:nvPr>
            <p:ph type="sldNum" idx="4"/>
          </p:nvPr>
        </p:nvSpPr>
        <p:spPr>
          <a:xfrm>
            <a:off x="8556784" y="5164725"/>
            <a:ext cx="548699" cy="437333"/>
          </a:xfrm>
          <a:prstGeom prst="rect">
            <a:avLst/>
          </a:prstGeom>
        </p:spPr>
        <p:txBody>
          <a:bodyPr lIns="91425" tIns="91425" rIns="91425" bIns="91425" anchor="ctr" anchorCtr="0">
            <a:noAutofit/>
          </a:bodyPr>
          <a:lstStyle>
            <a:lvl1pPr>
              <a:defRPr sz="1000"/>
            </a:lvl1pPr>
          </a:lstStyle>
          <a:p>
            <a:fld id="{00000000-1234-1234-1234-123412341234}" type="slidenum">
              <a:rPr lang="en" smtClean="0">
                <a:solidFill>
                  <a:srgbClr val="434343"/>
                </a:solidFill>
              </a:rPr>
              <a:pPr/>
              <a:t>‹#›</a:t>
            </a:fld>
            <a:endParaRPr lang="en" dirty="0">
              <a:solidFill>
                <a:srgbClr val="434343"/>
              </a:solidFill>
            </a:endParaRPr>
          </a:p>
        </p:txBody>
      </p:sp>
      <p:sp>
        <p:nvSpPr>
          <p:cNvPr id="13" name="Footer Placeholder 12"/>
          <p:cNvSpPr>
            <a:spLocks noGrp="1"/>
          </p:cNvSpPr>
          <p:nvPr>
            <p:ph type="ftr" sz="quarter" idx="3"/>
          </p:nvPr>
        </p:nvSpPr>
        <p:spPr>
          <a:xfrm>
            <a:off x="2387018" y="5226252"/>
            <a:ext cx="4369963" cy="305152"/>
          </a:xfrm>
          <a:prstGeom prst="rect">
            <a:avLst/>
          </a:prstGeom>
        </p:spPr>
        <p:txBody>
          <a:bodyPr vert="horz" lIns="91440" tIns="45720" rIns="91440" bIns="45720" rtlCol="0" anchor="ctr"/>
          <a:lstStyle>
            <a:lvl1pPr algn="ctr">
              <a:defRPr sz="1000">
                <a:solidFill>
                  <a:schemeClr val="tx2"/>
                </a:solidFill>
              </a:defRPr>
            </a:lvl1pPr>
          </a:lstStyle>
          <a:p>
            <a:r>
              <a:rPr lang="en-US"/>
              <a:t>Strictly Private and Confidential</a:t>
            </a:r>
            <a:endParaRPr lang="en-US" dirty="0"/>
          </a:p>
        </p:txBody>
      </p:sp>
      <p:sp>
        <p:nvSpPr>
          <p:cNvPr id="11" name="Rectangle 10"/>
          <p:cNvSpPr/>
          <p:nvPr userDrawn="1"/>
        </p:nvSpPr>
        <p:spPr>
          <a:xfrm flipV="1">
            <a:off x="0" y="5589018"/>
            <a:ext cx="9144000" cy="176780"/>
          </a:xfrm>
          <a:prstGeom prst="rect">
            <a:avLst/>
          </a:prstGeom>
          <a:solidFill>
            <a:srgbClr val="2F31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8" name="Picture 1"/>
          <p:cNvPicPr>
            <a:picLocks noChangeArrowheads="1"/>
          </p:cNvPicPr>
          <p:nvPr userDrawn="1"/>
        </p:nvPicPr>
        <p:blipFill rotWithShape="1">
          <a:blip r:embed="rId10" cstate="print"/>
          <a:srcRect l="5166" t="8588" r="5895" b="12675"/>
          <a:stretch/>
        </p:blipFill>
        <p:spPr bwMode="auto">
          <a:xfrm>
            <a:off x="123931" y="5120937"/>
            <a:ext cx="884255" cy="3535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0343675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73.png"/><Relationship Id="rId26" Type="http://schemas.openxmlformats.org/officeDocument/2006/relationships/image" Target="../media/image84.png"/><Relationship Id="rId3" Type="http://schemas.openxmlformats.org/officeDocument/2006/relationships/oleObject" Target="../embeddings/oleObject3.bin"/><Relationship Id="rId21" Type="http://schemas.openxmlformats.org/officeDocument/2006/relationships/image" Target="../media/image9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94.png"/><Relationship Id="rId25" Type="http://schemas.openxmlformats.org/officeDocument/2006/relationships/image" Target="../media/image75.png"/><Relationship Id="rId33" Type="http://schemas.openxmlformats.org/officeDocument/2006/relationships/image" Target="../media/image104.png"/><Relationship Id="rId2" Type="http://schemas.openxmlformats.org/officeDocument/2006/relationships/slideLayout" Target="../slideLayouts/slideLayout6.xml"/><Relationship Id="rId16" Type="http://schemas.openxmlformats.org/officeDocument/2006/relationships/image" Target="../media/image93.jpeg"/><Relationship Id="rId20" Type="http://schemas.openxmlformats.org/officeDocument/2006/relationships/image" Target="../media/image77.png"/><Relationship Id="rId29" Type="http://schemas.openxmlformats.org/officeDocument/2006/relationships/image" Target="../media/image87.png"/><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98.png"/><Relationship Id="rId32" Type="http://schemas.openxmlformats.org/officeDocument/2006/relationships/image" Target="../media/image103.png"/><Relationship Id="rId5" Type="http://schemas.openxmlformats.org/officeDocument/2006/relationships/image" Target="../media/image26.png"/><Relationship Id="rId15" Type="http://schemas.openxmlformats.org/officeDocument/2006/relationships/image" Target="../media/image92.png"/><Relationship Id="rId23" Type="http://schemas.openxmlformats.org/officeDocument/2006/relationships/image" Target="../media/image97.png"/><Relationship Id="rId28" Type="http://schemas.openxmlformats.org/officeDocument/2006/relationships/image" Target="../media/image100.png"/><Relationship Id="rId10" Type="http://schemas.openxmlformats.org/officeDocument/2006/relationships/image" Target="../media/image31.png"/><Relationship Id="rId19" Type="http://schemas.openxmlformats.org/officeDocument/2006/relationships/image" Target="../media/image76.png"/><Relationship Id="rId31" Type="http://schemas.openxmlformats.org/officeDocument/2006/relationships/image" Target="../media/image102.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91.jpeg"/><Relationship Id="rId22" Type="http://schemas.openxmlformats.org/officeDocument/2006/relationships/image" Target="../media/image96.jpeg"/><Relationship Id="rId27" Type="http://schemas.openxmlformats.org/officeDocument/2006/relationships/image" Target="../media/image99.png"/><Relationship Id="rId30"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9" Type="http://schemas.openxmlformats.org/officeDocument/2006/relationships/slideLayout" Target="../slideLayouts/slideLayout2.xml"/><Relationship Id="rId21" Type="http://schemas.openxmlformats.org/officeDocument/2006/relationships/tags" Target="../tags/tag127.xml"/><Relationship Id="rId34" Type="http://schemas.openxmlformats.org/officeDocument/2006/relationships/tags" Target="../tags/tag140.xml"/><Relationship Id="rId42" Type="http://schemas.openxmlformats.org/officeDocument/2006/relationships/diagramLayout" Target="../diagrams/layout2.xml"/><Relationship Id="rId47" Type="http://schemas.openxmlformats.org/officeDocument/2006/relationships/image" Target="../media/image62.png"/><Relationship Id="rId50" Type="http://schemas.openxmlformats.org/officeDocument/2006/relationships/image" Target="../media/image63.png"/><Relationship Id="rId55" Type="http://schemas.openxmlformats.org/officeDocument/2006/relationships/image" Target="../media/image67.png"/><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33" Type="http://schemas.openxmlformats.org/officeDocument/2006/relationships/tags" Target="../tags/tag139.xml"/><Relationship Id="rId38" Type="http://schemas.openxmlformats.org/officeDocument/2006/relationships/tags" Target="../tags/tag144.xml"/><Relationship Id="rId46" Type="http://schemas.openxmlformats.org/officeDocument/2006/relationships/image" Target="../media/image61.png"/><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tags" Target="../tags/tag135.xml"/><Relationship Id="rId41" Type="http://schemas.openxmlformats.org/officeDocument/2006/relationships/diagramData" Target="../diagrams/data2.xml"/><Relationship Id="rId54" Type="http://schemas.openxmlformats.org/officeDocument/2006/relationships/image" Target="../media/image66.png"/><Relationship Id="rId1" Type="http://schemas.openxmlformats.org/officeDocument/2006/relationships/vmlDrawing" Target="../drawings/vmlDrawing4.v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openxmlformats.org/officeDocument/2006/relationships/tags" Target="../tags/tag138.xml"/><Relationship Id="rId37" Type="http://schemas.openxmlformats.org/officeDocument/2006/relationships/tags" Target="../tags/tag143.xml"/><Relationship Id="rId40" Type="http://schemas.openxmlformats.org/officeDocument/2006/relationships/oleObject" Target="../embeddings/oleObject4.bin"/><Relationship Id="rId45" Type="http://schemas.microsoft.com/office/2007/relationships/diagramDrawing" Target="../diagrams/drawing2.xml"/><Relationship Id="rId53" Type="http://schemas.openxmlformats.org/officeDocument/2006/relationships/image" Target="../media/image65.png"/><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36" Type="http://schemas.openxmlformats.org/officeDocument/2006/relationships/tags" Target="../tags/tag142.xml"/><Relationship Id="rId49" Type="http://schemas.openxmlformats.org/officeDocument/2006/relationships/image" Target="../media/image30.png"/><Relationship Id="rId57" Type="http://schemas.openxmlformats.org/officeDocument/2006/relationships/image" Target="../media/image69.png"/><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tags" Target="../tags/tag137.xml"/><Relationship Id="rId44" Type="http://schemas.openxmlformats.org/officeDocument/2006/relationships/diagramColors" Target="../diagrams/colors2.xml"/><Relationship Id="rId52" Type="http://schemas.openxmlformats.org/officeDocument/2006/relationships/image" Target="../media/image22.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tags" Target="../tags/tag136.xml"/><Relationship Id="rId35" Type="http://schemas.openxmlformats.org/officeDocument/2006/relationships/tags" Target="../tags/tag141.xml"/><Relationship Id="rId43" Type="http://schemas.openxmlformats.org/officeDocument/2006/relationships/diagramQuickStyle" Target="../diagrams/quickStyle2.xml"/><Relationship Id="rId48" Type="http://schemas.openxmlformats.org/officeDocument/2006/relationships/image" Target="../media/image28.png"/><Relationship Id="rId56" Type="http://schemas.openxmlformats.org/officeDocument/2006/relationships/image" Target="../media/image68.png"/><Relationship Id="rId8" Type="http://schemas.openxmlformats.org/officeDocument/2006/relationships/tags" Target="../tags/tag114.xml"/><Relationship Id="rId51" Type="http://schemas.openxmlformats.org/officeDocument/2006/relationships/image" Target="../media/image64.png"/><Relationship Id="rId3" Type="http://schemas.openxmlformats.org/officeDocument/2006/relationships/tags" Target="../tags/tag10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2.jpeg"/><Relationship Id="rId11" Type="http://schemas.openxmlformats.org/officeDocument/2006/relationships/image" Target="../media/image117.jp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6.xml"/><Relationship Id="rId5" Type="http://schemas.openxmlformats.org/officeDocument/2006/relationships/image" Target="../media/image128.jpe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diagramColors" Target="../diagrams/colors5.xml"/><Relationship Id="rId3" Type="http://schemas.openxmlformats.org/officeDocument/2006/relationships/tags" Target="../tags/tag146.xml"/><Relationship Id="rId21" Type="http://schemas.openxmlformats.org/officeDocument/2006/relationships/tags" Target="../tags/tag164.xml"/><Relationship Id="rId34" Type="http://schemas.openxmlformats.org/officeDocument/2006/relationships/slideLayout" Target="../slideLayouts/slideLayout6.xml"/><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diagramQuickStyle" Target="../diagrams/quickStyle5.xml"/><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tags" Target="../tags/tag172.xml"/><Relationship Id="rId1" Type="http://schemas.openxmlformats.org/officeDocument/2006/relationships/vmlDrawing" Target="../drawings/vmlDrawing5.v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diagramLayout" Target="../diagrams/layout5.xml"/><Relationship Id="rId40" Type="http://schemas.microsoft.com/office/2007/relationships/diagramDrawing" Target="../diagrams/drawing5.xml"/><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diagramData" Target="../diagrams/data5.xml"/><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tags" Target="../tags/tag174.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8.png"/><Relationship Id="rId4" Type="http://schemas.openxmlformats.org/officeDocument/2006/relationships/image" Target="../media/image1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jpeg"/><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6" Type="http://schemas.openxmlformats.org/officeDocument/2006/relationships/tags" Target="../tags/tag26.xml"/><Relationship Id="rId117" Type="http://schemas.openxmlformats.org/officeDocument/2006/relationships/image" Target="../media/image20.png"/><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image" Target="../media/image15.png"/><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image" Target="../media/image26.png"/><Relationship Id="rId128" Type="http://schemas.openxmlformats.org/officeDocument/2006/relationships/image" Target="../media/image31.png"/><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13" Type="http://schemas.openxmlformats.org/officeDocument/2006/relationships/image" Target="../media/image16.png"/><Relationship Id="rId118" Type="http://schemas.openxmlformats.org/officeDocument/2006/relationships/image" Target="../media/image21.png"/><Relationship Id="rId126" Type="http://schemas.openxmlformats.org/officeDocument/2006/relationships/image" Target="../media/image29.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image" Target="../media/image24.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tags" Target="../tags/tag103.xml"/><Relationship Id="rId108" Type="http://schemas.openxmlformats.org/officeDocument/2006/relationships/slideLayout" Target="../slideLayouts/slideLayout7.xml"/><Relationship Id="rId116" Type="http://schemas.openxmlformats.org/officeDocument/2006/relationships/image" Target="../media/image19.png"/><Relationship Id="rId124" Type="http://schemas.openxmlformats.org/officeDocument/2006/relationships/image" Target="../media/image27.png"/><Relationship Id="rId129" Type="http://schemas.openxmlformats.org/officeDocument/2006/relationships/image" Target="../media/image32.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11" Type="http://schemas.openxmlformats.org/officeDocument/2006/relationships/image" Target="../media/image14.png"/><Relationship Id="rId1" Type="http://schemas.openxmlformats.org/officeDocument/2006/relationships/vmlDrawing" Target="../drawings/vmlDrawing1.v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tags" Target="../tags/tag106.xml"/><Relationship Id="rId114" Type="http://schemas.openxmlformats.org/officeDocument/2006/relationships/image" Target="../media/image17.png"/><Relationship Id="rId119" Type="http://schemas.openxmlformats.org/officeDocument/2006/relationships/image" Target="../media/image22.png"/><Relationship Id="rId127" Type="http://schemas.openxmlformats.org/officeDocument/2006/relationships/image" Target="../media/image30.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image" Target="../media/image25.png"/><Relationship Id="rId13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oleObject" Target="../embeddings/oleObject1.bin"/><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image" Target="../media/image23.png"/><Relationship Id="rId125" Type="http://schemas.openxmlformats.org/officeDocument/2006/relationships/image" Target="../media/image28.png"/><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image" Target="../media/image13.emf"/><Relationship Id="rId115" Type="http://schemas.openxmlformats.org/officeDocument/2006/relationships/image" Target="../media/image18.png"/><Relationship Id="rId131" Type="http://schemas.openxmlformats.org/officeDocument/2006/relationships/image" Target="../media/image34.png"/><Relationship Id="rId61" Type="http://schemas.openxmlformats.org/officeDocument/2006/relationships/tags" Target="../tags/tag61.xml"/><Relationship Id="rId82" Type="http://schemas.openxmlformats.org/officeDocument/2006/relationships/tags" Target="../tags/tag82.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microsoft.com/office/2007/relationships/hdphoto" Target="../media/hdphoto1.wdp"/><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6.png"/><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24" Type="http://schemas.microsoft.com/office/2007/relationships/hdphoto" Target="NULL"/><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 Id="rId30"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0.png"/><Relationship Id="rId18" Type="http://schemas.openxmlformats.org/officeDocument/2006/relationships/image" Target="../media/image66.png"/><Relationship Id="rId3" Type="http://schemas.openxmlformats.org/officeDocument/2006/relationships/notesSlide" Target="../notesSlides/notesSlide3.xml"/><Relationship Id="rId21" Type="http://schemas.openxmlformats.org/officeDocument/2006/relationships/image" Target="../media/image69.png"/><Relationship Id="rId7" Type="http://schemas.openxmlformats.org/officeDocument/2006/relationships/diagramQuickStyle" Target="../diagrams/quickStyle1.xml"/><Relationship Id="rId12" Type="http://schemas.openxmlformats.org/officeDocument/2006/relationships/image" Target="../media/image28.png"/><Relationship Id="rId17" Type="http://schemas.openxmlformats.org/officeDocument/2006/relationships/image" Target="../media/image6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68.png"/><Relationship Id="rId1" Type="http://schemas.openxmlformats.org/officeDocument/2006/relationships/vmlDrawing" Target="../drawings/vmlDrawing2.vml"/><Relationship Id="rId6" Type="http://schemas.openxmlformats.org/officeDocument/2006/relationships/diagramLayout" Target="../diagrams/layout1.xml"/><Relationship Id="rId11" Type="http://schemas.openxmlformats.org/officeDocument/2006/relationships/image" Target="../media/image62.png"/><Relationship Id="rId5" Type="http://schemas.openxmlformats.org/officeDocument/2006/relationships/diagramData" Target="../diagrams/data1.xml"/><Relationship Id="rId15" Type="http://schemas.openxmlformats.org/officeDocument/2006/relationships/image" Target="../media/image64.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oleObject" Target="../embeddings/oleObject2.bin"/><Relationship Id="rId9" Type="http://schemas.microsoft.com/office/2007/relationships/diagramDrawing" Target="../diagrams/drawing1.xml"/><Relationship Id="rId1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0.png"/><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jpe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jpeg"/><Relationship Id="rId9" Type="http://schemas.openxmlformats.org/officeDocument/2006/relationships/image" Target="../media/image74.pn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4.png"/><Relationship Id="rId18" Type="http://schemas.openxmlformats.org/officeDocument/2006/relationships/image" Target="../media/image87.png"/><Relationship Id="rId3" Type="http://schemas.openxmlformats.org/officeDocument/2006/relationships/image" Target="../media/image80.jpeg"/><Relationship Id="rId21" Type="http://schemas.openxmlformats.org/officeDocument/2006/relationships/image" Target="../media/image90.png"/><Relationship Id="rId7" Type="http://schemas.openxmlformats.org/officeDocument/2006/relationships/image" Target="../media/image73.png"/><Relationship Id="rId12" Type="http://schemas.openxmlformats.org/officeDocument/2006/relationships/image" Target="../media/image83.png"/><Relationship Id="rId17" Type="http://schemas.openxmlformats.org/officeDocument/2006/relationships/image" Target="../media/image86.png"/><Relationship Id="rId2" Type="http://schemas.openxmlformats.org/officeDocument/2006/relationships/notesSlide" Target="../notesSlides/notesSlide5.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82.jpeg"/><Relationship Id="rId5" Type="http://schemas.openxmlformats.org/officeDocument/2006/relationships/image" Target="../media/image71.jpeg"/><Relationship Id="rId15" Type="http://schemas.openxmlformats.org/officeDocument/2006/relationships/image" Target="../media/image84.png"/><Relationship Id="rId10" Type="http://schemas.openxmlformats.org/officeDocument/2006/relationships/image" Target="../media/image81.png"/><Relationship Id="rId19" Type="http://schemas.openxmlformats.org/officeDocument/2006/relationships/image" Target="../media/image88.png"/><Relationship Id="rId4" Type="http://schemas.openxmlformats.org/officeDocument/2006/relationships/image" Target="../media/image70.png"/><Relationship Id="rId9" Type="http://schemas.openxmlformats.org/officeDocument/2006/relationships/image" Target="../media/image77.png"/><Relationship Id="rId14" Type="http://schemas.openxmlformats.org/officeDocument/2006/relationships/image" Target="../media/image75.png"/><Relationship Id="rId22"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728" y="0"/>
            <a:ext cx="8418544" cy="5715000"/>
          </a:xfrm>
          <a:prstGeom prst="rect">
            <a:avLst/>
          </a:prstGeom>
        </p:spPr>
      </p:pic>
      <p:sp>
        <p:nvSpPr>
          <p:cNvPr id="4" name="日期占位符 3"/>
          <p:cNvSpPr>
            <a:spLocks noGrp="1"/>
          </p:cNvSpPr>
          <p:nvPr>
            <p:ph type="dt" sz="quarter" idx="4294967295"/>
          </p:nvPr>
        </p:nvSpPr>
        <p:spPr>
          <a:xfrm>
            <a:off x="457200" y="5373688"/>
            <a:ext cx="2133600" cy="304271"/>
          </a:xfrm>
        </p:spPr>
        <p:txBody>
          <a:bodyPr/>
          <a:lstStyle/>
          <a:p>
            <a:pPr>
              <a:defRPr/>
            </a:pPr>
            <a:fld id="{067C4B64-002C-4227-BE3A-8F9002D344DA}" type="datetime1">
              <a:rPr lang="zh-CN" altLang="en-US"/>
              <a:pPr>
                <a:defRPr/>
              </a:pPr>
              <a:t>2017/3/4</a:t>
            </a:fld>
            <a:endParaRPr lang="zh-CN" altLang="en-US" dirty="0"/>
          </a:p>
        </p:txBody>
      </p:sp>
      <p:sp>
        <p:nvSpPr>
          <p:cNvPr id="4101" name="灯片编号占位符 5"/>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endParaRPr lang="en-US" altLang="zh-CN"/>
          </a:p>
        </p:txBody>
      </p:sp>
      <p:sp>
        <p:nvSpPr>
          <p:cNvPr id="4105" name="Rectangle 2"/>
          <p:cNvSpPr txBox="1">
            <a:spLocks/>
          </p:cNvSpPr>
          <p:nvPr/>
        </p:nvSpPr>
        <p:spPr bwMode="auto">
          <a:xfrm>
            <a:off x="2921795" y="4091761"/>
            <a:ext cx="3300413" cy="1180042"/>
          </a:xfrm>
          <a:prstGeom prst="rect">
            <a:avLst/>
          </a:prstGeom>
          <a:noFill/>
          <a:ln w="9525">
            <a:noFill/>
            <a:miter lim="800000"/>
            <a:headEnd/>
            <a:tailEnd/>
          </a:ln>
        </p:spPr>
        <p:txBody>
          <a:bodyPr/>
          <a:lstStyle/>
          <a:p>
            <a:pPr marL="342900" indent="-342900" algn="ctr">
              <a:lnSpc>
                <a:spcPct val="150000"/>
              </a:lnSpc>
              <a:spcBef>
                <a:spcPct val="20000"/>
              </a:spcBef>
              <a:buFont typeface="Wingdings" pitchFamily="2" charset="2"/>
              <a:buNone/>
            </a:pPr>
            <a:r>
              <a:rPr lang="zh-CN" altLang="en-US" b="1" dirty="0">
                <a:solidFill>
                  <a:schemeClr val="bg1"/>
                </a:solidFill>
                <a:latin typeface="等线" panose="02010600030101010101" pitchFamily="2" charset="-122"/>
                <a:ea typeface="等线" panose="02010600030101010101" pitchFamily="2" charset="-122"/>
              </a:rPr>
              <a:t>能源区块链实验室</a:t>
            </a:r>
            <a:endParaRPr lang="en-US" altLang="zh-CN" b="1" dirty="0">
              <a:solidFill>
                <a:schemeClr val="bg1"/>
              </a:solidFill>
              <a:latin typeface="等线" panose="02010600030101010101" pitchFamily="2" charset="-122"/>
              <a:ea typeface="等线" panose="02010600030101010101" pitchFamily="2" charset="-122"/>
            </a:endParaRPr>
          </a:p>
          <a:p>
            <a:pPr marL="342900" indent="-342900" algn="ctr">
              <a:lnSpc>
                <a:spcPct val="150000"/>
              </a:lnSpc>
              <a:spcBef>
                <a:spcPct val="20000"/>
              </a:spcBef>
              <a:buFont typeface="Wingdings" pitchFamily="2" charset="2"/>
              <a:buNone/>
            </a:pPr>
            <a:r>
              <a:rPr lang="zh-CN" altLang="en-US" b="1" dirty="0">
                <a:solidFill>
                  <a:schemeClr val="bg1"/>
                </a:solidFill>
                <a:latin typeface="等线" panose="02010600030101010101" pitchFamily="2" charset="-122"/>
                <a:ea typeface="等线" panose="02010600030101010101" pitchFamily="2" charset="-122"/>
              </a:rPr>
              <a:t>首席架构师</a:t>
            </a: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创始合伙人 曹寅</a:t>
            </a:r>
            <a:endParaRPr lang="en-US" altLang="zh-CN" b="1" dirty="0">
              <a:solidFill>
                <a:schemeClr val="bg1"/>
              </a:solidFill>
              <a:latin typeface="等线" panose="02010600030101010101" pitchFamily="2" charset="-122"/>
              <a:ea typeface="等线" panose="02010600030101010101" pitchFamily="2" charset="-122"/>
            </a:endParaRPr>
          </a:p>
          <a:p>
            <a:pPr marL="342900" indent="-342900" algn="ctr">
              <a:lnSpc>
                <a:spcPct val="150000"/>
              </a:lnSpc>
              <a:spcBef>
                <a:spcPct val="20000"/>
              </a:spcBef>
              <a:buFont typeface="Wingdings" pitchFamily="2" charset="2"/>
              <a:buNone/>
            </a:pPr>
            <a:r>
              <a:rPr lang="en-US" altLang="zh-CN" b="1" dirty="0">
                <a:solidFill>
                  <a:schemeClr val="bg1"/>
                </a:solidFill>
                <a:latin typeface="等线" panose="02010600030101010101" pitchFamily="2" charset="-122"/>
                <a:ea typeface="等线" panose="02010600030101010101" pitchFamily="2" charset="-122"/>
              </a:rPr>
              <a:t>2017</a:t>
            </a:r>
            <a:r>
              <a:rPr lang="zh-CN" altLang="en-US" b="1" dirty="0">
                <a:solidFill>
                  <a:schemeClr val="bg1"/>
                </a:solidFill>
                <a:latin typeface="等线" panose="02010600030101010101" pitchFamily="2" charset="-122"/>
                <a:ea typeface="等线" panose="02010600030101010101" pitchFamily="2" charset="-122"/>
              </a:rPr>
              <a:t>年</a:t>
            </a:r>
            <a:r>
              <a:rPr lang="en-US" altLang="zh-CN" b="1" dirty="0">
                <a:solidFill>
                  <a:schemeClr val="bg1"/>
                </a:solidFill>
                <a:latin typeface="等线" panose="02010600030101010101" pitchFamily="2" charset="-122"/>
                <a:ea typeface="等线" panose="02010600030101010101" pitchFamily="2" charset="-122"/>
              </a:rPr>
              <a:t>2</a:t>
            </a:r>
            <a:r>
              <a:rPr lang="zh-CN" altLang="en-US" b="1" dirty="0">
                <a:solidFill>
                  <a:schemeClr val="bg1"/>
                </a:solidFill>
                <a:latin typeface="等线" panose="02010600030101010101" pitchFamily="2" charset="-122"/>
                <a:ea typeface="等线" panose="02010600030101010101" pitchFamily="2" charset="-122"/>
              </a:rPr>
              <a:t>月</a:t>
            </a:r>
            <a:endParaRPr lang="zh-CN" altLang="zh-CN" b="1" dirty="0">
              <a:solidFill>
                <a:schemeClr val="bg1"/>
              </a:solidFill>
              <a:latin typeface="等线" panose="02010600030101010101" pitchFamily="2" charset="-122"/>
              <a:ea typeface="等线" panose="02010600030101010101" pitchFamily="2" charset="-122"/>
            </a:endParaRPr>
          </a:p>
        </p:txBody>
      </p:sp>
      <p:sp>
        <p:nvSpPr>
          <p:cNvPr id="4106" name="TextBox 12"/>
          <p:cNvSpPr txBox="1">
            <a:spLocks noChangeArrowheads="1"/>
          </p:cNvSpPr>
          <p:nvPr/>
        </p:nvSpPr>
        <p:spPr bwMode="auto">
          <a:xfrm>
            <a:off x="31307" y="3073524"/>
            <a:ext cx="9048441" cy="584775"/>
          </a:xfrm>
          <a:prstGeom prst="rect">
            <a:avLst/>
          </a:prstGeom>
          <a:noFill/>
          <a:ln w="9525">
            <a:noFill/>
            <a:miter lim="800000"/>
            <a:headEnd/>
            <a:tailEnd/>
          </a:ln>
        </p:spPr>
        <p:txBody>
          <a:bodyPr wrap="square">
            <a:spAutoFit/>
          </a:bodyPr>
          <a:lstStyle/>
          <a:p>
            <a:pPr algn="ctr" eaLnBrk="0" hangingPunct="0">
              <a:spcAft>
                <a:spcPts val="1800"/>
              </a:spcAft>
            </a:pPr>
            <a:r>
              <a:rPr lang="zh-CN" altLang="en-US" sz="3200" b="1" dirty="0">
                <a:solidFill>
                  <a:schemeClr val="bg1"/>
                </a:solidFill>
                <a:latin typeface="等线 Light" panose="02010600030101010101" pitchFamily="2" charset="-122"/>
                <a:ea typeface="等线 Light" panose="02010600030101010101" pitchFamily="2" charset="-122"/>
                <a:cs typeface="Times New Roman" pitchFamily="18" charset="0"/>
              </a:rPr>
              <a:t>区块链技术的能源互联网商业应用</a:t>
            </a:r>
          </a:p>
        </p:txBody>
      </p:sp>
      <p:grpSp>
        <p:nvGrpSpPr>
          <p:cNvPr id="14" name="组合 13"/>
          <p:cNvGrpSpPr/>
          <p:nvPr/>
        </p:nvGrpSpPr>
        <p:grpSpPr>
          <a:xfrm>
            <a:off x="2991827" y="697260"/>
            <a:ext cx="3241675" cy="1908175"/>
            <a:chOff x="4475163" y="1233488"/>
            <a:chExt cx="3241675" cy="1908175"/>
          </a:xfrm>
        </p:grpSpPr>
        <p:cxnSp>
          <p:nvCxnSpPr>
            <p:cNvPr id="15" name="直接连接符 14"/>
            <p:cNvCxnSpPr/>
            <p:nvPr/>
          </p:nvCxnSpPr>
          <p:spPr>
            <a:xfrm flipH="1">
              <a:off x="4475163" y="1233488"/>
              <a:ext cx="13335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75163" y="1233488"/>
              <a:ext cx="0" cy="19081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75163" y="3141663"/>
              <a:ext cx="7921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383338" y="1233488"/>
              <a:ext cx="13335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716838" y="1233488"/>
              <a:ext cx="0" cy="19081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924675" y="3141663"/>
              <a:ext cx="7921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774" y="1197814"/>
            <a:ext cx="2864312" cy="8842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5" name="对象 136" hidden="1"/>
          <p:cNvGraphicFramePr>
            <a:graphicFrameLocks/>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71335" name="think-cell Slide" r:id="rId3" imgW="0" imgH="0" progId="TCLayout.ActiveDocument.1">
                  <p:embed/>
                </p:oleObj>
              </mc:Choice>
              <mc:Fallback>
                <p:oleObj name="think-cell Slide" r:id="rId3" imgW="0" imgH="0" progId="TCLayout.ActiveDocument.1">
                  <p:embed/>
                  <p:pic>
                    <p:nvPicPr>
                      <p:cNvPr id="52225" name="对象 136"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8" name="下箭头 137"/>
          <p:cNvSpPr/>
          <p:nvPr/>
        </p:nvSpPr>
        <p:spPr>
          <a:xfrm>
            <a:off x="7594600" y="3470275"/>
            <a:ext cx="485775" cy="979488"/>
          </a:xfrm>
          <a:prstGeom prst="downArrow">
            <a:avLst/>
          </a:prstGeom>
          <a:solidFill>
            <a:schemeClr val="accent6">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latin typeface="等线" panose="02010600030101010101" pitchFamily="2" charset="-122"/>
              <a:ea typeface="等线" panose="02010600030101010101" pitchFamily="2" charset="-122"/>
            </a:endParaRPr>
          </a:p>
        </p:txBody>
      </p:sp>
      <p:sp>
        <p:nvSpPr>
          <p:cNvPr id="52227" name="标题 1"/>
          <p:cNvSpPr>
            <a:spLocks noGrp="1" noChangeArrowheads="1"/>
          </p:cNvSpPr>
          <p:nvPr>
            <p:ph type="title"/>
          </p:nvPr>
        </p:nvSpPr>
        <p:spPr/>
        <p:txBody>
          <a:bodyPr/>
          <a:lstStyle/>
          <a:p>
            <a:r>
              <a:rPr lang="zh-CN" altLang="en-US" dirty="0">
                <a:latin typeface="等线" panose="02010600030101010101" pitchFamily="2" charset="-122"/>
              </a:rPr>
              <a:t>随着生产力进步和生产关系调整，未来能源系统复杂性剧增</a:t>
            </a:r>
          </a:p>
        </p:txBody>
      </p:sp>
      <p:sp>
        <p:nvSpPr>
          <p:cNvPr id="136" name="矩形 135"/>
          <p:cNvSpPr/>
          <p:nvPr/>
        </p:nvSpPr>
        <p:spPr>
          <a:xfrm>
            <a:off x="1797050" y="811213"/>
            <a:ext cx="6686550" cy="3206750"/>
          </a:xfrm>
          <a:prstGeom prst="rect">
            <a:avLst/>
          </a:prstGeom>
          <a:solidFill>
            <a:schemeClr val="accent6">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latin typeface="等线" panose="02010600030101010101" pitchFamily="2" charset="-122"/>
              <a:ea typeface="等线" panose="02010600030101010101" pitchFamily="2" charset="-122"/>
            </a:endParaRPr>
          </a:p>
        </p:txBody>
      </p:sp>
      <p:grpSp>
        <p:nvGrpSpPr>
          <p:cNvPr id="52229" name="组合 99"/>
          <p:cNvGrpSpPr>
            <a:grpSpLocks/>
          </p:cNvGrpSpPr>
          <p:nvPr/>
        </p:nvGrpSpPr>
        <p:grpSpPr bwMode="auto">
          <a:xfrm>
            <a:off x="44450" y="4017963"/>
            <a:ext cx="9058275" cy="1360487"/>
            <a:chOff x="45232" y="2782498"/>
            <a:chExt cx="9057107" cy="1359177"/>
          </a:xfrm>
        </p:grpSpPr>
        <p:sp>
          <p:nvSpPr>
            <p:cNvPr id="52230" name="Freihandform 219"/>
            <p:cNvSpPr>
              <a:spLocks noChangeArrowheads="1"/>
            </p:cNvSpPr>
            <p:nvPr/>
          </p:nvSpPr>
          <p:spPr bwMode="auto">
            <a:xfrm>
              <a:off x="45232" y="3208477"/>
              <a:ext cx="9057107" cy="832115"/>
            </a:xfrm>
            <a:custGeom>
              <a:avLst/>
              <a:gdLst/>
              <a:ahLst/>
              <a:cxnLst>
                <a:cxn ang="0">
                  <a:pos x="0" y="937260"/>
                </a:cxn>
                <a:cxn ang="0">
                  <a:pos x="868680" y="22860"/>
                </a:cxn>
                <a:cxn ang="0">
                  <a:pos x="11529060" y="0"/>
                </a:cxn>
                <a:cxn ang="0">
                  <a:pos x="10614660" y="952500"/>
                </a:cxn>
                <a:cxn ang="0">
                  <a:pos x="0" y="937260"/>
                </a:cxn>
              </a:cxnLst>
              <a:rect l="0" t="0" r="r" b="b"/>
              <a:pathLst>
                <a:path w="11529060" h="952500">
                  <a:moveTo>
                    <a:pt x="0" y="937260"/>
                  </a:moveTo>
                  <a:lnTo>
                    <a:pt x="868680" y="22860"/>
                  </a:lnTo>
                  <a:lnTo>
                    <a:pt x="11529060" y="0"/>
                  </a:lnTo>
                  <a:lnTo>
                    <a:pt x="10614660" y="952500"/>
                  </a:lnTo>
                  <a:lnTo>
                    <a:pt x="0" y="937260"/>
                  </a:lnTo>
                  <a:close/>
                </a:path>
              </a:pathLst>
            </a:custGeom>
            <a:solidFill>
              <a:schemeClr val="accent2"/>
            </a:solidFill>
            <a:ln w="9525">
              <a:noFill/>
              <a:round/>
              <a:headEnd/>
              <a:tailEnd/>
            </a:ln>
          </p:spPr>
          <p:txBody>
            <a:bodyPr/>
            <a:lstStyle/>
            <a:p>
              <a:endParaRPr lang="zh-CN" altLang="en-US"/>
            </a:p>
          </p:txBody>
        </p:sp>
        <p:sp>
          <p:nvSpPr>
            <p:cNvPr id="102" name="Rechteck 54"/>
            <p:cNvSpPr>
              <a:spLocks noChangeArrowheads="1"/>
            </p:cNvSpPr>
            <p:nvPr/>
          </p:nvSpPr>
          <p:spPr bwMode="auto">
            <a:xfrm>
              <a:off x="6772189" y="3808120"/>
              <a:ext cx="65" cy="169114"/>
            </a:xfrm>
            <a:prstGeom prst="rect">
              <a:avLst/>
            </a:prstGeom>
            <a:solidFill>
              <a:schemeClr val="bg1"/>
            </a:solidFill>
            <a:ln w="25400" algn="ctr">
              <a:noFill/>
              <a:round/>
            </a:ln>
          </p:spPr>
          <p:txBody>
            <a:bodyPr wrap="none" lIns="0" tIns="0" rIns="0" bIns="0" anchor="ctr">
              <a:spAutoFit/>
            </a:bodyPr>
            <a:lstStyle/>
            <a:p>
              <a:pPr fontAlgn="auto">
                <a:lnSpc>
                  <a:spcPct val="110000"/>
                </a:lnSpc>
                <a:spcBef>
                  <a:spcPct val="50000"/>
                </a:spcBef>
              </a:pPr>
              <a:endParaRPr lang="en-US" sz="1050" noProof="1">
                <a:latin typeface="等线" panose="02010600030101010101" pitchFamily="2" charset="-122"/>
                <a:ea typeface="等线" panose="02010600030101010101" pitchFamily="2" charset="-122"/>
              </a:endParaRPr>
            </a:p>
          </p:txBody>
        </p:sp>
        <p:sp>
          <p:nvSpPr>
            <p:cNvPr id="52232" name="Line 228"/>
            <p:cNvSpPr>
              <a:spLocks noChangeArrowheads="1"/>
            </p:cNvSpPr>
            <p:nvPr/>
          </p:nvSpPr>
          <p:spPr bwMode="auto">
            <a:xfrm>
              <a:off x="7595242" y="3489249"/>
              <a:ext cx="755226" cy="1989"/>
            </a:xfrm>
            <a:custGeom>
              <a:avLst/>
              <a:gdLst/>
              <a:ahLst/>
              <a:cxnLst>
                <a:cxn ang="0">
                  <a:pos x="0" y="0"/>
                </a:cxn>
                <a:cxn ang="0">
                  <a:pos x="431" y="1"/>
                </a:cxn>
              </a:cxnLst>
              <a:rect l="0" t="0" r="r" b="b"/>
              <a:pathLst>
                <a:path w="431" h="1">
                  <a:moveTo>
                    <a:pt x="0" y="0"/>
                  </a:moveTo>
                  <a:lnTo>
                    <a:pt x="431" y="1"/>
                  </a:lnTo>
                </a:path>
              </a:pathLst>
            </a:custGeom>
            <a:noFill/>
            <a:ln w="19050">
              <a:solidFill>
                <a:srgbClr val="3366AA"/>
              </a:solidFill>
              <a:round/>
              <a:headEnd/>
              <a:tailEnd/>
            </a:ln>
          </p:spPr>
          <p:txBody>
            <a:bodyPr/>
            <a:lstStyle/>
            <a:p>
              <a:endParaRPr lang="zh-CN" altLang="en-US"/>
            </a:p>
          </p:txBody>
        </p:sp>
        <p:sp>
          <p:nvSpPr>
            <p:cNvPr id="52233" name="Freeform 227"/>
            <p:cNvSpPr>
              <a:spLocks noChangeArrowheads="1"/>
            </p:cNvSpPr>
            <p:nvPr/>
          </p:nvSpPr>
          <p:spPr bwMode="auto">
            <a:xfrm>
              <a:off x="710511" y="3600656"/>
              <a:ext cx="903767" cy="375998"/>
            </a:xfrm>
            <a:custGeom>
              <a:avLst/>
              <a:gdLst/>
              <a:ahLst/>
              <a:cxnLst>
                <a:cxn ang="0">
                  <a:pos x="198" y="2"/>
                </a:cxn>
                <a:cxn ang="0">
                  <a:pos x="502" y="0"/>
                </a:cxn>
                <a:cxn ang="0">
                  <a:pos x="314" y="188"/>
                </a:cxn>
                <a:cxn ang="0">
                  <a:pos x="0" y="188"/>
                </a:cxn>
              </a:cxnLst>
              <a:rect l="0" t="0" r="r" b="b"/>
              <a:pathLst>
                <a:path w="502" h="188">
                  <a:moveTo>
                    <a:pt x="198" y="2"/>
                  </a:moveTo>
                  <a:lnTo>
                    <a:pt x="502" y="0"/>
                  </a:lnTo>
                  <a:lnTo>
                    <a:pt x="314" y="188"/>
                  </a:lnTo>
                  <a:lnTo>
                    <a:pt x="0" y="188"/>
                  </a:lnTo>
                </a:path>
              </a:pathLst>
            </a:custGeom>
            <a:noFill/>
            <a:ln w="19050">
              <a:solidFill>
                <a:schemeClr val="hlink"/>
              </a:solidFill>
              <a:round/>
              <a:headEnd/>
              <a:tailEnd/>
            </a:ln>
          </p:spPr>
          <p:txBody>
            <a:bodyPr/>
            <a:lstStyle/>
            <a:p>
              <a:endParaRPr lang="zh-CN" altLang="en-US"/>
            </a:p>
          </p:txBody>
        </p:sp>
        <p:sp>
          <p:nvSpPr>
            <p:cNvPr id="52234" name="Line 228"/>
            <p:cNvSpPr>
              <a:spLocks noChangeShapeType="1"/>
            </p:cNvSpPr>
            <p:nvPr/>
          </p:nvSpPr>
          <p:spPr bwMode="auto">
            <a:xfrm>
              <a:off x="2498358" y="3787661"/>
              <a:ext cx="4262914"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52235" name="Freeform 239"/>
            <p:cNvSpPr>
              <a:spLocks noChangeAspect="1" noChangeArrowheads="1"/>
            </p:cNvSpPr>
            <p:nvPr/>
          </p:nvSpPr>
          <p:spPr bwMode="auto">
            <a:xfrm>
              <a:off x="6714741" y="3206752"/>
              <a:ext cx="646058" cy="574939"/>
            </a:xfrm>
            <a:custGeom>
              <a:avLst/>
              <a:gdLst/>
              <a:ahLst/>
              <a:cxnLst>
                <a:cxn ang="0">
                  <a:pos x="0" y="0"/>
                </a:cxn>
                <a:cxn ang="0">
                  <a:pos x="350" y="2"/>
                </a:cxn>
                <a:cxn ang="0">
                  <a:pos x="27" y="323"/>
                </a:cxn>
              </a:cxnLst>
              <a:rect l="0" t="0" r="r" b="b"/>
              <a:pathLst>
                <a:path w="353" h="323">
                  <a:moveTo>
                    <a:pt x="0" y="0"/>
                  </a:moveTo>
                  <a:cubicBezTo>
                    <a:pt x="0" y="0"/>
                    <a:pt x="353" y="0"/>
                    <a:pt x="350" y="2"/>
                  </a:cubicBezTo>
                  <a:cubicBezTo>
                    <a:pt x="350" y="2"/>
                    <a:pt x="27" y="323"/>
                    <a:pt x="27" y="323"/>
                  </a:cubicBezTo>
                </a:path>
              </a:pathLst>
            </a:custGeom>
            <a:noFill/>
            <a:ln w="19050">
              <a:solidFill>
                <a:srgbClr val="E99423"/>
              </a:solidFill>
              <a:round/>
              <a:headEnd/>
              <a:tailEnd/>
            </a:ln>
          </p:spPr>
          <p:txBody>
            <a:bodyPr/>
            <a:lstStyle/>
            <a:p>
              <a:endParaRPr lang="zh-CN" altLang="en-US"/>
            </a:p>
          </p:txBody>
        </p:sp>
        <p:sp>
          <p:nvSpPr>
            <p:cNvPr id="52236" name="Freeform 227"/>
            <p:cNvSpPr>
              <a:spLocks noChangeArrowheads="1"/>
            </p:cNvSpPr>
            <p:nvPr/>
          </p:nvSpPr>
          <p:spPr bwMode="auto">
            <a:xfrm>
              <a:off x="6555463" y="3783682"/>
              <a:ext cx="1256325" cy="244697"/>
            </a:xfrm>
            <a:custGeom>
              <a:avLst/>
              <a:gdLst/>
              <a:ahLst/>
              <a:cxnLst>
                <a:cxn ang="0">
                  <a:pos x="121" y="0"/>
                </a:cxn>
                <a:cxn ang="0">
                  <a:pos x="0" y="121"/>
                </a:cxn>
                <a:cxn ang="0">
                  <a:pos x="701" y="123"/>
                </a:cxn>
              </a:cxnLst>
              <a:rect l="0" t="0" r="r" b="b"/>
              <a:pathLst>
                <a:path w="701" h="123">
                  <a:moveTo>
                    <a:pt x="121" y="0"/>
                  </a:moveTo>
                  <a:cubicBezTo>
                    <a:pt x="66" y="58"/>
                    <a:pt x="69" y="59"/>
                    <a:pt x="0" y="121"/>
                  </a:cubicBezTo>
                  <a:cubicBezTo>
                    <a:pt x="0" y="121"/>
                    <a:pt x="701" y="123"/>
                    <a:pt x="701" y="123"/>
                  </a:cubicBezTo>
                </a:path>
              </a:pathLst>
            </a:custGeom>
            <a:noFill/>
            <a:ln w="19050">
              <a:solidFill>
                <a:srgbClr val="E99423"/>
              </a:solidFill>
              <a:round/>
              <a:headEnd/>
              <a:tailEnd/>
            </a:ln>
          </p:spPr>
          <p:txBody>
            <a:bodyPr/>
            <a:lstStyle/>
            <a:p>
              <a:endParaRPr lang="zh-CN" altLang="en-US"/>
            </a:p>
          </p:txBody>
        </p:sp>
        <p:sp>
          <p:nvSpPr>
            <p:cNvPr id="52237" name="Line 228"/>
            <p:cNvSpPr>
              <a:spLocks noChangeShapeType="1"/>
            </p:cNvSpPr>
            <p:nvPr/>
          </p:nvSpPr>
          <p:spPr bwMode="auto">
            <a:xfrm>
              <a:off x="1442473" y="3787661"/>
              <a:ext cx="731960" cy="0"/>
            </a:xfrm>
            <a:prstGeom prst="line">
              <a:avLst/>
            </a:prstGeom>
            <a:noFill/>
            <a:ln w="19050">
              <a:solidFill>
                <a:srgbClr val="3366AA"/>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52238" name="Freeform 118"/>
            <p:cNvSpPr>
              <a:spLocks noChangeArrowheads="1"/>
            </p:cNvSpPr>
            <p:nvPr/>
          </p:nvSpPr>
          <p:spPr bwMode="auto">
            <a:xfrm>
              <a:off x="3081780" y="3727978"/>
              <a:ext cx="178964" cy="129311"/>
            </a:xfrm>
            <a:custGeom>
              <a:avLst/>
              <a:gdLst/>
              <a:ahLst/>
              <a:cxnLst>
                <a:cxn ang="0">
                  <a:pos x="248" y="0"/>
                </a:cxn>
                <a:cxn ang="0">
                  <a:pos x="0" y="76"/>
                </a:cxn>
                <a:cxn ang="0">
                  <a:pos x="92" y="156"/>
                </a:cxn>
                <a:cxn ang="0">
                  <a:pos x="248" y="0"/>
                </a:cxn>
              </a:cxnLst>
              <a:rect l="0" t="0" r="r" b="b"/>
              <a:pathLst>
                <a:path w="248" h="156">
                  <a:moveTo>
                    <a:pt x="248" y="0"/>
                  </a:moveTo>
                  <a:lnTo>
                    <a:pt x="0" y="76"/>
                  </a:lnTo>
                  <a:lnTo>
                    <a:pt x="92" y="156"/>
                  </a:lnTo>
                  <a:lnTo>
                    <a:pt x="248" y="0"/>
                  </a:lnTo>
                  <a:close/>
                </a:path>
              </a:pathLst>
            </a:custGeom>
            <a:solidFill>
              <a:srgbClr val="E99423"/>
            </a:solidFill>
            <a:ln w="9525">
              <a:noFill/>
              <a:round/>
              <a:headEnd/>
              <a:tailEnd/>
            </a:ln>
          </p:spPr>
          <p:txBody>
            <a:bodyPr/>
            <a:lstStyle/>
            <a:p>
              <a:endParaRPr lang="zh-CN" altLang="en-US"/>
            </a:p>
          </p:txBody>
        </p:sp>
        <p:sp>
          <p:nvSpPr>
            <p:cNvPr id="52239" name="Freeform 119"/>
            <p:cNvSpPr>
              <a:spLocks noChangeArrowheads="1"/>
            </p:cNvSpPr>
            <p:nvPr/>
          </p:nvSpPr>
          <p:spPr bwMode="auto">
            <a:xfrm>
              <a:off x="3185579" y="3723999"/>
              <a:ext cx="189701" cy="133290"/>
            </a:xfrm>
            <a:custGeom>
              <a:avLst/>
              <a:gdLst/>
              <a:ahLst/>
              <a:cxnLst>
                <a:cxn ang="0">
                  <a:pos x="0" y="164"/>
                </a:cxn>
                <a:cxn ang="0">
                  <a:pos x="164" y="0"/>
                </a:cxn>
                <a:cxn ang="0">
                  <a:pos x="260" y="88"/>
                </a:cxn>
                <a:cxn ang="0">
                  <a:pos x="0" y="164"/>
                </a:cxn>
              </a:cxnLst>
              <a:rect l="0" t="0" r="r" b="b"/>
              <a:pathLst>
                <a:path w="260" h="164">
                  <a:moveTo>
                    <a:pt x="0" y="164"/>
                  </a:moveTo>
                  <a:lnTo>
                    <a:pt x="164" y="0"/>
                  </a:lnTo>
                  <a:lnTo>
                    <a:pt x="260" y="88"/>
                  </a:lnTo>
                  <a:lnTo>
                    <a:pt x="0" y="164"/>
                  </a:lnTo>
                  <a:close/>
                </a:path>
              </a:pathLst>
            </a:custGeom>
            <a:solidFill>
              <a:srgbClr val="E99423"/>
            </a:solidFill>
            <a:ln w="9525">
              <a:noFill/>
              <a:round/>
              <a:headEnd/>
              <a:tailEnd/>
            </a:ln>
          </p:spPr>
          <p:txBody>
            <a:bodyPr/>
            <a:lstStyle/>
            <a:p>
              <a:endParaRPr lang="zh-CN" altLang="en-US"/>
            </a:p>
          </p:txBody>
        </p:sp>
        <p:sp>
          <p:nvSpPr>
            <p:cNvPr id="52240" name="Freeform 120"/>
            <p:cNvSpPr>
              <a:spLocks noChangeArrowheads="1"/>
            </p:cNvSpPr>
            <p:nvPr/>
          </p:nvSpPr>
          <p:spPr bwMode="auto">
            <a:xfrm>
              <a:off x="4846361" y="3727978"/>
              <a:ext cx="178964" cy="129311"/>
            </a:xfrm>
            <a:custGeom>
              <a:avLst/>
              <a:gdLst/>
              <a:ahLst/>
              <a:cxnLst>
                <a:cxn ang="0">
                  <a:pos x="248" y="0"/>
                </a:cxn>
                <a:cxn ang="0">
                  <a:pos x="0" y="76"/>
                </a:cxn>
                <a:cxn ang="0">
                  <a:pos x="92" y="156"/>
                </a:cxn>
                <a:cxn ang="0">
                  <a:pos x="248" y="0"/>
                </a:cxn>
              </a:cxnLst>
              <a:rect l="0" t="0" r="r" b="b"/>
              <a:pathLst>
                <a:path w="248" h="156">
                  <a:moveTo>
                    <a:pt x="248" y="0"/>
                  </a:moveTo>
                  <a:lnTo>
                    <a:pt x="0" y="76"/>
                  </a:lnTo>
                  <a:lnTo>
                    <a:pt x="92" y="156"/>
                  </a:lnTo>
                  <a:lnTo>
                    <a:pt x="248" y="0"/>
                  </a:lnTo>
                  <a:close/>
                </a:path>
              </a:pathLst>
            </a:custGeom>
            <a:solidFill>
              <a:srgbClr val="E99423"/>
            </a:solidFill>
            <a:ln w="9525">
              <a:noFill/>
              <a:round/>
              <a:headEnd/>
              <a:tailEnd/>
            </a:ln>
          </p:spPr>
          <p:txBody>
            <a:bodyPr/>
            <a:lstStyle/>
            <a:p>
              <a:endParaRPr lang="zh-CN" altLang="en-US"/>
            </a:p>
          </p:txBody>
        </p:sp>
        <p:sp>
          <p:nvSpPr>
            <p:cNvPr id="52241" name="Freeform 121"/>
            <p:cNvSpPr>
              <a:spLocks noChangeArrowheads="1"/>
            </p:cNvSpPr>
            <p:nvPr/>
          </p:nvSpPr>
          <p:spPr bwMode="auto">
            <a:xfrm>
              <a:off x="4953739" y="3723999"/>
              <a:ext cx="187911" cy="133290"/>
            </a:xfrm>
            <a:custGeom>
              <a:avLst/>
              <a:gdLst/>
              <a:ahLst/>
              <a:cxnLst>
                <a:cxn ang="0">
                  <a:pos x="0" y="164"/>
                </a:cxn>
                <a:cxn ang="0">
                  <a:pos x="164" y="0"/>
                </a:cxn>
                <a:cxn ang="0">
                  <a:pos x="260" y="88"/>
                </a:cxn>
                <a:cxn ang="0">
                  <a:pos x="0" y="164"/>
                </a:cxn>
              </a:cxnLst>
              <a:rect l="0" t="0" r="r" b="b"/>
              <a:pathLst>
                <a:path w="260" h="164">
                  <a:moveTo>
                    <a:pt x="0" y="164"/>
                  </a:moveTo>
                  <a:lnTo>
                    <a:pt x="164" y="0"/>
                  </a:lnTo>
                  <a:lnTo>
                    <a:pt x="260" y="88"/>
                  </a:lnTo>
                  <a:lnTo>
                    <a:pt x="0" y="164"/>
                  </a:lnTo>
                  <a:close/>
                </a:path>
              </a:pathLst>
            </a:custGeom>
            <a:solidFill>
              <a:srgbClr val="E99423"/>
            </a:solidFill>
            <a:ln w="9525">
              <a:noFill/>
              <a:round/>
              <a:headEnd/>
              <a:tailEnd/>
            </a:ln>
          </p:spPr>
          <p:txBody>
            <a:bodyPr/>
            <a:lstStyle/>
            <a:p>
              <a:endParaRPr lang="zh-CN" altLang="en-US"/>
            </a:p>
          </p:txBody>
        </p:sp>
        <p:sp>
          <p:nvSpPr>
            <p:cNvPr id="52242" name="Freeform 129"/>
            <p:cNvSpPr>
              <a:spLocks noChangeArrowheads="1"/>
            </p:cNvSpPr>
            <p:nvPr/>
          </p:nvSpPr>
          <p:spPr bwMode="auto">
            <a:xfrm>
              <a:off x="6709371" y="3706094"/>
              <a:ext cx="248760" cy="87534"/>
            </a:xfrm>
            <a:custGeom>
              <a:avLst/>
              <a:gdLst/>
              <a:ahLst/>
              <a:cxnLst>
                <a:cxn ang="0">
                  <a:pos x="0" y="0"/>
                </a:cxn>
                <a:cxn ang="0">
                  <a:pos x="344" y="0"/>
                </a:cxn>
                <a:cxn ang="0">
                  <a:pos x="56" y="108"/>
                </a:cxn>
                <a:cxn ang="0">
                  <a:pos x="0" y="0"/>
                </a:cxn>
              </a:cxnLst>
              <a:rect l="0" t="0" r="r" b="b"/>
              <a:pathLst>
                <a:path w="344" h="108">
                  <a:moveTo>
                    <a:pt x="0" y="0"/>
                  </a:moveTo>
                  <a:lnTo>
                    <a:pt x="344" y="0"/>
                  </a:lnTo>
                  <a:lnTo>
                    <a:pt x="56" y="108"/>
                  </a:lnTo>
                  <a:lnTo>
                    <a:pt x="0" y="0"/>
                  </a:lnTo>
                  <a:close/>
                </a:path>
              </a:pathLst>
            </a:custGeom>
            <a:solidFill>
              <a:srgbClr val="E99423"/>
            </a:solidFill>
            <a:ln w="9525">
              <a:noFill/>
              <a:round/>
              <a:headEnd/>
              <a:tailEnd/>
            </a:ln>
          </p:spPr>
          <p:txBody>
            <a:bodyPr/>
            <a:lstStyle/>
            <a:p>
              <a:endParaRPr lang="zh-CN" altLang="en-US"/>
            </a:p>
          </p:txBody>
        </p:sp>
        <p:sp>
          <p:nvSpPr>
            <p:cNvPr id="52243" name="Freeform 130"/>
            <p:cNvSpPr>
              <a:spLocks noChangeArrowheads="1"/>
            </p:cNvSpPr>
            <p:nvPr/>
          </p:nvSpPr>
          <p:spPr bwMode="auto">
            <a:xfrm>
              <a:off x="6745164" y="3580762"/>
              <a:ext cx="241602" cy="89523"/>
            </a:xfrm>
            <a:custGeom>
              <a:avLst/>
              <a:gdLst/>
              <a:ahLst/>
              <a:cxnLst>
                <a:cxn ang="0">
                  <a:pos x="332" y="108"/>
                </a:cxn>
                <a:cxn ang="0">
                  <a:pos x="276" y="0"/>
                </a:cxn>
                <a:cxn ang="0">
                  <a:pos x="0" y="104"/>
                </a:cxn>
                <a:cxn ang="0">
                  <a:pos x="332" y="108"/>
                </a:cxn>
              </a:cxnLst>
              <a:rect l="0" t="0" r="r" b="b"/>
              <a:pathLst>
                <a:path w="332" h="108">
                  <a:moveTo>
                    <a:pt x="332" y="108"/>
                  </a:moveTo>
                  <a:lnTo>
                    <a:pt x="276" y="0"/>
                  </a:lnTo>
                  <a:lnTo>
                    <a:pt x="0" y="104"/>
                  </a:lnTo>
                  <a:lnTo>
                    <a:pt x="332" y="108"/>
                  </a:lnTo>
                  <a:close/>
                </a:path>
              </a:pathLst>
            </a:custGeom>
            <a:solidFill>
              <a:srgbClr val="E99423"/>
            </a:solidFill>
            <a:ln w="9525">
              <a:noFill/>
              <a:round/>
              <a:headEnd/>
              <a:tailEnd/>
            </a:ln>
          </p:spPr>
          <p:txBody>
            <a:bodyPr/>
            <a:lstStyle/>
            <a:p>
              <a:endParaRPr lang="zh-CN" altLang="en-US"/>
            </a:p>
          </p:txBody>
        </p:sp>
        <p:sp>
          <p:nvSpPr>
            <p:cNvPr id="52244" name="Freeform 133"/>
            <p:cNvSpPr>
              <a:spLocks noChangeArrowheads="1"/>
            </p:cNvSpPr>
            <p:nvPr/>
          </p:nvSpPr>
          <p:spPr bwMode="auto">
            <a:xfrm>
              <a:off x="1608909" y="3723999"/>
              <a:ext cx="187912" cy="133290"/>
            </a:xfrm>
            <a:custGeom>
              <a:avLst/>
              <a:gdLst/>
              <a:ahLst/>
              <a:cxnLst>
                <a:cxn ang="0">
                  <a:pos x="0" y="164"/>
                </a:cxn>
                <a:cxn ang="0">
                  <a:pos x="164" y="0"/>
                </a:cxn>
                <a:cxn ang="0">
                  <a:pos x="260" y="88"/>
                </a:cxn>
                <a:cxn ang="0">
                  <a:pos x="0" y="164"/>
                </a:cxn>
              </a:cxnLst>
              <a:rect l="0" t="0" r="r" b="b"/>
              <a:pathLst>
                <a:path w="260" h="164">
                  <a:moveTo>
                    <a:pt x="0" y="164"/>
                  </a:moveTo>
                  <a:lnTo>
                    <a:pt x="164" y="0"/>
                  </a:lnTo>
                  <a:lnTo>
                    <a:pt x="260" y="88"/>
                  </a:lnTo>
                  <a:lnTo>
                    <a:pt x="0" y="164"/>
                  </a:lnTo>
                  <a:close/>
                </a:path>
              </a:pathLst>
            </a:custGeom>
            <a:solidFill>
              <a:srgbClr val="3366AA"/>
            </a:solidFill>
            <a:ln w="9525">
              <a:noFill/>
              <a:round/>
              <a:headEnd/>
              <a:tailEnd/>
            </a:ln>
          </p:spPr>
          <p:txBody>
            <a:bodyPr/>
            <a:lstStyle/>
            <a:p>
              <a:endParaRPr lang="zh-CN" altLang="en-US"/>
            </a:p>
          </p:txBody>
        </p:sp>
        <p:sp>
          <p:nvSpPr>
            <p:cNvPr id="52245" name="Line 145"/>
            <p:cNvSpPr>
              <a:spLocks noChangeShapeType="1"/>
            </p:cNvSpPr>
            <p:nvPr/>
          </p:nvSpPr>
          <p:spPr bwMode="auto">
            <a:xfrm flipH="1">
              <a:off x="7036875" y="3479301"/>
              <a:ext cx="606686"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52246" name="Freeform 269"/>
            <p:cNvSpPr>
              <a:spLocks noChangeArrowheads="1"/>
            </p:cNvSpPr>
            <p:nvPr/>
          </p:nvSpPr>
          <p:spPr bwMode="auto">
            <a:xfrm>
              <a:off x="7709779" y="3427577"/>
              <a:ext cx="184332" cy="129312"/>
            </a:xfrm>
            <a:custGeom>
              <a:avLst/>
              <a:gdLst/>
              <a:ahLst/>
              <a:cxnLst>
                <a:cxn ang="0">
                  <a:pos x="0" y="164"/>
                </a:cxn>
                <a:cxn ang="0">
                  <a:pos x="164" y="0"/>
                </a:cxn>
                <a:cxn ang="0">
                  <a:pos x="260" y="88"/>
                </a:cxn>
                <a:cxn ang="0">
                  <a:pos x="0" y="164"/>
                </a:cxn>
              </a:cxnLst>
              <a:rect l="0" t="0" r="r" b="b"/>
              <a:pathLst>
                <a:path w="260" h="164">
                  <a:moveTo>
                    <a:pt x="0" y="164"/>
                  </a:moveTo>
                  <a:lnTo>
                    <a:pt x="164" y="0"/>
                  </a:lnTo>
                  <a:lnTo>
                    <a:pt x="260" y="88"/>
                  </a:lnTo>
                  <a:lnTo>
                    <a:pt x="0" y="164"/>
                  </a:lnTo>
                  <a:close/>
                </a:path>
              </a:pathLst>
            </a:custGeom>
            <a:solidFill>
              <a:srgbClr val="3366AA"/>
            </a:solidFill>
            <a:ln w="9525">
              <a:noFill/>
              <a:round/>
              <a:headEnd/>
              <a:tailEnd/>
            </a:ln>
          </p:spPr>
          <p:txBody>
            <a:bodyPr/>
            <a:lstStyle/>
            <a:p>
              <a:endParaRPr lang="zh-CN" altLang="en-US"/>
            </a:p>
          </p:txBody>
        </p:sp>
        <p:sp>
          <p:nvSpPr>
            <p:cNvPr id="52247" name="Freeform 118"/>
            <p:cNvSpPr>
              <a:spLocks noChangeArrowheads="1"/>
            </p:cNvSpPr>
            <p:nvPr/>
          </p:nvSpPr>
          <p:spPr bwMode="auto">
            <a:xfrm>
              <a:off x="6571570" y="3954771"/>
              <a:ext cx="178964" cy="129311"/>
            </a:xfrm>
            <a:custGeom>
              <a:avLst/>
              <a:gdLst/>
              <a:ahLst/>
              <a:cxnLst>
                <a:cxn ang="0">
                  <a:pos x="248" y="0"/>
                </a:cxn>
                <a:cxn ang="0">
                  <a:pos x="0" y="76"/>
                </a:cxn>
                <a:cxn ang="0">
                  <a:pos x="92" y="156"/>
                </a:cxn>
                <a:cxn ang="0">
                  <a:pos x="248" y="0"/>
                </a:cxn>
              </a:cxnLst>
              <a:rect l="0" t="0" r="r" b="b"/>
              <a:pathLst>
                <a:path w="248" h="156">
                  <a:moveTo>
                    <a:pt x="248" y="0"/>
                  </a:moveTo>
                  <a:lnTo>
                    <a:pt x="0" y="76"/>
                  </a:lnTo>
                  <a:lnTo>
                    <a:pt x="92" y="156"/>
                  </a:lnTo>
                  <a:lnTo>
                    <a:pt x="248" y="0"/>
                  </a:lnTo>
                  <a:close/>
                </a:path>
              </a:pathLst>
            </a:custGeom>
            <a:solidFill>
              <a:srgbClr val="E99423"/>
            </a:solidFill>
            <a:ln w="9525">
              <a:noFill/>
              <a:round/>
              <a:headEnd/>
              <a:tailEnd/>
            </a:ln>
          </p:spPr>
          <p:txBody>
            <a:bodyPr/>
            <a:lstStyle/>
            <a:p>
              <a:endParaRPr lang="zh-CN" altLang="en-US"/>
            </a:p>
          </p:txBody>
        </p:sp>
        <p:sp>
          <p:nvSpPr>
            <p:cNvPr id="52248" name="Freeform 119"/>
            <p:cNvSpPr>
              <a:spLocks noChangeArrowheads="1"/>
            </p:cNvSpPr>
            <p:nvPr/>
          </p:nvSpPr>
          <p:spPr bwMode="auto">
            <a:xfrm>
              <a:off x="6675369" y="3950792"/>
              <a:ext cx="189701" cy="133290"/>
            </a:xfrm>
            <a:custGeom>
              <a:avLst/>
              <a:gdLst/>
              <a:ahLst/>
              <a:cxnLst>
                <a:cxn ang="0">
                  <a:pos x="0" y="164"/>
                </a:cxn>
                <a:cxn ang="0">
                  <a:pos x="164" y="0"/>
                </a:cxn>
                <a:cxn ang="0">
                  <a:pos x="260" y="88"/>
                </a:cxn>
                <a:cxn ang="0">
                  <a:pos x="0" y="164"/>
                </a:cxn>
              </a:cxnLst>
              <a:rect l="0" t="0" r="r" b="b"/>
              <a:pathLst>
                <a:path w="260" h="164">
                  <a:moveTo>
                    <a:pt x="0" y="164"/>
                  </a:moveTo>
                  <a:lnTo>
                    <a:pt x="164" y="0"/>
                  </a:lnTo>
                  <a:lnTo>
                    <a:pt x="260" y="88"/>
                  </a:lnTo>
                  <a:lnTo>
                    <a:pt x="0" y="164"/>
                  </a:lnTo>
                  <a:close/>
                </a:path>
              </a:pathLst>
            </a:custGeom>
            <a:solidFill>
              <a:srgbClr val="E99423"/>
            </a:solidFill>
            <a:ln w="9525">
              <a:noFill/>
              <a:round/>
              <a:headEnd/>
              <a:tailEnd/>
            </a:ln>
          </p:spPr>
          <p:txBody>
            <a:bodyPr/>
            <a:lstStyle/>
            <a:p>
              <a:endParaRPr lang="zh-CN" altLang="en-US"/>
            </a:p>
          </p:txBody>
        </p:sp>
        <p:pic>
          <p:nvPicPr>
            <p:cNvPr id="52249" name="Picture 277" descr="Metering0000"/>
            <p:cNvPicPr>
              <a:picLocks noChangeAspect="1" noChangeArrowheads="1"/>
            </p:cNvPicPr>
            <p:nvPr/>
          </p:nvPicPr>
          <p:blipFill>
            <a:blip r:embed="rId4" cstate="print"/>
            <a:srcRect/>
            <a:stretch>
              <a:fillRect/>
            </a:stretch>
          </p:blipFill>
          <p:spPr bwMode="auto">
            <a:xfrm>
              <a:off x="7990751" y="3338054"/>
              <a:ext cx="221915" cy="246687"/>
            </a:xfrm>
            <a:prstGeom prst="rect">
              <a:avLst/>
            </a:prstGeom>
            <a:noFill/>
            <a:ln w="9525">
              <a:noFill/>
              <a:miter lim="800000"/>
              <a:headEnd/>
              <a:tailEnd/>
            </a:ln>
          </p:spPr>
        </p:pic>
        <p:pic>
          <p:nvPicPr>
            <p:cNvPr id="52250" name="Picture 279" descr="Metering0000"/>
            <p:cNvPicPr>
              <a:picLocks noChangeAspect="1" noChangeArrowheads="1"/>
            </p:cNvPicPr>
            <p:nvPr/>
          </p:nvPicPr>
          <p:blipFill>
            <a:blip r:embed="rId4" cstate="print"/>
            <a:srcRect/>
            <a:stretch>
              <a:fillRect/>
            </a:stretch>
          </p:blipFill>
          <p:spPr bwMode="auto">
            <a:xfrm>
              <a:off x="7525445" y="3863258"/>
              <a:ext cx="221915" cy="246687"/>
            </a:xfrm>
            <a:prstGeom prst="rect">
              <a:avLst/>
            </a:prstGeom>
            <a:noFill/>
            <a:ln w="9525">
              <a:noFill/>
              <a:miter lim="800000"/>
              <a:headEnd/>
              <a:tailEnd/>
            </a:ln>
          </p:spPr>
        </p:pic>
        <p:pic>
          <p:nvPicPr>
            <p:cNvPr id="52251" name="Picture 278" descr="Metering0000"/>
            <p:cNvPicPr>
              <a:picLocks noChangeAspect="1" noChangeArrowheads="1"/>
            </p:cNvPicPr>
            <p:nvPr/>
          </p:nvPicPr>
          <p:blipFill>
            <a:blip r:embed="rId4" cstate="print"/>
            <a:srcRect/>
            <a:stretch>
              <a:fillRect/>
            </a:stretch>
          </p:blipFill>
          <p:spPr bwMode="auto">
            <a:xfrm>
              <a:off x="6811382" y="3863258"/>
              <a:ext cx="221915" cy="246687"/>
            </a:xfrm>
            <a:prstGeom prst="rect">
              <a:avLst/>
            </a:prstGeom>
            <a:noFill/>
            <a:ln w="9525">
              <a:noFill/>
              <a:miter lim="800000"/>
              <a:headEnd/>
              <a:tailEnd/>
            </a:ln>
          </p:spPr>
        </p:pic>
        <p:pic>
          <p:nvPicPr>
            <p:cNvPr id="52252" name="Picture 275" descr="Metering0000"/>
            <p:cNvPicPr>
              <a:picLocks noChangeAspect="1" noChangeArrowheads="1"/>
            </p:cNvPicPr>
            <p:nvPr/>
          </p:nvPicPr>
          <p:blipFill>
            <a:blip r:embed="rId4" cstate="print"/>
            <a:srcRect/>
            <a:stretch>
              <a:fillRect/>
            </a:stretch>
          </p:blipFill>
          <p:spPr bwMode="auto">
            <a:xfrm>
              <a:off x="1392219" y="3443492"/>
              <a:ext cx="221915" cy="246687"/>
            </a:xfrm>
            <a:prstGeom prst="rect">
              <a:avLst/>
            </a:prstGeom>
            <a:noFill/>
            <a:ln w="9525">
              <a:noFill/>
              <a:miter lim="800000"/>
              <a:headEnd/>
              <a:tailEnd/>
            </a:ln>
          </p:spPr>
        </p:pic>
        <p:pic>
          <p:nvPicPr>
            <p:cNvPr id="52253" name="Picture 275" descr="Metering0000"/>
            <p:cNvPicPr>
              <a:picLocks noChangeAspect="1" noChangeArrowheads="1"/>
            </p:cNvPicPr>
            <p:nvPr/>
          </p:nvPicPr>
          <p:blipFill>
            <a:blip r:embed="rId4" cstate="print"/>
            <a:srcRect/>
            <a:stretch>
              <a:fillRect/>
            </a:stretch>
          </p:blipFill>
          <p:spPr bwMode="auto">
            <a:xfrm>
              <a:off x="1096892" y="3894988"/>
              <a:ext cx="221915" cy="246687"/>
            </a:xfrm>
            <a:prstGeom prst="rect">
              <a:avLst/>
            </a:prstGeom>
            <a:noFill/>
            <a:ln w="9525">
              <a:noFill/>
              <a:miter lim="800000"/>
              <a:headEnd/>
              <a:tailEnd/>
            </a:ln>
          </p:spPr>
        </p:pic>
        <p:pic>
          <p:nvPicPr>
            <p:cNvPr id="52254" name="Picture 277" descr="Metering0000"/>
            <p:cNvPicPr>
              <a:picLocks noChangeAspect="1" noChangeArrowheads="1"/>
            </p:cNvPicPr>
            <p:nvPr/>
          </p:nvPicPr>
          <p:blipFill>
            <a:blip r:embed="rId4" cstate="print"/>
            <a:srcRect/>
            <a:stretch>
              <a:fillRect/>
            </a:stretch>
          </p:blipFill>
          <p:spPr bwMode="auto">
            <a:xfrm>
              <a:off x="3140837" y="3487259"/>
              <a:ext cx="221915" cy="246687"/>
            </a:xfrm>
            <a:prstGeom prst="rect">
              <a:avLst/>
            </a:prstGeom>
            <a:noFill/>
            <a:ln w="9525">
              <a:noFill/>
              <a:miter lim="800000"/>
              <a:headEnd/>
              <a:tailEnd/>
            </a:ln>
          </p:spPr>
        </p:pic>
        <p:pic>
          <p:nvPicPr>
            <p:cNvPr id="52255" name="Picture 277" descr="Metering0000"/>
            <p:cNvPicPr>
              <a:picLocks noChangeAspect="1" noChangeArrowheads="1"/>
            </p:cNvPicPr>
            <p:nvPr/>
          </p:nvPicPr>
          <p:blipFill>
            <a:blip r:embed="rId4" cstate="print"/>
            <a:srcRect/>
            <a:stretch>
              <a:fillRect/>
            </a:stretch>
          </p:blipFill>
          <p:spPr bwMode="auto">
            <a:xfrm>
              <a:off x="4930401" y="3487259"/>
              <a:ext cx="221915" cy="246687"/>
            </a:xfrm>
            <a:prstGeom prst="rect">
              <a:avLst/>
            </a:prstGeom>
            <a:noFill/>
            <a:ln w="9525">
              <a:noFill/>
              <a:miter lim="800000"/>
              <a:headEnd/>
              <a:tailEnd/>
            </a:ln>
          </p:spPr>
        </p:pic>
        <p:pic>
          <p:nvPicPr>
            <p:cNvPr id="52256" name="Picture 110" descr="NewRail0000"/>
            <p:cNvPicPr>
              <a:picLocks noChangeAspect="1" noChangeArrowheads="1"/>
            </p:cNvPicPr>
            <p:nvPr/>
          </p:nvPicPr>
          <p:blipFill>
            <a:blip r:embed="rId5" cstate="print"/>
            <a:srcRect/>
            <a:stretch>
              <a:fillRect/>
            </a:stretch>
          </p:blipFill>
          <p:spPr bwMode="auto">
            <a:xfrm>
              <a:off x="3434059" y="3070894"/>
              <a:ext cx="1531935" cy="759354"/>
            </a:xfrm>
            <a:prstGeom prst="rect">
              <a:avLst/>
            </a:prstGeom>
            <a:noFill/>
            <a:ln w="9525">
              <a:noFill/>
              <a:miter lim="800000"/>
              <a:headEnd/>
              <a:tailEnd/>
            </a:ln>
          </p:spPr>
        </p:pic>
        <p:pic>
          <p:nvPicPr>
            <p:cNvPr id="52257" name="Picture 106" descr="Hochhäuser0000"/>
            <p:cNvPicPr>
              <a:picLocks noChangeAspect="1" noChangeArrowheads="1"/>
            </p:cNvPicPr>
            <p:nvPr/>
          </p:nvPicPr>
          <p:blipFill>
            <a:blip r:embed="rId6" cstate="print"/>
            <a:srcRect/>
            <a:stretch>
              <a:fillRect/>
            </a:stretch>
          </p:blipFill>
          <p:spPr bwMode="auto">
            <a:xfrm>
              <a:off x="7024050" y="3398977"/>
              <a:ext cx="511835" cy="619125"/>
            </a:xfrm>
            <a:prstGeom prst="rect">
              <a:avLst/>
            </a:prstGeom>
            <a:noFill/>
            <a:ln w="9525">
              <a:noFill/>
              <a:miter lim="800000"/>
              <a:headEnd/>
              <a:tailEnd/>
            </a:ln>
          </p:spPr>
        </p:pic>
        <p:pic>
          <p:nvPicPr>
            <p:cNvPr id="52258" name="Picture 105" descr="Fabrik0000"/>
            <p:cNvPicPr>
              <a:picLocks noChangeAspect="1" noChangeArrowheads="1"/>
            </p:cNvPicPr>
            <p:nvPr/>
          </p:nvPicPr>
          <p:blipFill>
            <a:blip r:embed="rId7" cstate="print"/>
            <a:srcRect/>
            <a:stretch>
              <a:fillRect/>
            </a:stretch>
          </p:blipFill>
          <p:spPr bwMode="auto">
            <a:xfrm>
              <a:off x="7757284" y="3537884"/>
              <a:ext cx="511835" cy="477573"/>
            </a:xfrm>
            <a:prstGeom prst="rect">
              <a:avLst/>
            </a:prstGeom>
            <a:noFill/>
            <a:ln w="9525">
              <a:noFill/>
              <a:miter lim="800000"/>
              <a:headEnd/>
              <a:tailEnd/>
            </a:ln>
          </p:spPr>
        </p:pic>
        <p:pic>
          <p:nvPicPr>
            <p:cNvPr id="52259" name="Picture 59" descr="Ortsnetzstation0000"/>
            <p:cNvPicPr>
              <a:picLocks noChangeAspect="1" noChangeArrowheads="1"/>
            </p:cNvPicPr>
            <p:nvPr/>
          </p:nvPicPr>
          <p:blipFill>
            <a:blip r:embed="rId8" cstate="print"/>
            <a:srcRect/>
            <a:stretch>
              <a:fillRect/>
            </a:stretch>
          </p:blipFill>
          <p:spPr bwMode="auto">
            <a:xfrm>
              <a:off x="7428756" y="3126456"/>
              <a:ext cx="380901" cy="308240"/>
            </a:xfrm>
            <a:prstGeom prst="rect">
              <a:avLst/>
            </a:prstGeom>
            <a:noFill/>
            <a:ln w="9525">
              <a:noFill/>
              <a:miter lim="800000"/>
              <a:headEnd/>
              <a:tailEnd/>
            </a:ln>
          </p:spPr>
        </p:pic>
        <p:pic>
          <p:nvPicPr>
            <p:cNvPr id="52260" name="Picture 108" descr="Siedlung0000"/>
            <p:cNvPicPr>
              <a:picLocks noChangeAspect="1" noChangeArrowheads="1"/>
            </p:cNvPicPr>
            <p:nvPr/>
          </p:nvPicPr>
          <p:blipFill>
            <a:blip r:embed="rId9" cstate="print"/>
            <a:srcRect/>
            <a:stretch>
              <a:fillRect/>
            </a:stretch>
          </p:blipFill>
          <p:spPr bwMode="auto">
            <a:xfrm>
              <a:off x="8239361" y="3187311"/>
              <a:ext cx="511835" cy="263261"/>
            </a:xfrm>
            <a:prstGeom prst="rect">
              <a:avLst/>
            </a:prstGeom>
            <a:noFill/>
            <a:ln w="9525">
              <a:noFill/>
              <a:miter lim="800000"/>
              <a:headEnd/>
              <a:tailEnd/>
            </a:ln>
          </p:spPr>
        </p:pic>
        <p:pic>
          <p:nvPicPr>
            <p:cNvPr id="52261" name="Picture 203" descr="Distribution3_0000"/>
            <p:cNvPicPr>
              <a:picLocks noChangeAspect="1" noChangeArrowheads="1"/>
            </p:cNvPicPr>
            <p:nvPr/>
          </p:nvPicPr>
          <p:blipFill>
            <a:blip r:embed="rId10" cstate="print"/>
            <a:srcRect/>
            <a:stretch>
              <a:fillRect/>
            </a:stretch>
          </p:blipFill>
          <p:spPr bwMode="auto">
            <a:xfrm>
              <a:off x="5118355" y="3139686"/>
              <a:ext cx="1505749" cy="685271"/>
            </a:xfrm>
            <a:prstGeom prst="rect">
              <a:avLst/>
            </a:prstGeom>
            <a:noFill/>
            <a:ln w="9525">
              <a:noFill/>
              <a:miter lim="800000"/>
              <a:headEnd/>
              <a:tailEnd/>
            </a:ln>
          </p:spPr>
        </p:pic>
        <p:pic>
          <p:nvPicPr>
            <p:cNvPr id="52262" name="Picture 108" descr="NewUmspannstation0000"/>
            <p:cNvPicPr>
              <a:picLocks noChangeAspect="1" noChangeArrowheads="1"/>
            </p:cNvPicPr>
            <p:nvPr/>
          </p:nvPicPr>
          <p:blipFill>
            <a:blip r:embed="rId11" cstate="print"/>
            <a:srcRect/>
            <a:stretch>
              <a:fillRect/>
            </a:stretch>
          </p:blipFill>
          <p:spPr bwMode="auto">
            <a:xfrm>
              <a:off x="1965211" y="3114550"/>
              <a:ext cx="1173651" cy="707760"/>
            </a:xfrm>
            <a:prstGeom prst="rect">
              <a:avLst/>
            </a:prstGeom>
            <a:noFill/>
            <a:ln w="9525">
              <a:noFill/>
              <a:miter lim="800000"/>
              <a:headEnd/>
              <a:tailEnd/>
            </a:ln>
          </p:spPr>
        </p:pic>
        <p:pic>
          <p:nvPicPr>
            <p:cNvPr id="52263" name="Picture 99" descr="Gaskraftwerk0000"/>
            <p:cNvPicPr>
              <a:picLocks noChangeAspect="1" noChangeArrowheads="1"/>
            </p:cNvPicPr>
            <p:nvPr/>
          </p:nvPicPr>
          <p:blipFill>
            <a:blip r:embed="rId12" cstate="print"/>
            <a:srcRect/>
            <a:stretch>
              <a:fillRect/>
            </a:stretch>
          </p:blipFill>
          <p:spPr bwMode="auto">
            <a:xfrm>
              <a:off x="574923" y="2782498"/>
              <a:ext cx="1005816" cy="826823"/>
            </a:xfrm>
            <a:prstGeom prst="rect">
              <a:avLst/>
            </a:prstGeom>
            <a:noFill/>
            <a:ln w="9525">
              <a:noFill/>
              <a:miter lim="800000"/>
              <a:headEnd/>
              <a:tailEnd/>
            </a:ln>
          </p:spPr>
        </p:pic>
        <p:pic>
          <p:nvPicPr>
            <p:cNvPr id="52264" name="Picture 110" descr="Windkraftwerk0000"/>
            <p:cNvPicPr>
              <a:picLocks noChangeAspect="1" noChangeArrowheads="1"/>
            </p:cNvPicPr>
            <p:nvPr/>
          </p:nvPicPr>
          <p:blipFill>
            <a:blip r:embed="rId13" cstate="print"/>
            <a:srcRect/>
            <a:stretch>
              <a:fillRect/>
            </a:stretch>
          </p:blipFill>
          <p:spPr bwMode="auto">
            <a:xfrm>
              <a:off x="244015" y="3466446"/>
              <a:ext cx="1005816" cy="522552"/>
            </a:xfrm>
            <a:prstGeom prst="rect">
              <a:avLst/>
            </a:prstGeom>
            <a:noFill/>
            <a:ln w="9525">
              <a:noFill/>
              <a:miter lim="800000"/>
              <a:headEnd/>
              <a:tailEnd/>
            </a:ln>
          </p:spPr>
        </p:pic>
      </p:grpSp>
      <p:sp>
        <p:nvSpPr>
          <p:cNvPr id="139"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grpSp>
        <p:nvGrpSpPr>
          <p:cNvPr id="52266" name="组合 3"/>
          <p:cNvGrpSpPr>
            <a:grpSpLocks/>
          </p:cNvGrpSpPr>
          <p:nvPr/>
        </p:nvGrpSpPr>
        <p:grpSpPr bwMode="auto">
          <a:xfrm>
            <a:off x="2027238" y="1001713"/>
            <a:ext cx="6561137" cy="2897187"/>
            <a:chOff x="283" y="1438"/>
            <a:chExt cx="13807" cy="6970"/>
          </a:xfrm>
        </p:grpSpPr>
        <p:pic>
          <p:nvPicPr>
            <p:cNvPr id="52267" name="图片 39"/>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181" y="4197"/>
              <a:ext cx="985" cy="845"/>
            </a:xfrm>
            <a:prstGeom prst="rect">
              <a:avLst/>
            </a:prstGeom>
            <a:noFill/>
            <a:ln w="9525">
              <a:noFill/>
              <a:miter lim="800000"/>
              <a:headEnd/>
              <a:tailEnd/>
            </a:ln>
          </p:spPr>
        </p:pic>
        <p:pic>
          <p:nvPicPr>
            <p:cNvPr id="52268" name="图片 38"/>
            <p:cNvPicPr>
              <a:picLocks noChangeAspect="1" noChangeArrowheads="1"/>
            </p:cNvPicPr>
            <p:nvPr/>
          </p:nvPicPr>
          <p:blipFill>
            <a:blip r:embed="rId15" cstate="print"/>
            <a:srcRect/>
            <a:stretch>
              <a:fillRect/>
            </a:stretch>
          </p:blipFill>
          <p:spPr bwMode="auto">
            <a:xfrm>
              <a:off x="4150" y="4046"/>
              <a:ext cx="1225" cy="951"/>
            </a:xfrm>
            <a:prstGeom prst="rect">
              <a:avLst/>
            </a:prstGeom>
            <a:noFill/>
            <a:ln w="9525">
              <a:noFill/>
              <a:miter lim="800000"/>
              <a:headEnd/>
              <a:tailEnd/>
            </a:ln>
          </p:spPr>
        </p:pic>
        <p:pic>
          <p:nvPicPr>
            <p:cNvPr id="52269" name="图片 39"/>
            <p:cNvPicPr>
              <a:picLocks noChangeAspect="1" noChangeArrowheads="1"/>
            </p:cNvPicPr>
            <p:nvPr/>
          </p:nvPicPr>
          <p:blipFill>
            <a:blip r:embed="rId16" cstate="print"/>
            <a:srcRect/>
            <a:stretch>
              <a:fillRect/>
            </a:stretch>
          </p:blipFill>
          <p:spPr bwMode="auto">
            <a:xfrm>
              <a:off x="7409" y="5696"/>
              <a:ext cx="1203" cy="1031"/>
            </a:xfrm>
            <a:prstGeom prst="rect">
              <a:avLst/>
            </a:prstGeom>
            <a:noFill/>
            <a:ln w="9525">
              <a:noFill/>
              <a:miter lim="800000"/>
              <a:headEnd/>
              <a:tailEnd/>
            </a:ln>
          </p:spPr>
        </p:pic>
        <p:pic>
          <p:nvPicPr>
            <p:cNvPr id="52270" name="图片 42"/>
            <p:cNvPicPr>
              <a:picLocks noChangeAspect="1" noChangeArrowheads="1"/>
            </p:cNvPicPr>
            <p:nvPr/>
          </p:nvPicPr>
          <p:blipFill>
            <a:blip r:embed="rId17" cstate="print"/>
            <a:srcRect/>
            <a:stretch>
              <a:fillRect/>
            </a:stretch>
          </p:blipFill>
          <p:spPr bwMode="auto">
            <a:xfrm>
              <a:off x="5580" y="5696"/>
              <a:ext cx="1167" cy="1141"/>
            </a:xfrm>
            <a:prstGeom prst="rect">
              <a:avLst/>
            </a:prstGeom>
            <a:noFill/>
            <a:ln w="9525">
              <a:noFill/>
              <a:miter lim="800000"/>
              <a:headEnd/>
              <a:tailEnd/>
            </a:ln>
          </p:spPr>
        </p:pic>
        <p:cxnSp>
          <p:nvCxnSpPr>
            <p:cNvPr id="29" name="肘形连接符 28"/>
            <p:cNvCxnSpPr>
              <a:endCxn id="0" idx="1"/>
            </p:cNvCxnSpPr>
            <p:nvPr/>
          </p:nvCxnSpPr>
          <p:spPr bwMode="auto">
            <a:xfrm rot="16200000" flipH="1">
              <a:off x="4564" y="5196"/>
              <a:ext cx="2154" cy="175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肘形连接符 45"/>
            <p:cNvCxnSpPr/>
            <p:nvPr/>
          </p:nvCxnSpPr>
          <p:spPr bwMode="auto">
            <a:xfrm rot="16200000" flipH="1">
              <a:off x="4476" y="5284"/>
              <a:ext cx="1268" cy="69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52273" name="文本框 48"/>
            <p:cNvSpPr txBox="1">
              <a:spLocks noChangeArrowheads="1"/>
            </p:cNvSpPr>
            <p:nvPr/>
          </p:nvSpPr>
          <p:spPr bwMode="auto">
            <a:xfrm>
              <a:off x="7492" y="6558"/>
              <a:ext cx="1278" cy="377"/>
            </a:xfrm>
            <a:prstGeom prst="rect">
              <a:avLst/>
            </a:prstGeom>
            <a:noFill/>
            <a:ln w="9525">
              <a:noFill/>
              <a:miter lim="800000"/>
              <a:headEnd/>
              <a:tailEnd/>
            </a:ln>
          </p:spPr>
          <p:txBody>
            <a:bodyPr>
              <a:spAutoFit/>
            </a:bodyPr>
            <a:lstStyle/>
            <a:p>
              <a:r>
                <a:rPr lang="zh-CN" altLang="en-US" sz="400" dirty="0">
                  <a:latin typeface="等线" panose="02010600030101010101" pitchFamily="2" charset="-122"/>
                  <a:ea typeface="等线" panose="02010600030101010101" pitchFamily="2" charset="-122"/>
                </a:rPr>
                <a:t>发电给电网</a:t>
              </a:r>
            </a:p>
          </p:txBody>
        </p:sp>
        <p:sp>
          <p:nvSpPr>
            <p:cNvPr id="52274" name="文本框 49"/>
            <p:cNvSpPr txBox="1">
              <a:spLocks noChangeArrowheads="1"/>
            </p:cNvSpPr>
            <p:nvPr/>
          </p:nvSpPr>
          <p:spPr bwMode="auto">
            <a:xfrm>
              <a:off x="5479" y="6655"/>
              <a:ext cx="1834" cy="377"/>
            </a:xfrm>
            <a:prstGeom prst="rect">
              <a:avLst/>
            </a:prstGeom>
            <a:noFill/>
            <a:ln w="9525">
              <a:noFill/>
              <a:miter lim="800000"/>
              <a:headEnd/>
              <a:tailEnd/>
            </a:ln>
          </p:spPr>
          <p:txBody>
            <a:bodyPr>
              <a:spAutoFit/>
            </a:bodyPr>
            <a:lstStyle/>
            <a:p>
              <a:r>
                <a:rPr lang="zh-CN" altLang="en-US" sz="400" dirty="0">
                  <a:latin typeface="等线" panose="02010600030101010101" pitchFamily="2" charset="-122"/>
                  <a:ea typeface="等线" panose="02010600030101010101" pitchFamily="2" charset="-122"/>
                </a:rPr>
                <a:t>发电给企业</a:t>
              </a:r>
            </a:p>
          </p:txBody>
        </p:sp>
        <p:cxnSp>
          <p:nvCxnSpPr>
            <p:cNvPr id="2" name="直接箭头连接符 1"/>
            <p:cNvCxnSpPr>
              <a:endCxn id="52290" idx="2"/>
            </p:cNvCxnSpPr>
            <p:nvPr/>
          </p:nvCxnSpPr>
          <p:spPr bwMode="auto">
            <a:xfrm flipH="1" flipV="1">
              <a:off x="6984" y="5353"/>
              <a:ext cx="1026" cy="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直接箭头连接符 4"/>
            <p:cNvCxnSpPr>
              <a:endCxn id="52290" idx="2"/>
            </p:cNvCxnSpPr>
            <p:nvPr/>
          </p:nvCxnSpPr>
          <p:spPr bwMode="auto">
            <a:xfrm flipV="1">
              <a:off x="6039" y="5353"/>
              <a:ext cx="945" cy="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bwMode="auto">
            <a:xfrm flipH="1">
              <a:off x="7315" y="4726"/>
              <a:ext cx="14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278" name="文本框 65"/>
            <p:cNvSpPr txBox="1">
              <a:spLocks noChangeArrowheads="1"/>
            </p:cNvSpPr>
            <p:nvPr/>
          </p:nvSpPr>
          <p:spPr bwMode="auto">
            <a:xfrm>
              <a:off x="8086" y="4310"/>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补贴</a:t>
              </a:r>
            </a:p>
          </p:txBody>
        </p:sp>
        <p:sp>
          <p:nvSpPr>
            <p:cNvPr id="52279" name="文本框 66"/>
            <p:cNvSpPr txBox="1">
              <a:spLocks noChangeArrowheads="1"/>
            </p:cNvSpPr>
            <p:nvPr/>
          </p:nvSpPr>
          <p:spPr bwMode="auto">
            <a:xfrm>
              <a:off x="7616" y="5090"/>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电费</a:t>
              </a:r>
            </a:p>
          </p:txBody>
        </p:sp>
        <p:sp>
          <p:nvSpPr>
            <p:cNvPr id="52280" name="文本框 67"/>
            <p:cNvSpPr txBox="1">
              <a:spLocks noChangeArrowheads="1"/>
            </p:cNvSpPr>
            <p:nvPr/>
          </p:nvSpPr>
          <p:spPr bwMode="auto">
            <a:xfrm>
              <a:off x="5484" y="5117"/>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电费</a:t>
              </a:r>
            </a:p>
          </p:txBody>
        </p:sp>
        <p:cxnSp>
          <p:nvCxnSpPr>
            <p:cNvPr id="6" name="直接箭头连接符 5"/>
            <p:cNvCxnSpPr/>
            <p:nvPr/>
          </p:nvCxnSpPr>
          <p:spPr bwMode="auto">
            <a:xfrm flipV="1">
              <a:off x="6948" y="3367"/>
              <a:ext cx="0" cy="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282" name="文本框 72"/>
            <p:cNvSpPr txBox="1">
              <a:spLocks noChangeArrowheads="1"/>
            </p:cNvSpPr>
            <p:nvPr/>
          </p:nvSpPr>
          <p:spPr bwMode="auto">
            <a:xfrm>
              <a:off x="7100" y="3532"/>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投资收益</a:t>
              </a:r>
            </a:p>
          </p:txBody>
        </p:sp>
        <p:sp>
          <p:nvSpPr>
            <p:cNvPr id="52283" name="文本框 49"/>
            <p:cNvSpPr txBox="1">
              <a:spLocks noChangeArrowheads="1"/>
            </p:cNvSpPr>
            <p:nvPr/>
          </p:nvSpPr>
          <p:spPr bwMode="auto">
            <a:xfrm>
              <a:off x="9133" y="3868"/>
              <a:ext cx="1696" cy="377"/>
            </a:xfrm>
            <a:prstGeom prst="rect">
              <a:avLst/>
            </a:prstGeom>
            <a:noFill/>
            <a:ln w="9525">
              <a:noFill/>
              <a:miter lim="800000"/>
              <a:headEnd/>
              <a:tailEnd/>
            </a:ln>
          </p:spPr>
          <p:txBody>
            <a:bodyPr>
              <a:spAutoFit/>
            </a:bodyPr>
            <a:lstStyle/>
            <a:p>
              <a:r>
                <a:rPr lang="zh-CN" altLang="en-US" sz="400" dirty="0">
                  <a:latin typeface="等线" panose="02010600030101010101" pitchFamily="2" charset="-122"/>
                  <a:ea typeface="等线" panose="02010600030101010101" pitchFamily="2" charset="-122"/>
                </a:rPr>
                <a:t>财政部</a:t>
              </a:r>
            </a:p>
          </p:txBody>
        </p:sp>
        <p:pic>
          <p:nvPicPr>
            <p:cNvPr id="9" name="Picture 61"/>
            <p:cNvPicPr>
              <a:picLocks noChangeAspect="1" noChangeArrowheads="1"/>
            </p:cNvPicPr>
            <p:nvPr/>
          </p:nvPicPr>
          <p:blipFill>
            <a:blip r:embed="rId18" cstate="print"/>
            <a:srcRect/>
            <a:stretch>
              <a:fillRect/>
            </a:stretch>
          </p:blipFill>
          <p:spPr bwMode="auto">
            <a:xfrm>
              <a:off x="8949" y="4142"/>
              <a:ext cx="1503" cy="1062"/>
            </a:xfrm>
            <a:prstGeom prst="rect">
              <a:avLst/>
            </a:prstGeom>
            <a:ln>
              <a:noFill/>
            </a:ln>
            <a:effectLst>
              <a:outerShdw blurRad="292100" dist="139700" dir="2700000" algn="tl" rotWithShape="0">
                <a:srgbClr val="333333">
                  <a:alpha val="65000"/>
                </a:srgbClr>
              </a:outerShdw>
            </a:effectLst>
          </p:spPr>
        </p:pic>
        <p:cxnSp>
          <p:nvCxnSpPr>
            <p:cNvPr id="57" name="肘形连接符 56"/>
            <p:cNvCxnSpPr>
              <a:endCxn id="9" idx="3"/>
            </p:cNvCxnSpPr>
            <p:nvPr/>
          </p:nvCxnSpPr>
          <p:spPr>
            <a:xfrm rot="10800000" flipV="1">
              <a:off x="10452" y="3588"/>
              <a:ext cx="1934" cy="1085"/>
            </a:xfrm>
            <a:prstGeom prst="bentConnector3">
              <a:avLst>
                <a:gd name="adj1" fmla="val 1516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肘形连接符 64"/>
            <p:cNvCxnSpPr>
              <a:endCxn id="9" idx="3"/>
            </p:cNvCxnSpPr>
            <p:nvPr/>
          </p:nvCxnSpPr>
          <p:spPr>
            <a:xfrm rot="10800000">
              <a:off x="10452" y="4673"/>
              <a:ext cx="1934" cy="943"/>
            </a:xfrm>
            <a:prstGeom prst="bentConnector3">
              <a:avLst>
                <a:gd name="adj1" fmla="val 16133"/>
              </a:avLst>
            </a:prstGeom>
            <a:ln>
              <a:tailEnd type="triangle"/>
            </a:ln>
          </p:spPr>
          <p:style>
            <a:lnRef idx="2">
              <a:schemeClr val="accent1"/>
            </a:lnRef>
            <a:fillRef idx="0">
              <a:schemeClr val="accent1"/>
            </a:fillRef>
            <a:effectRef idx="1">
              <a:schemeClr val="accent1"/>
            </a:effectRef>
            <a:fontRef idx="minor">
              <a:schemeClr val="tx1"/>
            </a:fontRef>
          </p:style>
        </p:cxnSp>
        <p:pic>
          <p:nvPicPr>
            <p:cNvPr id="52287" name="图片 40"/>
            <p:cNvPicPr>
              <a:picLocks noChangeAspect="1" noChangeArrowheads="1"/>
            </p:cNvPicPr>
            <p:nvPr/>
          </p:nvPicPr>
          <p:blipFill>
            <a:blip r:embed="rId19" cstate="print"/>
            <a:srcRect/>
            <a:stretch>
              <a:fillRect/>
            </a:stretch>
          </p:blipFill>
          <p:spPr bwMode="auto">
            <a:xfrm>
              <a:off x="12765" y="3399"/>
              <a:ext cx="826" cy="808"/>
            </a:xfrm>
            <a:prstGeom prst="rect">
              <a:avLst/>
            </a:prstGeom>
            <a:noFill/>
            <a:ln w="9525">
              <a:noFill/>
              <a:miter lim="800000"/>
              <a:headEnd/>
              <a:tailEnd/>
            </a:ln>
          </p:spPr>
        </p:pic>
        <p:sp>
          <p:nvSpPr>
            <p:cNvPr id="52288" name="文本框 72"/>
            <p:cNvSpPr txBox="1">
              <a:spLocks noChangeArrowheads="1"/>
            </p:cNvSpPr>
            <p:nvPr/>
          </p:nvSpPr>
          <p:spPr bwMode="auto">
            <a:xfrm>
              <a:off x="12527" y="4429"/>
              <a:ext cx="1563"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可再生能源附加</a:t>
              </a:r>
            </a:p>
          </p:txBody>
        </p:sp>
        <p:sp>
          <p:nvSpPr>
            <p:cNvPr id="52289" name="文本框 67"/>
            <p:cNvSpPr txBox="1">
              <a:spLocks noChangeArrowheads="1"/>
            </p:cNvSpPr>
            <p:nvPr/>
          </p:nvSpPr>
          <p:spPr bwMode="auto">
            <a:xfrm>
              <a:off x="6293" y="1857"/>
              <a:ext cx="1381"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电站投资工具</a:t>
              </a:r>
            </a:p>
          </p:txBody>
        </p:sp>
        <p:sp>
          <p:nvSpPr>
            <p:cNvPr id="52290" name="文本框 67"/>
            <p:cNvSpPr txBox="1">
              <a:spLocks noChangeArrowheads="1"/>
            </p:cNvSpPr>
            <p:nvPr/>
          </p:nvSpPr>
          <p:spPr bwMode="auto">
            <a:xfrm>
              <a:off x="6475" y="4935"/>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电站业主</a:t>
              </a:r>
            </a:p>
          </p:txBody>
        </p:sp>
        <p:cxnSp>
          <p:nvCxnSpPr>
            <p:cNvPr id="85" name="直接箭头连接符 84"/>
            <p:cNvCxnSpPr/>
            <p:nvPr/>
          </p:nvCxnSpPr>
          <p:spPr bwMode="auto">
            <a:xfrm flipH="1">
              <a:off x="6614" y="6269"/>
              <a:ext cx="90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2292" name="文本框 67"/>
            <p:cNvSpPr txBox="1">
              <a:spLocks noChangeArrowheads="1"/>
            </p:cNvSpPr>
            <p:nvPr/>
          </p:nvSpPr>
          <p:spPr bwMode="auto">
            <a:xfrm>
              <a:off x="6636" y="5860"/>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电网售电</a:t>
              </a:r>
            </a:p>
          </p:txBody>
        </p:sp>
        <p:pic>
          <p:nvPicPr>
            <p:cNvPr id="52293" name="Picture 4" descr="factory, industry, manufacturer, production icon"/>
            <p:cNvPicPr>
              <a:picLocks noChangeAspect="1" noChangeArrowheads="1"/>
            </p:cNvPicPr>
            <p:nvPr/>
          </p:nvPicPr>
          <p:blipFill>
            <a:blip r:embed="rId20" cstate="print"/>
            <a:srcRect/>
            <a:stretch>
              <a:fillRect/>
            </a:stretch>
          </p:blipFill>
          <p:spPr bwMode="auto">
            <a:xfrm>
              <a:off x="12527" y="4773"/>
              <a:ext cx="1368" cy="1368"/>
            </a:xfrm>
            <a:prstGeom prst="rect">
              <a:avLst/>
            </a:prstGeom>
            <a:noFill/>
            <a:ln w="9525">
              <a:noFill/>
              <a:miter lim="800000"/>
              <a:headEnd/>
              <a:tailEnd/>
            </a:ln>
          </p:spPr>
        </p:pic>
        <p:cxnSp>
          <p:nvCxnSpPr>
            <p:cNvPr id="10" name="直接箭头连接符 9"/>
            <p:cNvCxnSpPr/>
            <p:nvPr/>
          </p:nvCxnSpPr>
          <p:spPr bwMode="auto">
            <a:xfrm>
              <a:off x="1967" y="4386"/>
              <a:ext cx="21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295" name="文本框 72"/>
            <p:cNvSpPr txBox="1">
              <a:spLocks noChangeArrowheads="1"/>
            </p:cNvSpPr>
            <p:nvPr/>
          </p:nvSpPr>
          <p:spPr bwMode="auto">
            <a:xfrm>
              <a:off x="6300" y="7878"/>
              <a:ext cx="2042" cy="417"/>
            </a:xfrm>
            <a:prstGeom prst="rect">
              <a:avLst/>
            </a:prstGeom>
            <a:noFill/>
            <a:ln w="9525">
              <a:noFill/>
              <a:miter lim="800000"/>
              <a:headEnd/>
              <a:tailEnd/>
            </a:ln>
          </p:spPr>
          <p:txBody>
            <a:bodyPr>
              <a:spAutoFit/>
            </a:bodyPr>
            <a:lstStyle/>
            <a:p>
              <a:r>
                <a:rPr lang="en-US" altLang="zh-CN" sz="500" dirty="0">
                  <a:latin typeface="等线" panose="02010600030101010101" pitchFamily="2" charset="-122"/>
                  <a:ea typeface="等线" panose="02010600030101010101" pitchFamily="2" charset="-122"/>
                </a:rPr>
                <a:t>DSM</a:t>
              </a:r>
              <a:r>
                <a:rPr lang="zh-CN" altLang="en-US" sz="500" dirty="0">
                  <a:latin typeface="等线" panose="02010600030101010101" pitchFamily="2" charset="-122"/>
                  <a:ea typeface="等线" panose="02010600030101010101" pitchFamily="2" charset="-122"/>
                </a:rPr>
                <a:t>经费</a:t>
              </a:r>
              <a:r>
                <a:rPr lang="en-US" altLang="zh-CN" sz="500" dirty="0">
                  <a:latin typeface="等线" panose="02010600030101010101" pitchFamily="2" charset="-122"/>
                  <a:ea typeface="等线" panose="02010600030101010101" pitchFamily="2" charset="-122"/>
                </a:rPr>
                <a:t>/</a:t>
              </a:r>
              <a:r>
                <a:rPr lang="zh-CN" altLang="en-US" sz="500" dirty="0">
                  <a:latin typeface="等线" panose="02010600030101010101" pitchFamily="2" charset="-122"/>
                  <a:ea typeface="等线" panose="02010600030101010101" pitchFamily="2" charset="-122"/>
                </a:rPr>
                <a:t>惩罚性电价</a:t>
              </a:r>
            </a:p>
          </p:txBody>
        </p:sp>
        <p:cxnSp>
          <p:nvCxnSpPr>
            <p:cNvPr id="120" name="肘形连接符 119"/>
            <p:cNvCxnSpPr/>
            <p:nvPr/>
          </p:nvCxnSpPr>
          <p:spPr>
            <a:xfrm rot="5400000">
              <a:off x="6038" y="1008"/>
              <a:ext cx="2383" cy="12310"/>
            </a:xfrm>
            <a:prstGeom prst="bentConnector2">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直接箭头连接符 123"/>
            <p:cNvCxnSpPr/>
            <p:nvPr/>
          </p:nvCxnSpPr>
          <p:spPr>
            <a:xfrm flipV="1">
              <a:off x="1075" y="5452"/>
              <a:ext cx="0" cy="2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298" name="文本框 72"/>
            <p:cNvSpPr txBox="1">
              <a:spLocks noChangeArrowheads="1"/>
            </p:cNvSpPr>
            <p:nvPr/>
          </p:nvSpPr>
          <p:spPr bwMode="auto">
            <a:xfrm>
              <a:off x="2453" y="4429"/>
              <a:ext cx="118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需求侧响应</a:t>
              </a:r>
            </a:p>
          </p:txBody>
        </p:sp>
        <p:cxnSp>
          <p:nvCxnSpPr>
            <p:cNvPr id="129" name="直接箭头连接符 128"/>
            <p:cNvCxnSpPr/>
            <p:nvPr/>
          </p:nvCxnSpPr>
          <p:spPr bwMode="auto">
            <a:xfrm>
              <a:off x="1957" y="4837"/>
              <a:ext cx="2181" cy="4"/>
            </a:xfrm>
            <a:prstGeom prst="straightConnector1">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1" name="直接箭头连接符 130"/>
            <p:cNvCxnSpPr/>
            <p:nvPr/>
          </p:nvCxnSpPr>
          <p:spPr>
            <a:xfrm flipV="1">
              <a:off x="1643" y="5452"/>
              <a:ext cx="0" cy="2337"/>
            </a:xfrm>
            <a:prstGeom prst="straightConnector1">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34" name="肘形连接符 119"/>
            <p:cNvCxnSpPr/>
            <p:nvPr/>
          </p:nvCxnSpPr>
          <p:spPr>
            <a:xfrm rot="5400000">
              <a:off x="6380" y="1215"/>
              <a:ext cx="1837" cy="11312"/>
            </a:xfrm>
            <a:prstGeom prst="bentConnector2">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肘形连接符 52"/>
            <p:cNvCxnSpPr>
              <a:stCxn id="0" idx="3"/>
            </p:cNvCxnSpPr>
            <p:nvPr/>
          </p:nvCxnSpPr>
          <p:spPr>
            <a:xfrm>
              <a:off x="5581" y="2931"/>
              <a:ext cx="1056" cy="779"/>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2303" name="Picture 2" descr="lawyers, meeting icon"/>
            <p:cNvPicPr>
              <a:picLocks noChangeAspect="1" noChangeArrowheads="1"/>
            </p:cNvPicPr>
            <p:nvPr/>
          </p:nvPicPr>
          <p:blipFill>
            <a:blip r:embed="rId21" cstate="print"/>
            <a:srcRect/>
            <a:stretch>
              <a:fillRect/>
            </a:stretch>
          </p:blipFill>
          <p:spPr bwMode="auto">
            <a:xfrm>
              <a:off x="4849" y="2566"/>
              <a:ext cx="731" cy="731"/>
            </a:xfrm>
            <a:prstGeom prst="rect">
              <a:avLst/>
            </a:prstGeom>
            <a:noFill/>
            <a:ln w="9525">
              <a:noFill/>
              <a:miter lim="800000"/>
              <a:headEnd/>
              <a:tailEnd/>
            </a:ln>
          </p:spPr>
        </p:pic>
        <p:sp>
          <p:nvSpPr>
            <p:cNvPr id="52304" name="文本框 67"/>
            <p:cNvSpPr txBox="1">
              <a:spLocks noChangeArrowheads="1"/>
            </p:cNvSpPr>
            <p:nvPr/>
          </p:nvSpPr>
          <p:spPr bwMode="auto">
            <a:xfrm>
              <a:off x="4051" y="3439"/>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投行</a:t>
              </a:r>
            </a:p>
          </p:txBody>
        </p:sp>
        <p:pic>
          <p:nvPicPr>
            <p:cNvPr id="52305" name="Picture 2" descr="lawyers, meeting icon"/>
            <p:cNvPicPr>
              <a:picLocks noChangeAspect="1" noChangeArrowheads="1"/>
            </p:cNvPicPr>
            <p:nvPr/>
          </p:nvPicPr>
          <p:blipFill>
            <a:blip r:embed="rId21" cstate="print"/>
            <a:srcRect/>
            <a:stretch>
              <a:fillRect/>
            </a:stretch>
          </p:blipFill>
          <p:spPr bwMode="auto">
            <a:xfrm>
              <a:off x="4849" y="1855"/>
              <a:ext cx="731" cy="731"/>
            </a:xfrm>
            <a:prstGeom prst="rect">
              <a:avLst/>
            </a:prstGeom>
            <a:noFill/>
            <a:ln w="9525">
              <a:noFill/>
              <a:miter lim="800000"/>
              <a:headEnd/>
              <a:tailEnd/>
            </a:ln>
          </p:spPr>
        </p:pic>
        <p:sp>
          <p:nvSpPr>
            <p:cNvPr id="52306" name="文本框 67"/>
            <p:cNvSpPr txBox="1">
              <a:spLocks noChangeArrowheads="1"/>
            </p:cNvSpPr>
            <p:nvPr/>
          </p:nvSpPr>
          <p:spPr bwMode="auto">
            <a:xfrm>
              <a:off x="4027" y="2155"/>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律师</a:t>
              </a:r>
            </a:p>
          </p:txBody>
        </p:sp>
        <p:pic>
          <p:nvPicPr>
            <p:cNvPr id="52307" name="Picture 2" descr="lawyers, meeting icon"/>
            <p:cNvPicPr>
              <a:picLocks noChangeAspect="1" noChangeArrowheads="1"/>
            </p:cNvPicPr>
            <p:nvPr/>
          </p:nvPicPr>
          <p:blipFill>
            <a:blip r:embed="rId21" cstate="print"/>
            <a:srcRect/>
            <a:stretch>
              <a:fillRect/>
            </a:stretch>
          </p:blipFill>
          <p:spPr bwMode="auto">
            <a:xfrm>
              <a:off x="4849" y="3297"/>
              <a:ext cx="731" cy="731"/>
            </a:xfrm>
            <a:prstGeom prst="rect">
              <a:avLst/>
            </a:prstGeom>
            <a:noFill/>
            <a:ln w="9525">
              <a:noFill/>
              <a:miter lim="800000"/>
              <a:headEnd/>
              <a:tailEnd/>
            </a:ln>
          </p:spPr>
        </p:pic>
        <p:sp>
          <p:nvSpPr>
            <p:cNvPr id="52308" name="文本框 67"/>
            <p:cNvSpPr txBox="1">
              <a:spLocks noChangeArrowheads="1"/>
            </p:cNvSpPr>
            <p:nvPr/>
          </p:nvSpPr>
          <p:spPr bwMode="auto">
            <a:xfrm>
              <a:off x="3927" y="2798"/>
              <a:ext cx="836"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会计师</a:t>
              </a:r>
            </a:p>
          </p:txBody>
        </p:sp>
        <p:pic>
          <p:nvPicPr>
            <p:cNvPr id="52309" name="图片 39"/>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10829" y="4169"/>
              <a:ext cx="1031" cy="884"/>
            </a:xfrm>
            <a:prstGeom prst="rect">
              <a:avLst/>
            </a:prstGeom>
            <a:noFill/>
            <a:ln w="9525">
              <a:noFill/>
              <a:miter lim="800000"/>
              <a:headEnd/>
              <a:tailEnd/>
            </a:ln>
          </p:spPr>
        </p:pic>
        <p:sp>
          <p:nvSpPr>
            <p:cNvPr id="52310" name="文本框 65"/>
            <p:cNvSpPr txBox="1">
              <a:spLocks noChangeArrowheads="1"/>
            </p:cNvSpPr>
            <p:nvPr/>
          </p:nvSpPr>
          <p:spPr bwMode="auto">
            <a:xfrm>
              <a:off x="10829" y="5155"/>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国网代收</a:t>
              </a:r>
            </a:p>
          </p:txBody>
        </p:sp>
        <p:cxnSp>
          <p:nvCxnSpPr>
            <p:cNvPr id="71" name="肘形连接符 70"/>
            <p:cNvCxnSpPr>
              <a:stCxn id="0" idx="3"/>
              <a:endCxn id="237" idx="1"/>
            </p:cNvCxnSpPr>
            <p:nvPr/>
          </p:nvCxnSpPr>
          <p:spPr>
            <a:xfrm>
              <a:off x="3233" y="5559"/>
              <a:ext cx="1473" cy="634"/>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2312" name="Picture 4" descr="insurance icon"/>
            <p:cNvPicPr>
              <a:picLocks noChangeAspect="1" noChangeArrowheads="1"/>
            </p:cNvPicPr>
            <p:nvPr/>
          </p:nvPicPr>
          <p:blipFill>
            <a:blip r:embed="rId23" cstate="print"/>
            <a:srcRect/>
            <a:stretch>
              <a:fillRect/>
            </a:stretch>
          </p:blipFill>
          <p:spPr bwMode="auto">
            <a:xfrm>
              <a:off x="2384" y="5134"/>
              <a:ext cx="848" cy="848"/>
            </a:xfrm>
            <a:prstGeom prst="rect">
              <a:avLst/>
            </a:prstGeom>
            <a:noFill/>
            <a:ln w="9525">
              <a:noFill/>
              <a:miter lim="800000"/>
              <a:headEnd/>
              <a:tailEnd/>
            </a:ln>
          </p:spPr>
        </p:pic>
        <p:sp>
          <p:nvSpPr>
            <p:cNvPr id="52313" name="文本框 67"/>
            <p:cNvSpPr txBox="1">
              <a:spLocks noChangeArrowheads="1"/>
            </p:cNvSpPr>
            <p:nvPr/>
          </p:nvSpPr>
          <p:spPr bwMode="auto">
            <a:xfrm>
              <a:off x="2324" y="5974"/>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保险公司</a:t>
              </a:r>
            </a:p>
          </p:txBody>
        </p:sp>
        <p:pic>
          <p:nvPicPr>
            <p:cNvPr id="52314" name="Picture 8" descr="banker, money, rich icon"/>
            <p:cNvPicPr>
              <a:picLocks noChangeAspect="1" noChangeArrowheads="1"/>
            </p:cNvPicPr>
            <p:nvPr/>
          </p:nvPicPr>
          <p:blipFill>
            <a:blip r:embed="rId24" cstate="print"/>
            <a:srcRect/>
            <a:stretch>
              <a:fillRect/>
            </a:stretch>
          </p:blipFill>
          <p:spPr bwMode="auto">
            <a:xfrm>
              <a:off x="9075" y="2337"/>
              <a:ext cx="960" cy="960"/>
            </a:xfrm>
            <a:prstGeom prst="rect">
              <a:avLst/>
            </a:prstGeom>
            <a:noFill/>
            <a:ln w="9525">
              <a:noFill/>
              <a:miter lim="800000"/>
              <a:headEnd/>
              <a:tailEnd/>
            </a:ln>
          </p:spPr>
        </p:pic>
        <p:pic>
          <p:nvPicPr>
            <p:cNvPr id="52315" name="Picture 10" descr="architector, construction, developer, engineer, worker icon"/>
            <p:cNvPicPr>
              <a:picLocks noChangeAspect="1" noChangeArrowheads="1"/>
            </p:cNvPicPr>
            <p:nvPr/>
          </p:nvPicPr>
          <p:blipFill>
            <a:blip r:embed="rId25" cstate="print"/>
            <a:srcRect/>
            <a:stretch>
              <a:fillRect/>
            </a:stretch>
          </p:blipFill>
          <p:spPr bwMode="auto">
            <a:xfrm>
              <a:off x="6520" y="4047"/>
              <a:ext cx="830" cy="830"/>
            </a:xfrm>
            <a:prstGeom prst="rect">
              <a:avLst/>
            </a:prstGeom>
            <a:noFill/>
            <a:ln w="9525">
              <a:noFill/>
              <a:miter lim="800000"/>
              <a:headEnd/>
              <a:tailEnd/>
            </a:ln>
          </p:spPr>
        </p:pic>
        <p:pic>
          <p:nvPicPr>
            <p:cNvPr id="52316" name="Picture 6" descr="coin, money, pig, piggy bank, saving icon"/>
            <p:cNvPicPr>
              <a:picLocks noChangeAspect="1" noChangeArrowheads="1"/>
            </p:cNvPicPr>
            <p:nvPr/>
          </p:nvPicPr>
          <p:blipFill>
            <a:blip r:embed="rId26" cstate="print"/>
            <a:srcRect/>
            <a:stretch>
              <a:fillRect/>
            </a:stretch>
          </p:blipFill>
          <p:spPr bwMode="auto">
            <a:xfrm>
              <a:off x="6472" y="2220"/>
              <a:ext cx="1020" cy="1020"/>
            </a:xfrm>
            <a:prstGeom prst="rect">
              <a:avLst/>
            </a:prstGeom>
            <a:noFill/>
            <a:ln w="9525">
              <a:noFill/>
              <a:miter lim="800000"/>
              <a:headEnd/>
              <a:tailEnd/>
            </a:ln>
          </p:spPr>
        </p:pic>
        <p:cxnSp>
          <p:nvCxnSpPr>
            <p:cNvPr id="14" name="直接箭头连接符 13"/>
            <p:cNvCxnSpPr/>
            <p:nvPr/>
          </p:nvCxnSpPr>
          <p:spPr bwMode="auto">
            <a:xfrm flipH="1">
              <a:off x="7673" y="2798"/>
              <a:ext cx="1333"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2318" name="文本框 67"/>
            <p:cNvSpPr txBox="1">
              <a:spLocks noChangeArrowheads="1"/>
            </p:cNvSpPr>
            <p:nvPr/>
          </p:nvSpPr>
          <p:spPr bwMode="auto">
            <a:xfrm>
              <a:off x="9199" y="1891"/>
              <a:ext cx="836"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投资者</a:t>
              </a:r>
            </a:p>
          </p:txBody>
        </p:sp>
        <p:pic>
          <p:nvPicPr>
            <p:cNvPr id="52319" name="Picture 8" descr="accountant, auditor, banker, cashier, clerk icon"/>
            <p:cNvPicPr>
              <a:picLocks noChangeAspect="1" noChangeArrowheads="1"/>
            </p:cNvPicPr>
            <p:nvPr/>
          </p:nvPicPr>
          <p:blipFill>
            <a:blip r:embed="rId27" cstate="print"/>
            <a:srcRect/>
            <a:stretch>
              <a:fillRect/>
            </a:stretch>
          </p:blipFill>
          <p:spPr bwMode="auto">
            <a:xfrm>
              <a:off x="559" y="2572"/>
              <a:ext cx="617" cy="617"/>
            </a:xfrm>
            <a:prstGeom prst="rect">
              <a:avLst/>
            </a:prstGeom>
            <a:noFill/>
            <a:ln w="9525">
              <a:noFill/>
              <a:miter lim="800000"/>
              <a:headEnd/>
              <a:tailEnd/>
            </a:ln>
          </p:spPr>
        </p:pic>
        <p:sp>
          <p:nvSpPr>
            <p:cNvPr id="52320" name="文本框 67"/>
            <p:cNvSpPr txBox="1">
              <a:spLocks noChangeArrowheads="1"/>
            </p:cNvSpPr>
            <p:nvPr/>
          </p:nvSpPr>
          <p:spPr bwMode="auto">
            <a:xfrm>
              <a:off x="283" y="3165"/>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项目设计</a:t>
              </a:r>
            </a:p>
          </p:txBody>
        </p:sp>
        <p:pic>
          <p:nvPicPr>
            <p:cNvPr id="52321" name="Picture 8" descr="accountant, auditor, banker, cashier, clerk icon"/>
            <p:cNvPicPr>
              <a:picLocks noChangeAspect="1" noChangeArrowheads="1"/>
            </p:cNvPicPr>
            <p:nvPr/>
          </p:nvPicPr>
          <p:blipFill>
            <a:blip r:embed="rId27" cstate="print"/>
            <a:srcRect/>
            <a:stretch>
              <a:fillRect/>
            </a:stretch>
          </p:blipFill>
          <p:spPr bwMode="auto">
            <a:xfrm>
              <a:off x="1693" y="2572"/>
              <a:ext cx="617" cy="617"/>
            </a:xfrm>
            <a:prstGeom prst="rect">
              <a:avLst/>
            </a:prstGeom>
            <a:noFill/>
            <a:ln w="9525">
              <a:noFill/>
              <a:miter lim="800000"/>
              <a:headEnd/>
              <a:tailEnd/>
            </a:ln>
          </p:spPr>
        </p:pic>
        <p:pic>
          <p:nvPicPr>
            <p:cNvPr id="52322" name="Picture 8" descr="accountant, auditor, banker, cashier, clerk icon"/>
            <p:cNvPicPr>
              <a:picLocks noChangeAspect="1" noChangeArrowheads="1"/>
            </p:cNvPicPr>
            <p:nvPr/>
          </p:nvPicPr>
          <p:blipFill>
            <a:blip r:embed="rId27" cstate="print"/>
            <a:srcRect/>
            <a:stretch>
              <a:fillRect/>
            </a:stretch>
          </p:blipFill>
          <p:spPr bwMode="auto">
            <a:xfrm>
              <a:off x="2810" y="2572"/>
              <a:ext cx="617" cy="617"/>
            </a:xfrm>
            <a:prstGeom prst="rect">
              <a:avLst/>
            </a:prstGeom>
            <a:noFill/>
            <a:ln w="9525">
              <a:noFill/>
              <a:miter lim="800000"/>
              <a:headEnd/>
              <a:tailEnd/>
            </a:ln>
          </p:spPr>
        </p:pic>
        <p:sp>
          <p:nvSpPr>
            <p:cNvPr id="52323" name="文本框 67"/>
            <p:cNvSpPr txBox="1">
              <a:spLocks noChangeArrowheads="1"/>
            </p:cNvSpPr>
            <p:nvPr/>
          </p:nvSpPr>
          <p:spPr bwMode="auto">
            <a:xfrm>
              <a:off x="2780" y="3165"/>
              <a:ext cx="100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项目执行</a:t>
              </a:r>
            </a:p>
          </p:txBody>
        </p:sp>
        <p:cxnSp>
          <p:nvCxnSpPr>
            <p:cNvPr id="88" name="肘形连接符 87"/>
            <p:cNvCxnSpPr>
              <a:stCxn id="52320" idx="2"/>
              <a:endCxn id="0" idx="0"/>
            </p:cNvCxnSpPr>
            <p:nvPr/>
          </p:nvCxnSpPr>
          <p:spPr>
            <a:xfrm rot="5400000" flipV="1">
              <a:off x="2544" y="1827"/>
              <a:ext cx="466" cy="3972"/>
            </a:xfrm>
            <a:prstGeom prst="bentConnector3">
              <a:avLst>
                <a:gd name="adj1" fmla="val 50000"/>
              </a:avLst>
            </a:prstGeom>
            <a:ln>
              <a:solidFill>
                <a:schemeClr val="tx1">
                  <a:lumMod val="75000"/>
                  <a:lumOff val="25000"/>
                </a:schemeClr>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52325" name="Picture 8" descr="accountant, auditor, banker, cashier, clerk icon"/>
            <p:cNvPicPr>
              <a:picLocks noChangeAspect="1" noChangeArrowheads="1"/>
            </p:cNvPicPr>
            <p:nvPr/>
          </p:nvPicPr>
          <p:blipFill>
            <a:blip r:embed="rId27" cstate="print"/>
            <a:srcRect/>
            <a:stretch>
              <a:fillRect/>
            </a:stretch>
          </p:blipFill>
          <p:spPr bwMode="auto">
            <a:xfrm>
              <a:off x="10539" y="6290"/>
              <a:ext cx="617" cy="617"/>
            </a:xfrm>
            <a:prstGeom prst="rect">
              <a:avLst/>
            </a:prstGeom>
            <a:noFill/>
            <a:ln w="9525">
              <a:noFill/>
              <a:miter lim="800000"/>
              <a:headEnd/>
              <a:tailEnd/>
            </a:ln>
          </p:spPr>
        </p:pic>
        <p:sp>
          <p:nvSpPr>
            <p:cNvPr id="52326" name="文本框 67"/>
            <p:cNvSpPr txBox="1">
              <a:spLocks noChangeArrowheads="1"/>
            </p:cNvSpPr>
            <p:nvPr/>
          </p:nvSpPr>
          <p:spPr bwMode="auto">
            <a:xfrm>
              <a:off x="10262" y="7084"/>
              <a:ext cx="100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节能审计</a:t>
              </a:r>
            </a:p>
          </p:txBody>
        </p:sp>
        <p:pic>
          <p:nvPicPr>
            <p:cNvPr id="52327" name="Picture 8" descr="accountant, auditor, banker, cashier, clerk icon"/>
            <p:cNvPicPr>
              <a:picLocks noChangeAspect="1" noChangeArrowheads="1"/>
            </p:cNvPicPr>
            <p:nvPr/>
          </p:nvPicPr>
          <p:blipFill>
            <a:blip r:embed="rId27" cstate="print"/>
            <a:srcRect/>
            <a:stretch>
              <a:fillRect/>
            </a:stretch>
          </p:blipFill>
          <p:spPr bwMode="auto">
            <a:xfrm>
              <a:off x="11333" y="6290"/>
              <a:ext cx="617" cy="617"/>
            </a:xfrm>
            <a:prstGeom prst="rect">
              <a:avLst/>
            </a:prstGeom>
            <a:noFill/>
            <a:ln w="9525">
              <a:noFill/>
              <a:miter lim="800000"/>
              <a:headEnd/>
              <a:tailEnd/>
            </a:ln>
          </p:spPr>
        </p:pic>
        <p:sp>
          <p:nvSpPr>
            <p:cNvPr id="52328" name="文本框 67"/>
            <p:cNvSpPr txBox="1">
              <a:spLocks noChangeArrowheads="1"/>
            </p:cNvSpPr>
            <p:nvPr/>
          </p:nvSpPr>
          <p:spPr bwMode="auto">
            <a:xfrm>
              <a:off x="11172" y="7084"/>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专家评估</a:t>
              </a:r>
            </a:p>
          </p:txBody>
        </p:sp>
        <p:cxnSp>
          <p:nvCxnSpPr>
            <p:cNvPr id="107" name="肘形连接符 106"/>
            <p:cNvCxnSpPr>
              <a:stCxn id="52328" idx="2"/>
            </p:cNvCxnSpPr>
            <p:nvPr/>
          </p:nvCxnSpPr>
          <p:spPr>
            <a:xfrm rot="16200000" flipH="1">
              <a:off x="11483" y="7702"/>
              <a:ext cx="905" cy="508"/>
            </a:xfrm>
            <a:prstGeom prst="bentConnector3">
              <a:avLst>
                <a:gd name="adj1" fmla="val 72676"/>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肘形连接符 109"/>
            <p:cNvCxnSpPr>
              <a:stCxn id="52326" idx="2"/>
            </p:cNvCxnSpPr>
            <p:nvPr/>
          </p:nvCxnSpPr>
          <p:spPr>
            <a:xfrm rot="16200000" flipH="1">
              <a:off x="10567" y="7702"/>
              <a:ext cx="905" cy="508"/>
            </a:xfrm>
            <a:prstGeom prst="bentConnector3">
              <a:avLst>
                <a:gd name="adj1" fmla="val 70615"/>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2331" name="Picture 10" descr="exchange, finance, market, stock icon"/>
            <p:cNvPicPr>
              <a:picLocks noChangeAspect="1" noChangeArrowheads="1"/>
            </p:cNvPicPr>
            <p:nvPr/>
          </p:nvPicPr>
          <p:blipFill>
            <a:blip r:embed="rId28" cstate="print"/>
            <a:srcRect/>
            <a:stretch>
              <a:fillRect/>
            </a:stretch>
          </p:blipFill>
          <p:spPr bwMode="auto">
            <a:xfrm>
              <a:off x="6520" y="6837"/>
              <a:ext cx="626" cy="626"/>
            </a:xfrm>
            <a:prstGeom prst="rect">
              <a:avLst/>
            </a:prstGeom>
            <a:noFill/>
            <a:ln w="9525">
              <a:noFill/>
              <a:miter lim="800000"/>
              <a:headEnd/>
              <a:tailEnd/>
            </a:ln>
          </p:spPr>
        </p:pic>
        <p:cxnSp>
          <p:nvCxnSpPr>
            <p:cNvPr id="116" name="肘形连接符 28"/>
            <p:cNvCxnSpPr>
              <a:stCxn id="0" idx="3"/>
              <a:endCxn id="52273" idx="2"/>
            </p:cNvCxnSpPr>
            <p:nvPr/>
          </p:nvCxnSpPr>
          <p:spPr bwMode="auto">
            <a:xfrm flipV="1">
              <a:off x="7145" y="6934"/>
              <a:ext cx="985" cy="21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52333" name="文本框 49"/>
            <p:cNvSpPr txBox="1">
              <a:spLocks noChangeArrowheads="1"/>
            </p:cNvSpPr>
            <p:nvPr/>
          </p:nvSpPr>
          <p:spPr bwMode="auto">
            <a:xfrm>
              <a:off x="6387" y="7449"/>
              <a:ext cx="1834" cy="377"/>
            </a:xfrm>
            <a:prstGeom prst="rect">
              <a:avLst/>
            </a:prstGeom>
            <a:noFill/>
            <a:ln w="9525">
              <a:noFill/>
              <a:miter lim="800000"/>
              <a:headEnd/>
              <a:tailEnd/>
            </a:ln>
          </p:spPr>
          <p:txBody>
            <a:bodyPr>
              <a:spAutoFit/>
            </a:bodyPr>
            <a:lstStyle/>
            <a:p>
              <a:r>
                <a:rPr lang="zh-CN" altLang="en-US" sz="400" dirty="0">
                  <a:latin typeface="等线" panose="02010600030101010101" pitchFamily="2" charset="-122"/>
                  <a:ea typeface="等线" panose="02010600030101010101" pitchFamily="2" charset="-122"/>
                </a:rPr>
                <a:t>电力市场</a:t>
              </a:r>
            </a:p>
          </p:txBody>
        </p:sp>
        <p:pic>
          <p:nvPicPr>
            <p:cNvPr id="52334" name="Picture 12" descr="expert, master, masterclass, professional, work, workshop icon"/>
            <p:cNvPicPr>
              <a:picLocks noChangeAspect="1" noChangeArrowheads="1"/>
            </p:cNvPicPr>
            <p:nvPr/>
          </p:nvPicPr>
          <p:blipFill>
            <a:blip r:embed="rId29" cstate="print"/>
            <a:srcRect/>
            <a:stretch>
              <a:fillRect/>
            </a:stretch>
          </p:blipFill>
          <p:spPr bwMode="auto">
            <a:xfrm>
              <a:off x="2324" y="6192"/>
              <a:ext cx="892" cy="892"/>
            </a:xfrm>
            <a:prstGeom prst="rect">
              <a:avLst/>
            </a:prstGeom>
            <a:noFill/>
            <a:ln w="9525">
              <a:noFill/>
              <a:miter lim="800000"/>
              <a:headEnd/>
              <a:tailEnd/>
            </a:ln>
          </p:spPr>
        </p:pic>
        <p:sp>
          <p:nvSpPr>
            <p:cNvPr id="52335" name="文本框 67"/>
            <p:cNvSpPr txBox="1">
              <a:spLocks noChangeArrowheads="1"/>
            </p:cNvSpPr>
            <p:nvPr/>
          </p:nvSpPr>
          <p:spPr bwMode="auto">
            <a:xfrm>
              <a:off x="2210" y="7084"/>
              <a:ext cx="1200"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第三方认证</a:t>
              </a:r>
            </a:p>
          </p:txBody>
        </p:sp>
        <p:cxnSp>
          <p:nvCxnSpPr>
            <p:cNvPr id="128" name="肘形连接符 127"/>
            <p:cNvCxnSpPr>
              <a:stCxn id="0" idx="3"/>
              <a:endCxn id="237" idx="1"/>
            </p:cNvCxnSpPr>
            <p:nvPr/>
          </p:nvCxnSpPr>
          <p:spPr>
            <a:xfrm flipV="1">
              <a:off x="3216" y="6193"/>
              <a:ext cx="1490" cy="447"/>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2337" name="Picture 14" descr="circle, dashboard, fuel, gauge, meter icon"/>
            <p:cNvPicPr>
              <a:picLocks noChangeAspect="1" noChangeArrowheads="1"/>
            </p:cNvPicPr>
            <p:nvPr/>
          </p:nvPicPr>
          <p:blipFill>
            <a:blip r:embed="rId30" cstate="print"/>
            <a:srcRect/>
            <a:stretch>
              <a:fillRect/>
            </a:stretch>
          </p:blipFill>
          <p:spPr bwMode="auto">
            <a:xfrm>
              <a:off x="9355" y="6371"/>
              <a:ext cx="623" cy="623"/>
            </a:xfrm>
            <a:prstGeom prst="rect">
              <a:avLst/>
            </a:prstGeom>
            <a:noFill/>
            <a:ln w="9525">
              <a:noFill/>
              <a:miter lim="800000"/>
              <a:headEnd/>
              <a:tailEnd/>
            </a:ln>
          </p:spPr>
        </p:pic>
        <p:sp>
          <p:nvSpPr>
            <p:cNvPr id="52338" name="文本框 67"/>
            <p:cNvSpPr txBox="1">
              <a:spLocks noChangeArrowheads="1"/>
            </p:cNvSpPr>
            <p:nvPr/>
          </p:nvSpPr>
          <p:spPr bwMode="auto">
            <a:xfrm>
              <a:off x="9128" y="5950"/>
              <a:ext cx="1200"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能源局备案</a:t>
              </a:r>
            </a:p>
          </p:txBody>
        </p:sp>
        <p:cxnSp>
          <p:nvCxnSpPr>
            <p:cNvPr id="143" name="直接箭头连接符 142"/>
            <p:cNvCxnSpPr/>
            <p:nvPr/>
          </p:nvCxnSpPr>
          <p:spPr bwMode="auto">
            <a:xfrm flipV="1">
              <a:off x="9717" y="5250"/>
              <a:ext cx="0" cy="58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直接箭头连接符 143"/>
            <p:cNvCxnSpPr>
              <a:stCxn id="0" idx="3"/>
              <a:endCxn id="0" idx="1"/>
            </p:cNvCxnSpPr>
            <p:nvPr/>
          </p:nvCxnSpPr>
          <p:spPr bwMode="auto">
            <a:xfrm flipV="1">
              <a:off x="10034" y="2798"/>
              <a:ext cx="2609" cy="1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pic>
          <p:nvPicPr>
            <p:cNvPr id="52341" name="Picture 16" descr="market, stock icon"/>
            <p:cNvPicPr>
              <a:picLocks noChangeAspect="1" noChangeArrowheads="1"/>
            </p:cNvPicPr>
            <p:nvPr/>
          </p:nvPicPr>
          <p:blipFill>
            <a:blip r:embed="rId31" cstate="print"/>
            <a:srcRect/>
            <a:stretch>
              <a:fillRect/>
            </a:stretch>
          </p:blipFill>
          <p:spPr bwMode="auto">
            <a:xfrm>
              <a:off x="12644" y="2301"/>
              <a:ext cx="996" cy="996"/>
            </a:xfrm>
            <a:prstGeom prst="rect">
              <a:avLst/>
            </a:prstGeom>
            <a:noFill/>
            <a:ln w="9525">
              <a:noFill/>
              <a:miter lim="800000"/>
              <a:headEnd/>
              <a:tailEnd/>
            </a:ln>
          </p:spPr>
        </p:pic>
        <p:sp>
          <p:nvSpPr>
            <p:cNvPr id="52342" name="文本框 67"/>
            <p:cNvSpPr txBox="1">
              <a:spLocks noChangeArrowheads="1"/>
            </p:cNvSpPr>
            <p:nvPr/>
          </p:nvSpPr>
          <p:spPr bwMode="auto">
            <a:xfrm>
              <a:off x="12647" y="1891"/>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绿色金融</a:t>
              </a:r>
            </a:p>
          </p:txBody>
        </p:sp>
        <p:cxnSp>
          <p:nvCxnSpPr>
            <p:cNvPr id="150" name="肘形连接符 149"/>
            <p:cNvCxnSpPr>
              <a:stCxn id="0" idx="0"/>
              <a:endCxn id="52318" idx="0"/>
            </p:cNvCxnSpPr>
            <p:nvPr/>
          </p:nvCxnSpPr>
          <p:spPr>
            <a:xfrm rot="16200000" flipH="1">
              <a:off x="7398" y="-330"/>
              <a:ext cx="34" cy="4403"/>
            </a:xfrm>
            <a:prstGeom prst="bentConnector3">
              <a:avLst>
                <a:gd name="adj1" fmla="val -1632609"/>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肘形连接符 153"/>
            <p:cNvCxnSpPr>
              <a:stCxn id="0" idx="0"/>
              <a:endCxn id="52342" idx="0"/>
            </p:cNvCxnSpPr>
            <p:nvPr/>
          </p:nvCxnSpPr>
          <p:spPr>
            <a:xfrm rot="16200000" flipH="1">
              <a:off x="9167" y="-2099"/>
              <a:ext cx="34" cy="7941"/>
            </a:xfrm>
            <a:prstGeom prst="bentConnector3">
              <a:avLst>
                <a:gd name="adj1" fmla="val -1632609"/>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肘形连接符 162"/>
            <p:cNvCxnSpPr>
              <a:endCxn id="0" idx="1"/>
            </p:cNvCxnSpPr>
            <p:nvPr/>
          </p:nvCxnSpPr>
          <p:spPr>
            <a:xfrm flipV="1">
              <a:off x="7669" y="3435"/>
              <a:ext cx="3190" cy="920"/>
            </a:xfrm>
            <a:prstGeom prst="bentConnector3">
              <a:avLst>
                <a:gd name="adj1" fmla="val 16273"/>
              </a:avLst>
            </a:prstGeom>
            <a:ln>
              <a:tailEnd type="triangle"/>
            </a:ln>
          </p:spPr>
          <p:style>
            <a:lnRef idx="2">
              <a:schemeClr val="accent1"/>
            </a:lnRef>
            <a:fillRef idx="0">
              <a:schemeClr val="accent1"/>
            </a:fillRef>
            <a:effectRef idx="1">
              <a:schemeClr val="accent1"/>
            </a:effectRef>
            <a:fontRef idx="minor">
              <a:schemeClr val="tx1"/>
            </a:fontRef>
          </p:style>
        </p:cxnSp>
        <p:pic>
          <p:nvPicPr>
            <p:cNvPr id="52346" name="Picture 18" descr="king, privilege icon"/>
            <p:cNvPicPr>
              <a:picLocks noChangeAspect="1" noChangeArrowheads="1"/>
            </p:cNvPicPr>
            <p:nvPr/>
          </p:nvPicPr>
          <p:blipFill>
            <a:blip r:embed="rId32" cstate="print"/>
            <a:srcRect/>
            <a:stretch>
              <a:fillRect/>
            </a:stretch>
          </p:blipFill>
          <p:spPr bwMode="auto">
            <a:xfrm>
              <a:off x="10858" y="2939"/>
              <a:ext cx="992" cy="992"/>
            </a:xfrm>
            <a:prstGeom prst="rect">
              <a:avLst/>
            </a:prstGeom>
            <a:noFill/>
            <a:ln w="9525">
              <a:noFill/>
              <a:miter lim="800000"/>
              <a:headEnd/>
              <a:tailEnd/>
            </a:ln>
          </p:spPr>
        </p:pic>
        <p:sp>
          <p:nvSpPr>
            <p:cNvPr id="52347" name="文本框 49"/>
            <p:cNvSpPr txBox="1">
              <a:spLocks noChangeArrowheads="1"/>
            </p:cNvSpPr>
            <p:nvPr/>
          </p:nvSpPr>
          <p:spPr bwMode="auto">
            <a:xfrm>
              <a:off x="10539" y="3803"/>
              <a:ext cx="1696" cy="377"/>
            </a:xfrm>
            <a:prstGeom prst="rect">
              <a:avLst/>
            </a:prstGeom>
            <a:noFill/>
            <a:ln w="9525">
              <a:noFill/>
              <a:miter lim="800000"/>
              <a:headEnd/>
              <a:tailEnd/>
            </a:ln>
          </p:spPr>
          <p:txBody>
            <a:bodyPr>
              <a:spAutoFit/>
            </a:bodyPr>
            <a:lstStyle/>
            <a:p>
              <a:r>
                <a:rPr lang="zh-CN" altLang="en-US" sz="400" dirty="0">
                  <a:latin typeface="等线" panose="02010600030101010101" pitchFamily="2" charset="-122"/>
                  <a:ea typeface="等线" panose="02010600030101010101" pitchFamily="2" charset="-122"/>
                </a:rPr>
                <a:t>屋顶业主</a:t>
              </a:r>
              <a:r>
                <a:rPr lang="en-US" altLang="zh-CN" sz="400" dirty="0">
                  <a:latin typeface="等线" panose="02010600030101010101" pitchFamily="2" charset="-122"/>
                  <a:ea typeface="等线" panose="02010600030101010101" pitchFamily="2" charset="-122"/>
                </a:rPr>
                <a:t>/</a:t>
              </a:r>
              <a:r>
                <a:rPr lang="zh-CN" altLang="en-US" sz="400" dirty="0">
                  <a:latin typeface="等线" panose="02010600030101010101" pitchFamily="2" charset="-122"/>
                  <a:ea typeface="等线" panose="02010600030101010101" pitchFamily="2" charset="-122"/>
                </a:rPr>
                <a:t>地主</a:t>
              </a:r>
            </a:p>
          </p:txBody>
        </p:sp>
        <p:pic>
          <p:nvPicPr>
            <p:cNvPr id="52348" name="Picture 8" descr="accountant, auditor, banker, cashier, clerk icon"/>
            <p:cNvPicPr>
              <a:picLocks noChangeAspect="1" noChangeArrowheads="1"/>
            </p:cNvPicPr>
            <p:nvPr/>
          </p:nvPicPr>
          <p:blipFill>
            <a:blip r:embed="rId27" cstate="print"/>
            <a:srcRect/>
            <a:stretch>
              <a:fillRect/>
            </a:stretch>
          </p:blipFill>
          <p:spPr bwMode="auto">
            <a:xfrm>
              <a:off x="559" y="1438"/>
              <a:ext cx="617" cy="617"/>
            </a:xfrm>
            <a:prstGeom prst="rect">
              <a:avLst/>
            </a:prstGeom>
            <a:noFill/>
            <a:ln w="9525">
              <a:noFill/>
              <a:miter lim="800000"/>
              <a:headEnd/>
              <a:tailEnd/>
            </a:ln>
          </p:spPr>
        </p:pic>
        <p:sp>
          <p:nvSpPr>
            <p:cNvPr id="52349" name="文本框 67"/>
            <p:cNvSpPr txBox="1">
              <a:spLocks noChangeArrowheads="1"/>
            </p:cNvSpPr>
            <p:nvPr/>
          </p:nvSpPr>
          <p:spPr bwMode="auto">
            <a:xfrm>
              <a:off x="396" y="2031"/>
              <a:ext cx="100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收益分配</a:t>
              </a:r>
            </a:p>
          </p:txBody>
        </p:sp>
        <p:pic>
          <p:nvPicPr>
            <p:cNvPr id="52350" name="Picture 8" descr="accountant, auditor, banker, cashier, clerk icon"/>
            <p:cNvPicPr>
              <a:picLocks noChangeAspect="1" noChangeArrowheads="1"/>
            </p:cNvPicPr>
            <p:nvPr/>
          </p:nvPicPr>
          <p:blipFill>
            <a:blip r:embed="rId27" cstate="print"/>
            <a:srcRect/>
            <a:stretch>
              <a:fillRect/>
            </a:stretch>
          </p:blipFill>
          <p:spPr bwMode="auto">
            <a:xfrm>
              <a:off x="1693" y="1438"/>
              <a:ext cx="617" cy="617"/>
            </a:xfrm>
            <a:prstGeom prst="rect">
              <a:avLst/>
            </a:prstGeom>
            <a:noFill/>
            <a:ln w="9525">
              <a:noFill/>
              <a:miter lim="800000"/>
              <a:headEnd/>
              <a:tailEnd/>
            </a:ln>
          </p:spPr>
        </p:pic>
        <p:sp>
          <p:nvSpPr>
            <p:cNvPr id="52351" name="文本框 67"/>
            <p:cNvSpPr txBox="1">
              <a:spLocks noChangeArrowheads="1"/>
            </p:cNvSpPr>
            <p:nvPr/>
          </p:nvSpPr>
          <p:spPr bwMode="auto">
            <a:xfrm>
              <a:off x="1646" y="2031"/>
              <a:ext cx="100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效果核查</a:t>
              </a:r>
            </a:p>
          </p:txBody>
        </p:sp>
        <p:pic>
          <p:nvPicPr>
            <p:cNvPr id="52352" name="Picture 8" descr="accountant, auditor, banker, cashier, clerk icon"/>
            <p:cNvPicPr>
              <a:picLocks noChangeAspect="1" noChangeArrowheads="1"/>
            </p:cNvPicPr>
            <p:nvPr/>
          </p:nvPicPr>
          <p:blipFill>
            <a:blip r:embed="rId27" cstate="print"/>
            <a:srcRect/>
            <a:stretch>
              <a:fillRect/>
            </a:stretch>
          </p:blipFill>
          <p:spPr bwMode="auto">
            <a:xfrm>
              <a:off x="2810" y="1438"/>
              <a:ext cx="617" cy="617"/>
            </a:xfrm>
            <a:prstGeom prst="rect">
              <a:avLst/>
            </a:prstGeom>
            <a:noFill/>
            <a:ln w="9525">
              <a:noFill/>
              <a:miter lim="800000"/>
              <a:headEnd/>
              <a:tailEnd/>
            </a:ln>
          </p:spPr>
        </p:pic>
        <p:sp>
          <p:nvSpPr>
            <p:cNvPr id="52353" name="文本框 67"/>
            <p:cNvSpPr txBox="1">
              <a:spLocks noChangeArrowheads="1"/>
            </p:cNvSpPr>
            <p:nvPr/>
          </p:nvSpPr>
          <p:spPr bwMode="auto">
            <a:xfrm>
              <a:off x="2780" y="2031"/>
              <a:ext cx="1018"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项目监测</a:t>
              </a:r>
            </a:p>
          </p:txBody>
        </p:sp>
        <p:cxnSp>
          <p:nvCxnSpPr>
            <p:cNvPr id="204" name="直接箭头连接符 203"/>
            <p:cNvCxnSpPr>
              <a:stCxn id="0" idx="3"/>
              <a:endCxn id="0" idx="1"/>
            </p:cNvCxnSpPr>
            <p:nvPr/>
          </p:nvCxnSpPr>
          <p:spPr bwMode="auto">
            <a:xfrm>
              <a:off x="1175" y="2882"/>
              <a:ext cx="5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 name="直接箭头连接符 206"/>
            <p:cNvCxnSpPr>
              <a:stCxn id="0" idx="3"/>
              <a:endCxn id="0" idx="1"/>
            </p:cNvCxnSpPr>
            <p:nvPr/>
          </p:nvCxnSpPr>
          <p:spPr bwMode="auto">
            <a:xfrm>
              <a:off x="2311" y="2882"/>
              <a:ext cx="4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8" name="直接箭头连接符 217"/>
            <p:cNvCxnSpPr>
              <a:stCxn id="0" idx="3"/>
              <a:endCxn id="0" idx="1"/>
            </p:cNvCxnSpPr>
            <p:nvPr/>
          </p:nvCxnSpPr>
          <p:spPr bwMode="auto">
            <a:xfrm>
              <a:off x="1175" y="1747"/>
              <a:ext cx="518"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1" name="直接箭头连接符 220"/>
            <p:cNvCxnSpPr>
              <a:stCxn id="0" idx="3"/>
              <a:endCxn id="0" idx="1"/>
            </p:cNvCxnSpPr>
            <p:nvPr/>
          </p:nvCxnSpPr>
          <p:spPr bwMode="auto">
            <a:xfrm>
              <a:off x="2311" y="1747"/>
              <a:ext cx="498"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2358" name="文本框 65"/>
            <p:cNvSpPr txBox="1">
              <a:spLocks noChangeArrowheads="1"/>
            </p:cNvSpPr>
            <p:nvPr/>
          </p:nvSpPr>
          <p:spPr bwMode="auto">
            <a:xfrm>
              <a:off x="10061" y="3139"/>
              <a:ext cx="654" cy="417"/>
            </a:xfrm>
            <a:prstGeom prst="rect">
              <a:avLst/>
            </a:prstGeom>
            <a:noFill/>
            <a:ln w="9525">
              <a:noFill/>
              <a:miter lim="800000"/>
              <a:headEnd/>
              <a:tailEnd/>
            </a:ln>
          </p:spPr>
          <p:txBody>
            <a:bodyPr>
              <a:spAutoFit/>
            </a:bodyPr>
            <a:lstStyle/>
            <a:p>
              <a:r>
                <a:rPr lang="zh-CN" altLang="en-US" sz="500" dirty="0">
                  <a:latin typeface="等线" panose="02010600030101010101" pitchFamily="2" charset="-122"/>
                  <a:ea typeface="等线" panose="02010600030101010101" pitchFamily="2" charset="-122"/>
                </a:rPr>
                <a:t>租金</a:t>
              </a:r>
            </a:p>
          </p:txBody>
        </p:sp>
        <p:cxnSp>
          <p:nvCxnSpPr>
            <p:cNvPr id="228" name="直接箭头连接符 227"/>
            <p:cNvCxnSpPr>
              <a:stCxn id="0" idx="0"/>
            </p:cNvCxnSpPr>
            <p:nvPr/>
          </p:nvCxnSpPr>
          <p:spPr bwMode="auto">
            <a:xfrm flipV="1">
              <a:off x="3119" y="2301"/>
              <a:ext cx="0" cy="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1" name="肘形连接符 230"/>
            <p:cNvCxnSpPr>
              <a:stCxn id="0" idx="1"/>
            </p:cNvCxnSpPr>
            <p:nvPr/>
          </p:nvCxnSpPr>
          <p:spPr>
            <a:xfrm rot="10800000" flipH="1" flipV="1">
              <a:off x="560" y="1747"/>
              <a:ext cx="294" cy="2773"/>
            </a:xfrm>
            <a:prstGeom prst="bentConnector3">
              <a:avLst>
                <a:gd name="adj1" fmla="val -127119"/>
              </a:avLst>
            </a:prstGeom>
            <a:ln>
              <a:tailEnd type="triangle"/>
            </a:ln>
          </p:spPr>
          <p:style>
            <a:lnRef idx="2">
              <a:schemeClr val="accent1"/>
            </a:lnRef>
            <a:fillRef idx="0">
              <a:schemeClr val="accent1"/>
            </a:fillRef>
            <a:effectRef idx="1">
              <a:schemeClr val="accent1"/>
            </a:effectRef>
            <a:fontRef idx="minor">
              <a:schemeClr val="tx1"/>
            </a:fontRef>
          </p:style>
        </p:cxnSp>
        <p:sp>
          <p:nvSpPr>
            <p:cNvPr id="237" name="矩形 236"/>
            <p:cNvSpPr/>
            <p:nvPr/>
          </p:nvSpPr>
          <p:spPr>
            <a:xfrm>
              <a:off x="4706" y="5796"/>
              <a:ext cx="565" cy="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00" noProof="1">
                <a:latin typeface="等线" panose="02010600030101010101" pitchFamily="2" charset="-122"/>
                <a:ea typeface="等线" panose="02010600030101010101" pitchFamily="2" charset="-122"/>
              </a:endParaRPr>
            </a:p>
          </p:txBody>
        </p:sp>
        <p:cxnSp>
          <p:nvCxnSpPr>
            <p:cNvPr id="100" name="肘形连接符 99"/>
            <p:cNvCxnSpPr/>
            <p:nvPr/>
          </p:nvCxnSpPr>
          <p:spPr>
            <a:xfrm flipV="1">
              <a:off x="3233" y="4463"/>
              <a:ext cx="3287" cy="1100"/>
            </a:xfrm>
            <a:prstGeom prst="bentConnector3">
              <a:avLst>
                <a:gd name="adj1" fmla="val 67519"/>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3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5" y="4254"/>
              <a:ext cx="913" cy="761"/>
            </a:xfrm>
            <a:prstGeom prst="rect">
              <a:avLst/>
            </a:prstGeom>
          </p:spPr>
        </p:pic>
        <p:sp>
          <p:nvSpPr>
            <p:cNvPr id="52364" name="文本框 72"/>
            <p:cNvSpPr txBox="1">
              <a:spLocks noChangeArrowheads="1"/>
            </p:cNvSpPr>
            <p:nvPr/>
          </p:nvSpPr>
          <p:spPr bwMode="auto">
            <a:xfrm>
              <a:off x="854" y="4997"/>
              <a:ext cx="1065" cy="417"/>
            </a:xfrm>
            <a:prstGeom prst="rect">
              <a:avLst/>
            </a:prstGeom>
            <a:noFill/>
            <a:ln w="9525">
              <a:noFill/>
              <a:miter lim="800000"/>
              <a:headEnd/>
              <a:tailEnd/>
            </a:ln>
          </p:spPr>
          <p:txBody>
            <a:bodyPr>
              <a:spAutoFit/>
            </a:bodyPr>
            <a:lstStyle/>
            <a:p>
              <a:r>
                <a:rPr lang="en-US" altLang="zh-CN" sz="500" dirty="0">
                  <a:latin typeface="等线" panose="02010600030101010101" pitchFamily="2" charset="-122"/>
                  <a:ea typeface="等线" panose="02010600030101010101" pitchFamily="2" charset="-122"/>
                </a:rPr>
                <a:t>DSM</a:t>
              </a:r>
              <a:r>
                <a:rPr lang="zh-CN" altLang="en-US" sz="500" dirty="0">
                  <a:latin typeface="等线" panose="02010600030101010101" pitchFamily="2" charset="-122"/>
                  <a:ea typeface="等线" panose="02010600030101010101" pitchFamily="2" charset="-122"/>
                </a:rPr>
                <a:t>管理</a:t>
              </a:r>
            </a:p>
          </p:txBody>
        </p:sp>
      </p:grpSp>
    </p:spTree>
    <p:extLst>
      <p:ext uri="{BB962C8B-B14F-4D97-AF65-F5344CB8AC3E}">
        <p14:creationId xmlns:p14="http://schemas.microsoft.com/office/powerpoint/2010/main" val="373063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4323" y="2135982"/>
            <a:ext cx="1347312" cy="5915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15" name="Rectangle 14"/>
          <p:cNvSpPr/>
          <p:nvPr/>
        </p:nvSpPr>
        <p:spPr>
          <a:xfrm>
            <a:off x="301467" y="2834641"/>
            <a:ext cx="1345883" cy="59150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16" name="Rectangle 15"/>
          <p:cNvSpPr/>
          <p:nvPr/>
        </p:nvSpPr>
        <p:spPr>
          <a:xfrm>
            <a:off x="294323" y="3517583"/>
            <a:ext cx="1347312" cy="59150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17" name="Rectangle 16"/>
          <p:cNvSpPr/>
          <p:nvPr/>
        </p:nvSpPr>
        <p:spPr>
          <a:xfrm>
            <a:off x="294323" y="4210527"/>
            <a:ext cx="1347312" cy="59150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13" name="Rectangle 12"/>
          <p:cNvSpPr/>
          <p:nvPr/>
        </p:nvSpPr>
        <p:spPr>
          <a:xfrm>
            <a:off x="294323" y="1445896"/>
            <a:ext cx="1347312" cy="591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4" name="Rectangle 3"/>
          <p:cNvSpPr/>
          <p:nvPr/>
        </p:nvSpPr>
        <p:spPr>
          <a:xfrm>
            <a:off x="1593057" y="1445896"/>
            <a:ext cx="6592253" cy="591503"/>
          </a:xfrm>
          <a:prstGeom prst="rect">
            <a:avLst/>
          </a:prstGeom>
          <a:solidFill>
            <a:schemeClr val="bg1">
              <a:lumMod val="6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noProof="1">
              <a:solidFill>
                <a:prstClr val="white"/>
              </a:solidFill>
              <a:latin typeface="等线" panose="02010600030101010101" pitchFamily="2" charset="-122"/>
              <a:ea typeface="等线" panose="02010600030101010101" pitchFamily="2" charset="-122"/>
            </a:endParaRPr>
          </a:p>
        </p:txBody>
      </p:sp>
      <p:sp>
        <p:nvSpPr>
          <p:cNvPr id="53255" name="TextBox 2"/>
          <p:cNvSpPr txBox="1">
            <a:spLocks noChangeArrowheads="1"/>
          </p:cNvSpPr>
          <p:nvPr/>
        </p:nvSpPr>
        <p:spPr bwMode="auto">
          <a:xfrm>
            <a:off x="542926" y="1545908"/>
            <a:ext cx="1018227" cy="341632"/>
          </a:xfrm>
          <a:prstGeom prst="rect">
            <a:avLst/>
          </a:prstGeom>
          <a:noFill/>
          <a:ln w="9525">
            <a:noFill/>
            <a:miter lim="800000"/>
            <a:headEnd/>
            <a:tailEnd/>
          </a:ln>
        </p:spPr>
        <p:txBody>
          <a:bodyPr wrap="none">
            <a:spAutoFit/>
          </a:bodyPr>
          <a:lstStyle/>
          <a:p>
            <a:r>
              <a:rPr lang="zh-CN" altLang="en-US" sz="1620" b="1" dirty="0">
                <a:solidFill>
                  <a:srgbClr val="FFFFFF"/>
                </a:solidFill>
                <a:latin typeface="等线" panose="02010600030101010101" pitchFamily="2" charset="-122"/>
                <a:ea typeface="等线" panose="02010600030101010101" pitchFamily="2" charset="-122"/>
              </a:rPr>
              <a:t>精确计量</a:t>
            </a:r>
          </a:p>
        </p:txBody>
      </p:sp>
      <p:sp>
        <p:nvSpPr>
          <p:cNvPr id="5" name="Rectangle 4"/>
          <p:cNvSpPr/>
          <p:nvPr/>
        </p:nvSpPr>
        <p:spPr>
          <a:xfrm>
            <a:off x="1593057" y="2135982"/>
            <a:ext cx="6592253" cy="591503"/>
          </a:xfrm>
          <a:prstGeom prst="rect">
            <a:avLst/>
          </a:prstGeom>
          <a:solidFill>
            <a:schemeClr val="bg1">
              <a:lumMod val="6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noProof="1">
              <a:solidFill>
                <a:prstClr val="white"/>
              </a:solidFill>
              <a:latin typeface="等线" panose="02010600030101010101" pitchFamily="2" charset="-122"/>
              <a:ea typeface="等线" panose="02010600030101010101" pitchFamily="2" charset="-122"/>
            </a:endParaRPr>
          </a:p>
        </p:txBody>
      </p:sp>
      <p:sp>
        <p:nvSpPr>
          <p:cNvPr id="53257" name="TextBox 5"/>
          <p:cNvSpPr txBox="1">
            <a:spLocks noChangeArrowheads="1"/>
          </p:cNvSpPr>
          <p:nvPr/>
        </p:nvSpPr>
        <p:spPr bwMode="auto">
          <a:xfrm>
            <a:off x="530068" y="2235995"/>
            <a:ext cx="1018227" cy="341632"/>
          </a:xfrm>
          <a:prstGeom prst="rect">
            <a:avLst/>
          </a:prstGeom>
          <a:noFill/>
          <a:ln w="9525">
            <a:noFill/>
            <a:miter lim="800000"/>
            <a:headEnd/>
            <a:tailEnd/>
          </a:ln>
        </p:spPr>
        <p:txBody>
          <a:bodyPr wrap="none">
            <a:spAutoFit/>
          </a:bodyPr>
          <a:lstStyle/>
          <a:p>
            <a:r>
              <a:rPr lang="zh-CN" altLang="en-US" sz="1620" b="1" dirty="0">
                <a:solidFill>
                  <a:srgbClr val="FFFFFF"/>
                </a:solidFill>
                <a:latin typeface="等线" panose="02010600030101010101" pitchFamily="2" charset="-122"/>
                <a:ea typeface="等线" panose="02010600030101010101" pitchFamily="2" charset="-122"/>
              </a:rPr>
              <a:t>泛在交互</a:t>
            </a:r>
          </a:p>
        </p:txBody>
      </p:sp>
      <p:sp>
        <p:nvSpPr>
          <p:cNvPr id="7" name="Rectangle 6"/>
          <p:cNvSpPr/>
          <p:nvPr/>
        </p:nvSpPr>
        <p:spPr>
          <a:xfrm>
            <a:off x="1600200" y="2827497"/>
            <a:ext cx="6585110" cy="591503"/>
          </a:xfrm>
          <a:prstGeom prst="rect">
            <a:avLst/>
          </a:prstGeom>
          <a:solidFill>
            <a:schemeClr val="bg1">
              <a:lumMod val="6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noProof="1">
              <a:solidFill>
                <a:prstClr val="white"/>
              </a:solidFill>
              <a:latin typeface="等线" panose="02010600030101010101" pitchFamily="2" charset="-122"/>
              <a:ea typeface="等线" panose="02010600030101010101" pitchFamily="2" charset="-122"/>
            </a:endParaRPr>
          </a:p>
        </p:txBody>
      </p:sp>
      <p:sp>
        <p:nvSpPr>
          <p:cNvPr id="53259" name="TextBox 7"/>
          <p:cNvSpPr txBox="1">
            <a:spLocks noChangeArrowheads="1"/>
          </p:cNvSpPr>
          <p:nvPr/>
        </p:nvSpPr>
        <p:spPr bwMode="auto">
          <a:xfrm>
            <a:off x="542926" y="2926080"/>
            <a:ext cx="1018227" cy="341632"/>
          </a:xfrm>
          <a:prstGeom prst="rect">
            <a:avLst/>
          </a:prstGeom>
          <a:noFill/>
          <a:ln w="9525">
            <a:noFill/>
            <a:miter lim="800000"/>
            <a:headEnd/>
            <a:tailEnd/>
          </a:ln>
        </p:spPr>
        <p:txBody>
          <a:bodyPr wrap="none">
            <a:spAutoFit/>
          </a:bodyPr>
          <a:lstStyle/>
          <a:p>
            <a:r>
              <a:rPr lang="zh-CN" altLang="en-US" sz="1620" b="1" dirty="0">
                <a:solidFill>
                  <a:srgbClr val="FFFFFF"/>
                </a:solidFill>
                <a:latin typeface="等线" panose="02010600030101010101" pitchFamily="2" charset="-122"/>
                <a:ea typeface="等线" panose="02010600030101010101" pitchFamily="2" charset="-122"/>
              </a:rPr>
              <a:t>自律控制</a:t>
            </a:r>
          </a:p>
        </p:txBody>
      </p:sp>
      <p:sp>
        <p:nvSpPr>
          <p:cNvPr id="9" name="Rectangle 8"/>
          <p:cNvSpPr/>
          <p:nvPr/>
        </p:nvSpPr>
        <p:spPr>
          <a:xfrm>
            <a:off x="1600200" y="3517583"/>
            <a:ext cx="6585110" cy="591503"/>
          </a:xfrm>
          <a:prstGeom prst="rect">
            <a:avLst/>
          </a:prstGeom>
          <a:solidFill>
            <a:schemeClr val="bg1">
              <a:lumMod val="6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noProof="1">
              <a:solidFill>
                <a:prstClr val="white"/>
              </a:solidFill>
              <a:latin typeface="等线" panose="02010600030101010101" pitchFamily="2" charset="-122"/>
              <a:ea typeface="等线" panose="02010600030101010101" pitchFamily="2" charset="-122"/>
            </a:endParaRPr>
          </a:p>
        </p:txBody>
      </p:sp>
      <p:sp>
        <p:nvSpPr>
          <p:cNvPr id="53261" name="TextBox 9"/>
          <p:cNvSpPr txBox="1">
            <a:spLocks noChangeArrowheads="1"/>
          </p:cNvSpPr>
          <p:nvPr/>
        </p:nvSpPr>
        <p:spPr bwMode="auto">
          <a:xfrm>
            <a:off x="530068" y="3617595"/>
            <a:ext cx="1018227" cy="341632"/>
          </a:xfrm>
          <a:prstGeom prst="rect">
            <a:avLst/>
          </a:prstGeom>
          <a:noFill/>
          <a:ln w="9525">
            <a:noFill/>
            <a:miter lim="800000"/>
            <a:headEnd/>
            <a:tailEnd/>
          </a:ln>
        </p:spPr>
        <p:txBody>
          <a:bodyPr wrap="none">
            <a:spAutoFit/>
          </a:bodyPr>
          <a:lstStyle/>
          <a:p>
            <a:r>
              <a:rPr lang="zh-CN" altLang="en-US" sz="1620" b="1" dirty="0">
                <a:solidFill>
                  <a:srgbClr val="FFFFFF"/>
                </a:solidFill>
                <a:latin typeface="等线" panose="02010600030101010101" pitchFamily="2" charset="-122"/>
                <a:ea typeface="等线" panose="02010600030101010101" pitchFamily="2" charset="-122"/>
              </a:rPr>
              <a:t>优化决策</a:t>
            </a:r>
          </a:p>
        </p:txBody>
      </p:sp>
      <p:sp>
        <p:nvSpPr>
          <p:cNvPr id="11" name="Rectangle 10"/>
          <p:cNvSpPr/>
          <p:nvPr/>
        </p:nvSpPr>
        <p:spPr>
          <a:xfrm>
            <a:off x="1600200" y="4207669"/>
            <a:ext cx="6585110" cy="591503"/>
          </a:xfrm>
          <a:prstGeom prst="rect">
            <a:avLst/>
          </a:prstGeom>
          <a:solidFill>
            <a:schemeClr val="bg1">
              <a:lumMod val="6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noProof="1">
              <a:solidFill>
                <a:prstClr val="white"/>
              </a:solidFill>
              <a:latin typeface="等线" panose="02010600030101010101" pitchFamily="2" charset="-122"/>
              <a:ea typeface="等线" panose="02010600030101010101" pitchFamily="2" charset="-122"/>
            </a:endParaRPr>
          </a:p>
        </p:txBody>
      </p:sp>
      <p:sp>
        <p:nvSpPr>
          <p:cNvPr id="53263" name="TextBox 11"/>
          <p:cNvSpPr txBox="1">
            <a:spLocks noChangeArrowheads="1"/>
          </p:cNvSpPr>
          <p:nvPr/>
        </p:nvSpPr>
        <p:spPr bwMode="auto">
          <a:xfrm>
            <a:off x="530068" y="4307682"/>
            <a:ext cx="1018227" cy="341632"/>
          </a:xfrm>
          <a:prstGeom prst="rect">
            <a:avLst/>
          </a:prstGeom>
          <a:noFill/>
          <a:ln w="9525">
            <a:noFill/>
            <a:miter lim="800000"/>
            <a:headEnd/>
            <a:tailEnd/>
          </a:ln>
        </p:spPr>
        <p:txBody>
          <a:bodyPr wrap="none">
            <a:spAutoFit/>
          </a:bodyPr>
          <a:lstStyle/>
          <a:p>
            <a:r>
              <a:rPr lang="zh-CN" altLang="en-US" sz="1620" b="1" dirty="0">
                <a:solidFill>
                  <a:srgbClr val="FFFFFF"/>
                </a:solidFill>
                <a:latin typeface="等线" panose="02010600030101010101" pitchFamily="2" charset="-122"/>
                <a:ea typeface="等线" panose="02010600030101010101" pitchFamily="2" charset="-122"/>
              </a:rPr>
              <a:t>广域协调</a:t>
            </a:r>
          </a:p>
        </p:txBody>
      </p:sp>
      <p:sp>
        <p:nvSpPr>
          <p:cNvPr id="53264" name="TextBox 29"/>
          <p:cNvSpPr txBox="1">
            <a:spLocks noChangeArrowheads="1"/>
          </p:cNvSpPr>
          <p:nvPr/>
        </p:nvSpPr>
        <p:spPr bwMode="auto">
          <a:xfrm>
            <a:off x="2253140" y="1455897"/>
            <a:ext cx="2334293" cy="286232"/>
          </a:xfrm>
          <a:prstGeom prst="rect">
            <a:avLst/>
          </a:prstGeom>
          <a:noFill/>
          <a:ln w="9525">
            <a:noFill/>
            <a:miter lim="800000"/>
            <a:headEnd/>
            <a:tailEnd/>
          </a:ln>
        </p:spPr>
        <p:txBody>
          <a:bodyPr wrap="none">
            <a:spAutoFit/>
          </a:bodyPr>
          <a:lstStyle/>
          <a:p>
            <a:r>
              <a:rPr lang="zh-CN" altLang="en-US" sz="1260" b="1" dirty="0">
                <a:latin typeface="等线" panose="02010600030101010101" pitchFamily="2" charset="-122"/>
                <a:ea typeface="等线" panose="02010600030101010101" pitchFamily="2" charset="-122"/>
              </a:rPr>
              <a:t>能源信息源头</a:t>
            </a:r>
            <a:r>
              <a:rPr lang="en-US" altLang="zh-CN" sz="1260" b="1" dirty="0">
                <a:latin typeface="等线" panose="02010600030101010101" pitchFamily="2" charset="-122"/>
                <a:ea typeface="等线" panose="02010600030101010101" pitchFamily="2" charset="-122"/>
              </a:rPr>
              <a:t>|</a:t>
            </a:r>
            <a:r>
              <a:rPr lang="zh-CN" altLang="en-US" sz="1260" b="1" dirty="0">
                <a:latin typeface="等线" panose="02010600030101010101" pitchFamily="2" charset="-122"/>
                <a:ea typeface="等线" panose="02010600030101010101" pitchFamily="2" charset="-122"/>
              </a:rPr>
              <a:t>控制决策的基础</a:t>
            </a:r>
          </a:p>
        </p:txBody>
      </p:sp>
      <p:sp>
        <p:nvSpPr>
          <p:cNvPr id="53265" name="TextBox 30"/>
          <p:cNvSpPr txBox="1">
            <a:spLocks noChangeArrowheads="1"/>
          </p:cNvSpPr>
          <p:nvPr/>
        </p:nvSpPr>
        <p:spPr bwMode="auto">
          <a:xfrm>
            <a:off x="2253140" y="1704500"/>
            <a:ext cx="3098925" cy="286232"/>
          </a:xfrm>
          <a:prstGeom prst="rect">
            <a:avLst/>
          </a:prstGeom>
          <a:noFill/>
          <a:ln w="9525">
            <a:noFill/>
            <a:miter lim="800000"/>
            <a:headEnd/>
            <a:tailEnd/>
          </a:ln>
        </p:spPr>
        <p:txBody>
          <a:bodyPr wrap="none">
            <a:spAutoFit/>
          </a:bodyPr>
          <a:lstStyle/>
          <a:p>
            <a:r>
              <a:rPr lang="zh-CN" altLang="en-US" sz="1260" dirty="0">
                <a:latin typeface="等线" panose="02010600030101010101" pitchFamily="2" charset="-122"/>
                <a:ea typeface="等线" panose="02010600030101010101" pitchFamily="2" charset="-122"/>
              </a:rPr>
              <a:t>实现能源系统运行状态的广泛数字化感知</a:t>
            </a:r>
          </a:p>
        </p:txBody>
      </p:sp>
      <p:sp>
        <p:nvSpPr>
          <p:cNvPr id="53266" name="TextBox 31"/>
          <p:cNvSpPr txBox="1">
            <a:spLocks noChangeArrowheads="1"/>
          </p:cNvSpPr>
          <p:nvPr/>
        </p:nvSpPr>
        <p:spPr bwMode="auto">
          <a:xfrm>
            <a:off x="2265998" y="2151698"/>
            <a:ext cx="1479892" cy="286232"/>
          </a:xfrm>
          <a:prstGeom prst="rect">
            <a:avLst/>
          </a:prstGeom>
          <a:noFill/>
          <a:ln w="9525">
            <a:noFill/>
            <a:miter lim="800000"/>
            <a:headEnd/>
            <a:tailEnd/>
          </a:ln>
        </p:spPr>
        <p:txBody>
          <a:bodyPr wrap="none">
            <a:spAutoFit/>
          </a:bodyPr>
          <a:lstStyle/>
          <a:p>
            <a:r>
              <a:rPr lang="zh-CN" altLang="en-US" sz="1260" b="1" dirty="0">
                <a:latin typeface="等线" panose="02010600030101010101" pitchFamily="2" charset="-122"/>
                <a:ea typeface="等线" panose="02010600030101010101" pitchFamily="2" charset="-122"/>
              </a:rPr>
              <a:t>能源信息无阻流动</a:t>
            </a:r>
          </a:p>
        </p:txBody>
      </p:sp>
      <p:sp>
        <p:nvSpPr>
          <p:cNvPr id="53267" name="TextBox 32"/>
          <p:cNvSpPr txBox="1">
            <a:spLocks noChangeArrowheads="1"/>
          </p:cNvSpPr>
          <p:nvPr/>
        </p:nvSpPr>
        <p:spPr bwMode="auto">
          <a:xfrm>
            <a:off x="2265998" y="2401730"/>
            <a:ext cx="3969356" cy="286232"/>
          </a:xfrm>
          <a:prstGeom prst="rect">
            <a:avLst/>
          </a:prstGeom>
          <a:noFill/>
          <a:ln w="9525">
            <a:noFill/>
            <a:miter lim="800000"/>
            <a:headEnd/>
            <a:tailEnd/>
          </a:ln>
        </p:spPr>
        <p:txBody>
          <a:bodyPr wrap="none">
            <a:spAutoFit/>
          </a:bodyPr>
          <a:lstStyle/>
          <a:p>
            <a:r>
              <a:rPr lang="zh-CN" altLang="en-US" sz="1260" dirty="0">
                <a:latin typeface="等线" panose="02010600030101010101" pitchFamily="2" charset="-122"/>
                <a:ea typeface="等线" panose="02010600030101010101" pitchFamily="2" charset="-122"/>
              </a:rPr>
              <a:t>传感器</a:t>
            </a:r>
            <a:r>
              <a:rPr lang="en-US" altLang="zh-CN" sz="1260" dirty="0">
                <a:latin typeface="等线" panose="02010600030101010101" pitchFamily="2" charset="-122"/>
                <a:ea typeface="等线" panose="02010600030101010101" pitchFamily="2" charset="-122"/>
              </a:rPr>
              <a:t>/</a:t>
            </a:r>
            <a:r>
              <a:rPr lang="zh-CN" altLang="en-US" sz="1260" dirty="0">
                <a:latin typeface="等线" panose="02010600030101010101" pitchFamily="2" charset="-122"/>
                <a:ea typeface="等线" panose="02010600030101010101" pitchFamily="2" charset="-122"/>
              </a:rPr>
              <a:t>设备与决策主体交互，主体间交互，人机交互</a:t>
            </a:r>
          </a:p>
        </p:txBody>
      </p:sp>
      <p:sp>
        <p:nvSpPr>
          <p:cNvPr id="53268" name="TextBox 33"/>
          <p:cNvSpPr txBox="1">
            <a:spLocks noChangeArrowheads="1"/>
          </p:cNvSpPr>
          <p:nvPr/>
        </p:nvSpPr>
        <p:spPr bwMode="auto">
          <a:xfrm>
            <a:off x="2253140" y="2847500"/>
            <a:ext cx="3260829" cy="286232"/>
          </a:xfrm>
          <a:prstGeom prst="rect">
            <a:avLst/>
          </a:prstGeom>
          <a:noFill/>
          <a:ln w="9525">
            <a:noFill/>
            <a:miter lim="800000"/>
            <a:headEnd/>
            <a:tailEnd/>
          </a:ln>
        </p:spPr>
        <p:txBody>
          <a:bodyPr wrap="none">
            <a:spAutoFit/>
          </a:bodyPr>
          <a:lstStyle/>
          <a:p>
            <a:r>
              <a:rPr lang="zh-CN" altLang="en-US" sz="1260" b="1" dirty="0">
                <a:latin typeface="等线" panose="02010600030101010101" pitchFamily="2" charset="-122"/>
                <a:ea typeface="等线" panose="02010600030101010101" pitchFamily="2" charset="-122"/>
              </a:rPr>
              <a:t>本地动态响应，提高系统运行效率和可靠性</a:t>
            </a:r>
          </a:p>
        </p:txBody>
      </p:sp>
      <p:sp>
        <p:nvSpPr>
          <p:cNvPr id="53269" name="TextBox 34"/>
          <p:cNvSpPr txBox="1">
            <a:spLocks noChangeArrowheads="1"/>
          </p:cNvSpPr>
          <p:nvPr/>
        </p:nvSpPr>
        <p:spPr bwMode="auto">
          <a:xfrm>
            <a:off x="2253139" y="3096102"/>
            <a:ext cx="3908442" cy="286232"/>
          </a:xfrm>
          <a:prstGeom prst="rect">
            <a:avLst/>
          </a:prstGeom>
          <a:noFill/>
          <a:ln w="9525">
            <a:noFill/>
            <a:miter lim="800000"/>
            <a:headEnd/>
            <a:tailEnd/>
          </a:ln>
        </p:spPr>
        <p:txBody>
          <a:bodyPr wrap="none">
            <a:spAutoFit/>
          </a:bodyPr>
          <a:lstStyle/>
          <a:p>
            <a:r>
              <a:rPr lang="zh-CN" altLang="en-US" sz="1260" dirty="0">
                <a:latin typeface="等线" panose="02010600030101010101" pitchFamily="2" charset="-122"/>
                <a:ea typeface="等线" panose="02010600030101010101" pitchFamily="2" charset="-122"/>
              </a:rPr>
              <a:t>面向分布式能源技术，利用本地信息实现快速的控制</a:t>
            </a:r>
          </a:p>
        </p:txBody>
      </p:sp>
      <p:sp>
        <p:nvSpPr>
          <p:cNvPr id="53270" name="TextBox 35"/>
          <p:cNvSpPr txBox="1">
            <a:spLocks noChangeArrowheads="1"/>
          </p:cNvSpPr>
          <p:nvPr/>
        </p:nvSpPr>
        <p:spPr bwMode="auto">
          <a:xfrm>
            <a:off x="2265998" y="3566161"/>
            <a:ext cx="2775119" cy="286232"/>
          </a:xfrm>
          <a:prstGeom prst="rect">
            <a:avLst/>
          </a:prstGeom>
          <a:noFill/>
          <a:ln w="9525">
            <a:noFill/>
            <a:miter lim="800000"/>
            <a:headEnd/>
            <a:tailEnd/>
          </a:ln>
        </p:spPr>
        <p:txBody>
          <a:bodyPr wrap="none">
            <a:spAutoFit/>
          </a:bodyPr>
          <a:lstStyle/>
          <a:p>
            <a:r>
              <a:rPr lang="zh-CN" altLang="en-US" sz="1260" b="1" dirty="0">
                <a:latin typeface="等线" panose="02010600030101010101" pitchFamily="2" charset="-122"/>
                <a:ea typeface="等线" panose="02010600030101010101" pitchFamily="2" charset="-122"/>
              </a:rPr>
              <a:t>更精细的能源生产、传输和消费决策</a:t>
            </a:r>
          </a:p>
        </p:txBody>
      </p:sp>
      <p:sp>
        <p:nvSpPr>
          <p:cNvPr id="53271" name="TextBox 36"/>
          <p:cNvSpPr txBox="1">
            <a:spLocks noChangeArrowheads="1"/>
          </p:cNvSpPr>
          <p:nvPr/>
        </p:nvSpPr>
        <p:spPr bwMode="auto">
          <a:xfrm>
            <a:off x="2265998" y="3816192"/>
            <a:ext cx="3908442" cy="286232"/>
          </a:xfrm>
          <a:prstGeom prst="rect">
            <a:avLst/>
          </a:prstGeom>
          <a:noFill/>
          <a:ln w="9525">
            <a:noFill/>
            <a:miter lim="800000"/>
            <a:headEnd/>
            <a:tailEnd/>
          </a:ln>
        </p:spPr>
        <p:txBody>
          <a:bodyPr wrap="none">
            <a:spAutoFit/>
          </a:bodyPr>
          <a:lstStyle/>
          <a:p>
            <a:r>
              <a:rPr lang="zh-CN" altLang="en-US" sz="1260" dirty="0">
                <a:latin typeface="等线" panose="02010600030101010101" pitchFamily="2" charset="-122"/>
                <a:ea typeface="等线" panose="02010600030101010101" pitchFamily="2" charset="-122"/>
              </a:rPr>
              <a:t>各个参与主体在给定的边界条件下最优化自身的行为</a:t>
            </a:r>
          </a:p>
        </p:txBody>
      </p:sp>
      <p:sp>
        <p:nvSpPr>
          <p:cNvPr id="53272" name="TextBox 37"/>
          <p:cNvSpPr txBox="1">
            <a:spLocks noChangeArrowheads="1"/>
          </p:cNvSpPr>
          <p:nvPr/>
        </p:nvSpPr>
        <p:spPr bwMode="auto">
          <a:xfrm>
            <a:off x="2253140" y="4257676"/>
            <a:ext cx="2613216" cy="286232"/>
          </a:xfrm>
          <a:prstGeom prst="rect">
            <a:avLst/>
          </a:prstGeom>
          <a:noFill/>
          <a:ln w="9525">
            <a:noFill/>
            <a:miter lim="800000"/>
            <a:headEnd/>
            <a:tailEnd/>
          </a:ln>
        </p:spPr>
        <p:txBody>
          <a:bodyPr wrap="none">
            <a:spAutoFit/>
          </a:bodyPr>
          <a:lstStyle/>
          <a:p>
            <a:r>
              <a:rPr lang="zh-CN" altLang="en-US" sz="1260" b="1" dirty="0">
                <a:latin typeface="等线" panose="02010600030101010101" pitchFamily="2" charset="-122"/>
                <a:ea typeface="等线" panose="02010600030101010101" pitchFamily="2" charset="-122"/>
              </a:rPr>
              <a:t>全能源系统的参与者行为相互协调</a:t>
            </a:r>
          </a:p>
        </p:txBody>
      </p:sp>
      <p:sp>
        <p:nvSpPr>
          <p:cNvPr id="53273" name="TextBox 38"/>
          <p:cNvSpPr txBox="1">
            <a:spLocks noChangeArrowheads="1"/>
          </p:cNvSpPr>
          <p:nvPr/>
        </p:nvSpPr>
        <p:spPr bwMode="auto">
          <a:xfrm>
            <a:off x="2253140" y="4506278"/>
            <a:ext cx="3807453" cy="286232"/>
          </a:xfrm>
          <a:prstGeom prst="rect">
            <a:avLst/>
          </a:prstGeom>
          <a:noFill/>
          <a:ln w="9525">
            <a:noFill/>
            <a:miter lim="800000"/>
            <a:headEnd/>
            <a:tailEnd/>
          </a:ln>
        </p:spPr>
        <p:txBody>
          <a:bodyPr wrap="none">
            <a:spAutoFit/>
          </a:bodyPr>
          <a:lstStyle/>
          <a:p>
            <a:r>
              <a:rPr lang="zh-CN" altLang="en-US" sz="1260" dirty="0">
                <a:latin typeface="等线" panose="02010600030101010101" pitchFamily="2" charset="-122"/>
                <a:ea typeface="等线" panose="02010600030101010101" pitchFamily="2" charset="-122"/>
              </a:rPr>
              <a:t>有效的机制</a:t>
            </a:r>
            <a:r>
              <a:rPr lang="en-US" altLang="zh-CN" sz="1260" dirty="0">
                <a:latin typeface="等线" panose="02010600030101010101" pitchFamily="2" charset="-122"/>
                <a:ea typeface="等线" panose="02010600030101010101" pitchFamily="2" charset="-122"/>
              </a:rPr>
              <a:t>/</a:t>
            </a:r>
            <a:r>
              <a:rPr lang="zh-CN" altLang="en-US" sz="1260" dirty="0">
                <a:latin typeface="等线" panose="02010600030101010101" pitchFamily="2" charset="-122"/>
                <a:ea typeface="等线" panose="02010600030101010101" pitchFamily="2" charset="-122"/>
              </a:rPr>
              <a:t>合理的信号，激励系统参与者协调行为</a:t>
            </a:r>
          </a:p>
        </p:txBody>
      </p:sp>
      <p:pic>
        <p:nvPicPr>
          <p:cNvPr id="19" name="Picture 1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47317" y="1554200"/>
            <a:ext cx="470940" cy="392450"/>
          </a:xfrm>
          <a:prstGeom prst="rect">
            <a:avLst/>
          </a:prstGeom>
        </p:spPr>
      </p:pic>
      <p:pic>
        <p:nvPicPr>
          <p:cNvPr id="20" name="Picture 19"/>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62421" y="2237433"/>
            <a:ext cx="455508" cy="379590"/>
          </a:xfrm>
          <a:prstGeom prst="rect">
            <a:avLst/>
          </a:prstGeom>
        </p:spPr>
      </p:pic>
      <p:pic>
        <p:nvPicPr>
          <p:cNvPr id="21" name="Picture 2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62421" y="2946684"/>
            <a:ext cx="455508" cy="379590"/>
          </a:xfrm>
          <a:prstGeom prst="rect">
            <a:avLst/>
          </a:prstGeom>
        </p:spPr>
      </p:pic>
      <p:pic>
        <p:nvPicPr>
          <p:cNvPr id="22" name="Picture 21"/>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65407" y="3626837"/>
            <a:ext cx="479650" cy="399709"/>
          </a:xfrm>
          <a:prstGeom prst="rect">
            <a:avLst/>
          </a:prstGeom>
        </p:spPr>
      </p:pic>
      <p:pic>
        <p:nvPicPr>
          <p:cNvPr id="23" name="Picture 22"/>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14272" y="4281745"/>
            <a:ext cx="521738" cy="434785"/>
          </a:xfrm>
          <a:prstGeom prst="rect">
            <a:avLst/>
          </a:prstGeom>
        </p:spPr>
      </p:pic>
      <p:sp>
        <p:nvSpPr>
          <p:cNvPr id="53279" name="标题 46"/>
          <p:cNvSpPr>
            <a:spLocks noGrp="1" noChangeArrowheads="1"/>
          </p:cNvSpPr>
          <p:nvPr>
            <p:ph type="title"/>
          </p:nvPr>
        </p:nvSpPr>
        <p:spPr>
          <a:xfrm>
            <a:off x="511986" y="547160"/>
            <a:ext cx="4313602" cy="348870"/>
          </a:xfrm>
        </p:spPr>
        <p:txBody>
          <a:bodyPr wrap="none">
            <a:spAutoFit/>
          </a:bodyPr>
          <a:lstStyle/>
          <a:p>
            <a:pPr>
              <a:lnSpc>
                <a:spcPct val="90000"/>
              </a:lnSpc>
            </a:pPr>
            <a:r>
              <a:rPr lang="zh-CN" altLang="en-US" dirty="0"/>
              <a:t>目前能源互联网概念落地存在较大挑战</a:t>
            </a:r>
          </a:p>
        </p:txBody>
      </p:sp>
      <p:sp>
        <p:nvSpPr>
          <p:cNvPr id="45" name="Rectangle 13"/>
          <p:cNvSpPr/>
          <p:nvPr/>
        </p:nvSpPr>
        <p:spPr>
          <a:xfrm>
            <a:off x="6153627" y="2127409"/>
            <a:ext cx="2558891" cy="5915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46" name="Rectangle 14"/>
          <p:cNvSpPr/>
          <p:nvPr/>
        </p:nvSpPr>
        <p:spPr>
          <a:xfrm>
            <a:off x="6160770" y="2824639"/>
            <a:ext cx="2558892" cy="5915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48" name="Rectangle 15"/>
          <p:cNvSpPr/>
          <p:nvPr/>
        </p:nvSpPr>
        <p:spPr>
          <a:xfrm>
            <a:off x="6153627" y="3509010"/>
            <a:ext cx="2558891" cy="59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49" name="Rectangle 16"/>
          <p:cNvSpPr/>
          <p:nvPr/>
        </p:nvSpPr>
        <p:spPr>
          <a:xfrm>
            <a:off x="6153627" y="4200526"/>
            <a:ext cx="2558891" cy="5915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50" name="Rectangle 12"/>
          <p:cNvSpPr/>
          <p:nvPr/>
        </p:nvSpPr>
        <p:spPr>
          <a:xfrm>
            <a:off x="6153627" y="1437322"/>
            <a:ext cx="2558891" cy="59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990" b="1" noProof="1">
              <a:solidFill>
                <a:prstClr val="white"/>
              </a:solidFill>
              <a:latin typeface="等线" panose="02010600030101010101" pitchFamily="2" charset="-122"/>
              <a:ea typeface="等线" panose="02010600030101010101" pitchFamily="2" charset="-122"/>
            </a:endParaRPr>
          </a:p>
        </p:txBody>
      </p:sp>
      <p:sp>
        <p:nvSpPr>
          <p:cNvPr id="53285" name="TextBox 50"/>
          <p:cNvSpPr txBox="1">
            <a:spLocks noChangeArrowheads="1"/>
          </p:cNvSpPr>
          <p:nvPr/>
        </p:nvSpPr>
        <p:spPr bwMode="auto">
          <a:xfrm>
            <a:off x="6246495" y="1471613"/>
            <a:ext cx="2424590" cy="452432"/>
          </a:xfrm>
          <a:prstGeom prst="rect">
            <a:avLst/>
          </a:prstGeom>
          <a:noFill/>
          <a:ln w="9525">
            <a:noFill/>
            <a:miter lim="800000"/>
            <a:headEnd/>
            <a:tailEnd/>
          </a:ln>
        </p:spPr>
        <p:txBody>
          <a:bodyPr>
            <a:spAutoFit/>
          </a:bodyPr>
          <a:lstStyle/>
          <a:p>
            <a:r>
              <a:rPr lang="zh-CN" altLang="en-US" sz="1260" b="1" dirty="0">
                <a:solidFill>
                  <a:schemeClr val="bg1"/>
                </a:solidFill>
                <a:latin typeface="等线" panose="02010600030101010101" pitchFamily="2" charset="-122"/>
                <a:ea typeface="等线" panose="02010600030101010101" pitchFamily="2" charset="-122"/>
              </a:rPr>
              <a:t>数据真伪：</a:t>
            </a:r>
            <a:r>
              <a:rPr lang="zh-CN" altLang="en-US" sz="1080" b="1" dirty="0">
                <a:solidFill>
                  <a:schemeClr val="bg1"/>
                </a:solidFill>
                <a:latin typeface="等线" panose="02010600030101010101" pitchFamily="2" charset="-122"/>
                <a:ea typeface="等线" panose="02010600030101010101" pitchFamily="2" charset="-122"/>
              </a:rPr>
              <a:t>如何保证不同参与主体对于计量数据的共识信任</a:t>
            </a:r>
            <a:endParaRPr lang="zh-CN" altLang="en-US" sz="1260" b="1" dirty="0">
              <a:solidFill>
                <a:schemeClr val="bg1"/>
              </a:solidFill>
              <a:latin typeface="等线" panose="02010600030101010101" pitchFamily="2" charset="-122"/>
              <a:ea typeface="等线" panose="02010600030101010101" pitchFamily="2" charset="-122"/>
            </a:endParaRPr>
          </a:p>
        </p:txBody>
      </p:sp>
      <p:sp>
        <p:nvSpPr>
          <p:cNvPr id="53286" name="TextBox 51"/>
          <p:cNvSpPr txBox="1">
            <a:spLocks noChangeArrowheads="1"/>
          </p:cNvSpPr>
          <p:nvPr/>
        </p:nvSpPr>
        <p:spPr bwMode="auto">
          <a:xfrm>
            <a:off x="6229351" y="2097405"/>
            <a:ext cx="2426018" cy="618631"/>
          </a:xfrm>
          <a:prstGeom prst="rect">
            <a:avLst/>
          </a:prstGeom>
          <a:noFill/>
          <a:ln w="9525">
            <a:noFill/>
            <a:miter lim="800000"/>
            <a:headEnd/>
            <a:tailEnd/>
          </a:ln>
        </p:spPr>
        <p:txBody>
          <a:bodyPr>
            <a:spAutoFit/>
          </a:bodyPr>
          <a:lstStyle/>
          <a:p>
            <a:r>
              <a:rPr lang="zh-CN" altLang="en-US" sz="1260" b="1" dirty="0">
                <a:solidFill>
                  <a:schemeClr val="bg1"/>
                </a:solidFill>
                <a:latin typeface="等线" panose="02010600030101010101" pitchFamily="2" charset="-122"/>
                <a:ea typeface="等线" panose="02010600030101010101" pitchFamily="2" charset="-122"/>
              </a:rPr>
              <a:t>主体信任：</a:t>
            </a:r>
            <a:r>
              <a:rPr lang="zh-CN" altLang="en-US" sz="1080" b="1" dirty="0">
                <a:solidFill>
                  <a:schemeClr val="bg1"/>
                </a:solidFill>
                <a:latin typeface="等线" panose="02010600030101010101" pitchFamily="2" charset="-122"/>
                <a:ea typeface="等线" panose="02010600030101010101" pitchFamily="2" charset="-122"/>
              </a:rPr>
              <a:t>如何实现不同法人主体的设备和系统之间的数据调用？以及互操作？</a:t>
            </a:r>
          </a:p>
        </p:txBody>
      </p:sp>
      <p:sp>
        <p:nvSpPr>
          <p:cNvPr id="53287" name="TextBox 52"/>
          <p:cNvSpPr txBox="1">
            <a:spLocks noChangeArrowheads="1"/>
          </p:cNvSpPr>
          <p:nvPr/>
        </p:nvSpPr>
        <p:spPr bwMode="auto">
          <a:xfrm>
            <a:off x="6176487" y="2788920"/>
            <a:ext cx="2424588" cy="618631"/>
          </a:xfrm>
          <a:prstGeom prst="rect">
            <a:avLst/>
          </a:prstGeom>
          <a:noFill/>
          <a:ln w="9525">
            <a:noFill/>
            <a:miter lim="800000"/>
            <a:headEnd/>
            <a:tailEnd/>
          </a:ln>
        </p:spPr>
        <p:txBody>
          <a:bodyPr>
            <a:spAutoFit/>
          </a:bodyPr>
          <a:lstStyle/>
          <a:p>
            <a:r>
              <a:rPr lang="zh-CN" altLang="en-US" sz="1260" b="1" dirty="0">
                <a:solidFill>
                  <a:schemeClr val="bg1"/>
                </a:solidFill>
                <a:latin typeface="等线" panose="02010600030101010101" pitchFamily="2" charset="-122"/>
                <a:ea typeface="等线" panose="02010600030101010101" pitchFamily="2" charset="-122"/>
              </a:rPr>
              <a:t>预言机缺失：</a:t>
            </a:r>
            <a:r>
              <a:rPr lang="zh-CN" altLang="en-US" sz="1080" b="1" dirty="0">
                <a:solidFill>
                  <a:schemeClr val="bg1"/>
                </a:solidFill>
                <a:latin typeface="等线" panose="02010600030101010101" pitchFamily="2" charset="-122"/>
                <a:ea typeface="等线" panose="02010600030101010101" pitchFamily="2" charset="-122"/>
              </a:rPr>
              <a:t>谁对外部数据指令签发信任？如果执行指令之后发生事故，谁承担责任？</a:t>
            </a:r>
          </a:p>
        </p:txBody>
      </p:sp>
      <p:sp>
        <p:nvSpPr>
          <p:cNvPr id="53288" name="TextBox 53"/>
          <p:cNvSpPr txBox="1">
            <a:spLocks noChangeArrowheads="1"/>
          </p:cNvSpPr>
          <p:nvPr/>
        </p:nvSpPr>
        <p:spPr bwMode="auto">
          <a:xfrm>
            <a:off x="6229351" y="3479007"/>
            <a:ext cx="2426018" cy="618631"/>
          </a:xfrm>
          <a:prstGeom prst="rect">
            <a:avLst/>
          </a:prstGeom>
          <a:noFill/>
          <a:ln w="9525">
            <a:noFill/>
            <a:miter lim="800000"/>
            <a:headEnd/>
            <a:tailEnd/>
          </a:ln>
        </p:spPr>
        <p:txBody>
          <a:bodyPr>
            <a:spAutoFit/>
          </a:bodyPr>
          <a:lstStyle/>
          <a:p>
            <a:r>
              <a:rPr lang="zh-CN" altLang="en-US" sz="1260" b="1" dirty="0">
                <a:solidFill>
                  <a:schemeClr val="bg1"/>
                </a:solidFill>
                <a:latin typeface="等线" panose="02010600030101010101" pitchFamily="2" charset="-122"/>
                <a:ea typeface="等线" panose="02010600030101010101" pitchFamily="2" charset="-122"/>
              </a:rPr>
              <a:t>中心悖论：</a:t>
            </a:r>
            <a:r>
              <a:rPr lang="zh-CN" altLang="en-US" sz="1080" b="1" dirty="0">
                <a:solidFill>
                  <a:schemeClr val="bg1"/>
                </a:solidFill>
                <a:latin typeface="等线" panose="02010600030101010101" pitchFamily="2" charset="-122"/>
                <a:ea typeface="等线" panose="02010600030101010101" pitchFamily="2" charset="-122"/>
              </a:rPr>
              <a:t>如何杜绝中心主体滥用决策权限？如何避免分布式共识的低效结果？</a:t>
            </a:r>
          </a:p>
        </p:txBody>
      </p:sp>
      <p:sp>
        <p:nvSpPr>
          <p:cNvPr id="53289" name="TextBox 54"/>
          <p:cNvSpPr txBox="1">
            <a:spLocks noChangeArrowheads="1"/>
          </p:cNvSpPr>
          <p:nvPr/>
        </p:nvSpPr>
        <p:spPr bwMode="auto">
          <a:xfrm>
            <a:off x="6229351" y="4233387"/>
            <a:ext cx="2426018" cy="452432"/>
          </a:xfrm>
          <a:prstGeom prst="rect">
            <a:avLst/>
          </a:prstGeom>
          <a:noFill/>
          <a:ln w="9525">
            <a:noFill/>
            <a:miter lim="800000"/>
            <a:headEnd/>
            <a:tailEnd/>
          </a:ln>
        </p:spPr>
        <p:txBody>
          <a:bodyPr>
            <a:spAutoFit/>
          </a:bodyPr>
          <a:lstStyle/>
          <a:p>
            <a:r>
              <a:rPr lang="zh-CN" altLang="en-US" sz="1260" b="1" dirty="0">
                <a:solidFill>
                  <a:schemeClr val="bg1"/>
                </a:solidFill>
                <a:latin typeface="等线" panose="02010600030101010101" pitchFamily="2" charset="-122"/>
                <a:ea typeface="等线" panose="02010600030101010101" pitchFamily="2" charset="-122"/>
              </a:rPr>
              <a:t>跨域协调：</a:t>
            </a:r>
            <a:r>
              <a:rPr lang="zh-CN" altLang="en-US" sz="1080" b="1" dirty="0">
                <a:solidFill>
                  <a:schemeClr val="bg1"/>
                </a:solidFill>
                <a:latin typeface="等线" panose="02010600030101010101" pitchFamily="2" charset="-122"/>
                <a:ea typeface="等线" panose="02010600030101010101" pitchFamily="2" charset="-122"/>
              </a:rPr>
              <a:t>域内协调尚难以实现，如何实现跨域协调？</a:t>
            </a:r>
          </a:p>
        </p:txBody>
      </p:sp>
      <p:sp>
        <p:nvSpPr>
          <p:cNvPr id="56" name="十字形 55"/>
          <p:cNvSpPr/>
          <p:nvPr/>
        </p:nvSpPr>
        <p:spPr>
          <a:xfrm rot="2625188">
            <a:off x="5843588" y="1193007"/>
            <a:ext cx="442913" cy="477203"/>
          </a:xfrm>
          <a:prstGeom prst="plus">
            <a:avLst>
              <a:gd name="adj" fmla="val 39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20" noProof="1"/>
          </a:p>
        </p:txBody>
      </p:sp>
      <p:sp>
        <p:nvSpPr>
          <p:cNvPr id="57" name="十字形 56"/>
          <p:cNvSpPr/>
          <p:nvPr/>
        </p:nvSpPr>
        <p:spPr>
          <a:xfrm rot="2625188">
            <a:off x="5843588" y="1971675"/>
            <a:ext cx="442913" cy="475775"/>
          </a:xfrm>
          <a:prstGeom prst="plus">
            <a:avLst>
              <a:gd name="adj" fmla="val 39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20" noProof="1"/>
          </a:p>
        </p:txBody>
      </p:sp>
      <p:sp>
        <p:nvSpPr>
          <p:cNvPr id="58" name="十字形 57"/>
          <p:cNvSpPr/>
          <p:nvPr/>
        </p:nvSpPr>
        <p:spPr>
          <a:xfrm rot="2625188">
            <a:off x="5843588" y="2684622"/>
            <a:ext cx="442913" cy="475773"/>
          </a:xfrm>
          <a:prstGeom prst="plus">
            <a:avLst>
              <a:gd name="adj" fmla="val 39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20" noProof="1"/>
          </a:p>
        </p:txBody>
      </p:sp>
      <p:sp>
        <p:nvSpPr>
          <p:cNvPr id="60" name="十字形 59"/>
          <p:cNvSpPr/>
          <p:nvPr/>
        </p:nvSpPr>
        <p:spPr>
          <a:xfrm rot="2625188">
            <a:off x="5843588" y="3323272"/>
            <a:ext cx="442913" cy="475775"/>
          </a:xfrm>
          <a:prstGeom prst="plus">
            <a:avLst>
              <a:gd name="adj" fmla="val 39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20" noProof="1"/>
          </a:p>
        </p:txBody>
      </p:sp>
      <p:sp>
        <p:nvSpPr>
          <p:cNvPr id="61" name="十字形 60"/>
          <p:cNvSpPr/>
          <p:nvPr/>
        </p:nvSpPr>
        <p:spPr>
          <a:xfrm rot="2625188">
            <a:off x="5843588" y="4044792"/>
            <a:ext cx="442913" cy="477203"/>
          </a:xfrm>
          <a:prstGeom prst="plus">
            <a:avLst>
              <a:gd name="adj" fmla="val 39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20" noProof="1"/>
          </a:p>
        </p:txBody>
      </p:sp>
      <p:sp>
        <p:nvSpPr>
          <p:cNvPr id="62" name="灯片编号占位符 2"/>
          <p:cNvSpPr txBox="1"/>
          <p:nvPr/>
        </p:nvSpPr>
        <p:spPr>
          <a:xfrm>
            <a:off x="5960745" y="5064919"/>
            <a:ext cx="2533175" cy="272891"/>
          </a:xfrm>
          <a:prstGeom prst="rect">
            <a:avLst/>
          </a:prstGeom>
          <a:solidFill>
            <a:schemeClr val="bg1"/>
          </a:solidFill>
          <a:ln>
            <a:noFill/>
          </a:ln>
        </p:spPr>
        <p:txBody>
          <a:bodyPr/>
          <a:lstStyle/>
          <a:p>
            <a:pPr defTabSz="763524">
              <a:defRPr/>
            </a:pPr>
            <a:r>
              <a:rPr lang="en-US" altLang="zh-CN" sz="1080" dirty="0"/>
              <a:t>Source</a:t>
            </a:r>
            <a:r>
              <a:rPr lang="zh-CN" altLang="en-US" sz="1080" dirty="0"/>
              <a:t>：能源区块链实验室</a:t>
            </a:r>
            <a:endParaRPr lang="en-US" altLang="zh-CN" sz="1080" dirty="0"/>
          </a:p>
        </p:txBody>
      </p:sp>
    </p:spTree>
    <p:extLst>
      <p:ext uri="{BB962C8B-B14F-4D97-AF65-F5344CB8AC3E}">
        <p14:creationId xmlns:p14="http://schemas.microsoft.com/office/powerpoint/2010/main" val="373633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noChangeArrowheads="1"/>
          </p:cNvSpPr>
          <p:nvPr>
            <p:ph type="title"/>
          </p:nvPr>
        </p:nvSpPr>
        <p:spPr/>
        <p:txBody>
          <a:bodyPr/>
          <a:lstStyle/>
          <a:p>
            <a:r>
              <a:rPr lang="zh-CN" altLang="en-US" dirty="0">
                <a:latin typeface="等线" panose="02010600030101010101" pitchFamily="2" charset="-122"/>
              </a:rPr>
              <a:t>区块链技术的特点与能源互联网的理念具有较高内在一致性</a:t>
            </a:r>
          </a:p>
        </p:txBody>
      </p:sp>
      <p:graphicFrame>
        <p:nvGraphicFramePr>
          <p:cNvPr id="3" name="表格 2"/>
          <p:cNvGraphicFramePr/>
          <p:nvPr/>
        </p:nvGraphicFramePr>
        <p:xfrm>
          <a:off x="457200" y="1352550"/>
          <a:ext cx="8228965" cy="3665855"/>
        </p:xfrm>
        <a:graphic>
          <a:graphicData uri="http://schemas.openxmlformats.org/drawingml/2006/table">
            <a:tbl>
              <a:tblPr firstRow="1" bandRow="1">
                <a:tableStyleId>{5C22544A-7EE6-4342-B048-85BDC9FD1C3A}</a:tableStyleId>
              </a:tblPr>
              <a:tblGrid>
                <a:gridCol w="2739390">
                  <a:extLst>
                    <a:ext uri="{9D8B030D-6E8A-4147-A177-3AD203B41FA5}">
                      <a16:colId xmlns:a16="http://schemas.microsoft.com/office/drawing/2014/main" val="20000"/>
                    </a:ext>
                  </a:extLst>
                </a:gridCol>
                <a:gridCol w="2748280">
                  <a:extLst>
                    <a:ext uri="{9D8B030D-6E8A-4147-A177-3AD203B41FA5}">
                      <a16:colId xmlns:a16="http://schemas.microsoft.com/office/drawing/2014/main" val="20001"/>
                    </a:ext>
                  </a:extLst>
                </a:gridCol>
                <a:gridCol w="2741295">
                  <a:extLst>
                    <a:ext uri="{9D8B030D-6E8A-4147-A177-3AD203B41FA5}">
                      <a16:colId xmlns:a16="http://schemas.microsoft.com/office/drawing/2014/main" val="20002"/>
                    </a:ext>
                  </a:extLst>
                </a:gridCol>
              </a:tblGrid>
              <a:tr h="681355">
                <a:tc>
                  <a:txBody>
                    <a:bodyPr/>
                    <a:lstStyle/>
                    <a:p>
                      <a:pPr algn="ctr">
                        <a:buNone/>
                      </a:pPr>
                      <a:r>
                        <a:rPr lang="zh-CN" altLang="en-US" sz="1800" b="1" dirty="0">
                          <a:latin typeface="等线" panose="02010600030101010101" pitchFamily="2" charset="-122"/>
                          <a:ea typeface="等线" panose="02010600030101010101" pitchFamily="2" charset="-122"/>
                        </a:rPr>
                        <a:t>特点</a:t>
                      </a:r>
                    </a:p>
                  </a:txBody>
                  <a:tcPr anchor="ctr"/>
                </a:tc>
                <a:tc>
                  <a:txBody>
                    <a:bodyPr/>
                    <a:lstStyle/>
                    <a:p>
                      <a:pPr marL="0" indent="0" algn="ctr">
                        <a:buNone/>
                      </a:pPr>
                      <a:r>
                        <a:rPr lang="zh-CN" altLang="en-US" sz="1800" b="1" u="none" dirty="0">
                          <a:latin typeface="等线" panose="02010600030101010101" pitchFamily="2" charset="-122"/>
                          <a:ea typeface="等线" panose="02010600030101010101" pitchFamily="2" charset="-122"/>
                          <a:cs typeface="宋体" panose="02010600030101010101" pitchFamily="2" charset="-122"/>
                        </a:rPr>
                        <a:t>区块链技术</a:t>
                      </a:r>
                    </a:p>
                  </a:txBody>
                  <a:tcPr marL="0" marR="0" marT="0" marB="1" anchor="ctr"/>
                </a:tc>
                <a:tc>
                  <a:txBody>
                    <a:bodyPr/>
                    <a:lstStyle/>
                    <a:p>
                      <a:pPr marL="0" indent="0" algn="ctr">
                        <a:buNone/>
                      </a:pPr>
                      <a:r>
                        <a:rPr lang="zh-CN" altLang="en-US" sz="1800" b="1" u="none" dirty="0">
                          <a:latin typeface="等线" panose="02010600030101010101" pitchFamily="2" charset="-122"/>
                          <a:ea typeface="等线" panose="02010600030101010101" pitchFamily="2" charset="-122"/>
                          <a:cs typeface="宋体" panose="02010600030101010101" pitchFamily="2" charset="-122"/>
                        </a:rPr>
                        <a:t>能源互联网</a:t>
                      </a:r>
                    </a:p>
                  </a:txBody>
                  <a:tcPr marL="0" marR="0" marT="0" marB="1" anchor="ctr"/>
                </a:tc>
                <a:extLst>
                  <a:ext uri="{0D108BD9-81ED-4DB2-BD59-A6C34878D82A}">
                    <a16:rowId xmlns:a16="http://schemas.microsoft.com/office/drawing/2014/main" val="10000"/>
                  </a:ext>
                </a:extLst>
              </a:tr>
              <a:tr h="746125">
                <a:tc>
                  <a:txBody>
                    <a:bodyPr/>
                    <a:lstStyle/>
                    <a:p>
                      <a:pPr marL="0" indent="0" algn="ctr">
                        <a:buNone/>
                      </a:pPr>
                      <a:r>
                        <a:rPr lang="zh-CN" altLang="en-US" sz="1600" b="1" u="none" dirty="0">
                          <a:latin typeface="等线" panose="02010600030101010101" pitchFamily="2" charset="-122"/>
                          <a:ea typeface="等线" panose="02010600030101010101" pitchFamily="2" charset="-122"/>
                          <a:cs typeface="宋体" panose="02010600030101010101" pitchFamily="2" charset="-122"/>
                        </a:rPr>
                        <a:t>去中心化</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所有节点权利义务对等</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各主体平等分散决策</a:t>
                      </a:r>
                    </a:p>
                  </a:txBody>
                  <a:tcPr marL="0" marR="0" marT="0" marB="1" anchor="ctr"/>
                </a:tc>
                <a:extLst>
                  <a:ext uri="{0D108BD9-81ED-4DB2-BD59-A6C34878D82A}">
                    <a16:rowId xmlns:a16="http://schemas.microsoft.com/office/drawing/2014/main" val="10001"/>
                  </a:ext>
                </a:extLst>
              </a:tr>
              <a:tr h="746125">
                <a:tc>
                  <a:txBody>
                    <a:bodyPr/>
                    <a:lstStyle/>
                    <a:p>
                      <a:pPr marL="0" indent="0" algn="ctr">
                        <a:buNone/>
                      </a:pPr>
                      <a:r>
                        <a:rPr lang="en-US" altLang="zh-CN" sz="1600" b="1" u="none" dirty="0">
                          <a:latin typeface="等线" panose="02010600030101010101" pitchFamily="2" charset="-122"/>
                          <a:ea typeface="等线" panose="02010600030101010101" pitchFamily="2" charset="-122"/>
                          <a:cs typeface="Times New Roman" panose="02020603050405020304" pitchFamily="18" charset="0"/>
                        </a:rPr>
                        <a:t> </a:t>
                      </a:r>
                      <a:r>
                        <a:rPr lang="zh-CN" altLang="en-US" sz="1600" b="1" u="none" dirty="0">
                          <a:latin typeface="等线" panose="02010600030101010101" pitchFamily="2" charset="-122"/>
                          <a:ea typeface="等线" panose="02010600030101010101" pitchFamily="2" charset="-122"/>
                          <a:cs typeface="宋体" panose="02010600030101010101" pitchFamily="2" charset="-122"/>
                          <a:sym typeface="+mn-ea"/>
                        </a:rPr>
                        <a:t>协同自治</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所有节点共同维护</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不同形式能源高效协同</a:t>
                      </a:r>
                    </a:p>
                  </a:txBody>
                  <a:tcPr marL="0" marR="0" marT="0" marB="1" anchor="ctr"/>
                </a:tc>
                <a:extLst>
                  <a:ext uri="{0D108BD9-81ED-4DB2-BD59-A6C34878D82A}">
                    <a16:rowId xmlns:a16="http://schemas.microsoft.com/office/drawing/2014/main" val="10002"/>
                  </a:ext>
                </a:extLst>
              </a:tr>
              <a:tr h="746125">
                <a:tc>
                  <a:txBody>
                    <a:bodyPr/>
                    <a:lstStyle/>
                    <a:p>
                      <a:pPr marL="0" indent="0" algn="ctr">
                        <a:buNone/>
                      </a:pPr>
                      <a:r>
                        <a:rPr lang="en-US" altLang="zh-CN" sz="1600" b="1" u="none" dirty="0">
                          <a:latin typeface="等线" panose="02010600030101010101" pitchFamily="2" charset="-122"/>
                          <a:ea typeface="等线" panose="02010600030101010101" pitchFamily="2" charset="-122"/>
                          <a:cs typeface="Times New Roman" panose="02020603050405020304" pitchFamily="18" charset="0"/>
                        </a:rPr>
                        <a:t> </a:t>
                      </a:r>
                      <a:r>
                        <a:rPr lang="zh-CN" altLang="en-US" sz="1600" b="1" u="none" dirty="0">
                          <a:latin typeface="等线" panose="02010600030101010101" pitchFamily="2" charset="-122"/>
                          <a:ea typeface="等线" panose="02010600030101010101" pitchFamily="2" charset="-122"/>
                          <a:cs typeface="宋体" panose="02010600030101010101" pitchFamily="2" charset="-122"/>
                          <a:sym typeface="+mn-ea"/>
                        </a:rPr>
                        <a:t>市场化</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无需第三方的信任机制</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多元化的能源市场</a:t>
                      </a:r>
                    </a:p>
                  </a:txBody>
                  <a:tcPr marL="0" marR="0" marT="0" marB="1" anchor="ctr"/>
                </a:tc>
                <a:extLst>
                  <a:ext uri="{0D108BD9-81ED-4DB2-BD59-A6C34878D82A}">
                    <a16:rowId xmlns:a16="http://schemas.microsoft.com/office/drawing/2014/main" val="10003"/>
                  </a:ext>
                </a:extLst>
              </a:tr>
              <a:tr h="746125">
                <a:tc>
                  <a:txBody>
                    <a:bodyPr/>
                    <a:lstStyle/>
                    <a:p>
                      <a:pPr marL="0" indent="0" algn="ctr">
                        <a:buNone/>
                      </a:pPr>
                      <a:r>
                        <a:rPr lang="zh-CN" altLang="en-US" sz="1600" b="1" u="none" dirty="0">
                          <a:latin typeface="等线" panose="02010600030101010101" pitchFamily="2" charset="-122"/>
                          <a:ea typeface="等线" panose="02010600030101010101" pitchFamily="2" charset="-122"/>
                          <a:cs typeface="宋体" panose="02010600030101010101" pitchFamily="2" charset="-122"/>
                        </a:rPr>
                        <a:t>智能合约</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能够自动执行合约</a:t>
                      </a:r>
                    </a:p>
                  </a:txBody>
                  <a:tcPr marL="0" marR="0" marT="0" marB="1" anchor="ctr"/>
                </a:tc>
                <a:tc>
                  <a:txBody>
                    <a:bodyPr/>
                    <a:lstStyle/>
                    <a:p>
                      <a:pPr marL="0" indent="0" algn="ctr">
                        <a:buNone/>
                      </a:pPr>
                      <a:r>
                        <a:rPr lang="zh-CN" altLang="en-US" sz="1600" b="0" u="none" dirty="0">
                          <a:latin typeface="等线" panose="02010600030101010101" pitchFamily="2" charset="-122"/>
                          <a:ea typeface="等线" panose="02010600030101010101" pitchFamily="2" charset="-122"/>
                          <a:cs typeface="宋体" panose="02010600030101010101" pitchFamily="2" charset="-122"/>
                        </a:rPr>
                        <a:t>自动化交易无处不在</a:t>
                      </a:r>
                    </a:p>
                  </a:txBody>
                  <a:tcPr marL="0" marR="0" marT="0" marB="1" anchor="ctr"/>
                </a:tc>
                <a:extLst>
                  <a:ext uri="{0D108BD9-81ED-4DB2-BD59-A6C34878D82A}">
                    <a16:rowId xmlns:a16="http://schemas.microsoft.com/office/drawing/2014/main" val="10004"/>
                  </a:ext>
                </a:extLst>
              </a:tr>
            </a:tbl>
          </a:graphicData>
        </a:graphic>
      </p:graphicFrame>
      <p:sp>
        <p:nvSpPr>
          <p:cNvPr id="4"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236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对象 4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28657" name="think-cell Slide" r:id="rId40" imgW="0" imgH="0" progId="TCLayout.ActiveDocument.1">
                  <p:embed/>
                </p:oleObj>
              </mc:Choice>
              <mc:Fallback>
                <p:oleObj name="think-cell Slide" r:id="rId40" imgW="0" imgH="0" progId="TCLayout.ActiveDocument.1">
                  <p:embed/>
                  <p:pic>
                    <p:nvPicPr>
                      <p:cNvPr id="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云形 38"/>
          <p:cNvSpPr/>
          <p:nvPr>
            <p:custDataLst>
              <p:tags r:id="rId3"/>
            </p:custDataLst>
          </p:nvPr>
        </p:nvSpPr>
        <p:spPr>
          <a:xfrm>
            <a:off x="0" y="381907"/>
            <a:ext cx="9144000" cy="5404551"/>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800" b="1" dirty="0">
              <a:latin typeface="等线" panose="02010600030101010101" pitchFamily="2" charset="-122"/>
              <a:ea typeface="等线" panose="02010600030101010101" pitchFamily="2" charset="-122"/>
            </a:endParaRPr>
          </a:p>
        </p:txBody>
      </p:sp>
      <p:sp>
        <p:nvSpPr>
          <p:cNvPr id="2" name="标题 1"/>
          <p:cNvSpPr>
            <a:spLocks noGrp="1"/>
          </p:cNvSpPr>
          <p:nvPr>
            <p:ph type="title"/>
            <p:custDataLst>
              <p:tags r:id="rId4"/>
            </p:custDataLst>
          </p:nvPr>
        </p:nvSpPr>
        <p:spPr/>
        <p:txBody>
          <a:bodyPr/>
          <a:lstStyle/>
          <a:p>
            <a:r>
              <a:rPr lang="zh-CN" altLang="en-US" dirty="0">
                <a:latin typeface="等线" panose="02010600030101010101" pitchFamily="2" charset="-122"/>
              </a:rPr>
              <a:t>能源云时代的来临</a:t>
            </a:r>
          </a:p>
        </p:txBody>
      </p:sp>
      <p:graphicFrame>
        <p:nvGraphicFramePr>
          <p:cNvPr id="11" name="内容占位符 10"/>
          <p:cNvGraphicFramePr>
            <a:graphicFrameLocks noGrp="1"/>
          </p:cNvGraphicFramePr>
          <p:nvPr>
            <p:ph idx="1"/>
            <p:custDataLst>
              <p:tags r:id="rId5"/>
            </p:custDataLst>
          </p:nvPr>
        </p:nvGraphicFramePr>
        <p:xfrm>
          <a:off x="628680" y="2428872"/>
          <a:ext cx="8229600" cy="1505668"/>
        </p:xfrm>
        <a:graphic>
          <a:graphicData uri="http://schemas.openxmlformats.org/drawingml/2006/diagram">
            <dgm:relIds xmlns:dgm="http://schemas.openxmlformats.org/drawingml/2006/diagram" xmlns:r="http://schemas.openxmlformats.org/officeDocument/2006/relationships" r:dm="rId41" r:lo="rId42" r:qs="rId43" r:cs="rId44"/>
          </a:graphicData>
        </a:graphic>
      </p:graphicFrame>
      <p:sp>
        <p:nvSpPr>
          <p:cNvPr id="8" name="云形 7"/>
          <p:cNvSpPr/>
          <p:nvPr>
            <p:custDataLst>
              <p:tags r:id="rId6"/>
            </p:custDataLst>
          </p:nvPr>
        </p:nvSpPr>
        <p:spPr>
          <a:xfrm>
            <a:off x="2384613" y="928674"/>
            <a:ext cx="4429156" cy="1405810"/>
          </a:xfrm>
          <a:prstGeom prst="clou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等线" panose="02010600030101010101" pitchFamily="2" charset="-122"/>
                <a:ea typeface="等线" panose="02010600030101010101" pitchFamily="2" charset="-122"/>
              </a:rPr>
              <a:t>智慧能源生产云</a:t>
            </a:r>
          </a:p>
        </p:txBody>
      </p:sp>
      <p:sp>
        <p:nvSpPr>
          <p:cNvPr id="9" name="云形 8"/>
          <p:cNvSpPr/>
          <p:nvPr>
            <p:custDataLst>
              <p:tags r:id="rId7"/>
            </p:custDataLst>
          </p:nvPr>
        </p:nvSpPr>
        <p:spPr>
          <a:xfrm>
            <a:off x="2384613" y="4094896"/>
            <a:ext cx="4429156" cy="1405810"/>
          </a:xfrm>
          <a:prstGeom prst="clou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等线" panose="02010600030101010101" pitchFamily="2" charset="-122"/>
                <a:ea typeface="等线" panose="02010600030101010101" pitchFamily="2" charset="-122"/>
              </a:rPr>
              <a:t>智慧能源消费云</a:t>
            </a:r>
          </a:p>
        </p:txBody>
      </p:sp>
      <p:pic>
        <p:nvPicPr>
          <p:cNvPr id="14" name="Picture 9" descr="Solarhaus2"/>
          <p:cNvPicPr>
            <a:picLocks noChangeAspect="1" noChangeArrowheads="1"/>
          </p:cNvPicPr>
          <p:nvPr>
            <p:custDataLst>
              <p:tags r:id="rId8"/>
            </p:custDataLst>
          </p:nvPr>
        </p:nvPicPr>
        <p:blipFill>
          <a:blip r:embed="rId46" cstate="print"/>
          <a:srcRect/>
          <a:stretch>
            <a:fillRect/>
          </a:stretch>
        </p:blipFill>
        <p:spPr bwMode="auto">
          <a:xfrm>
            <a:off x="4286025" y="1877927"/>
            <a:ext cx="578278" cy="330191"/>
          </a:xfrm>
          <a:prstGeom prst="rect">
            <a:avLst/>
          </a:prstGeom>
          <a:noFill/>
          <a:ln w="9525">
            <a:noFill/>
            <a:miter lim="800000"/>
            <a:headEnd/>
            <a:tailEnd/>
          </a:ln>
        </p:spPr>
      </p:pic>
      <p:pic>
        <p:nvPicPr>
          <p:cNvPr id="17" name="Picture 110" descr="Windkraftwerk0000"/>
          <p:cNvPicPr>
            <a:picLocks noChangeAspect="1" noChangeArrowheads="1"/>
          </p:cNvPicPr>
          <p:nvPr>
            <p:custDataLst>
              <p:tags r:id="rId9"/>
            </p:custDataLst>
          </p:nvPr>
        </p:nvPicPr>
        <p:blipFill>
          <a:blip r:embed="rId47" cstate="print"/>
          <a:srcRect/>
          <a:stretch>
            <a:fillRect/>
          </a:stretch>
        </p:blipFill>
        <p:spPr bwMode="auto">
          <a:xfrm>
            <a:off x="3087750" y="1687616"/>
            <a:ext cx="684092" cy="355407"/>
          </a:xfrm>
          <a:prstGeom prst="rect">
            <a:avLst/>
          </a:prstGeom>
          <a:noFill/>
          <a:ln w="9525">
            <a:noFill/>
            <a:miter lim="800000"/>
            <a:headEnd/>
            <a:tailEnd/>
          </a:ln>
        </p:spPr>
      </p:pic>
      <p:pic>
        <p:nvPicPr>
          <p:cNvPr id="20" name="Picture 105" descr="Fabrik0000"/>
          <p:cNvPicPr>
            <a:picLocks noChangeAspect="1" noChangeArrowheads="1"/>
          </p:cNvPicPr>
          <p:nvPr>
            <p:custDataLst>
              <p:tags r:id="rId10"/>
            </p:custDataLst>
          </p:nvPr>
        </p:nvPicPr>
        <p:blipFill>
          <a:blip r:embed="rId48" cstate="print"/>
          <a:srcRect/>
          <a:stretch>
            <a:fillRect/>
          </a:stretch>
        </p:blipFill>
        <p:spPr bwMode="auto">
          <a:xfrm>
            <a:off x="5643570" y="1137887"/>
            <a:ext cx="598935" cy="549729"/>
          </a:xfrm>
          <a:prstGeom prst="rect">
            <a:avLst/>
          </a:prstGeom>
          <a:noFill/>
          <a:ln w="9525">
            <a:noFill/>
            <a:miter lim="800000"/>
            <a:headEnd/>
            <a:tailEnd/>
          </a:ln>
        </p:spPr>
      </p:pic>
      <p:pic>
        <p:nvPicPr>
          <p:cNvPr id="21" name="Picture 108" descr="Siedlung0000"/>
          <p:cNvPicPr>
            <a:picLocks noChangeAspect="1" noChangeArrowheads="1"/>
          </p:cNvPicPr>
          <p:nvPr>
            <p:custDataLst>
              <p:tags r:id="rId11"/>
            </p:custDataLst>
          </p:nvPr>
        </p:nvPicPr>
        <p:blipFill>
          <a:blip r:embed="rId49" cstate="print"/>
          <a:srcRect/>
          <a:stretch>
            <a:fillRect/>
          </a:stretch>
        </p:blipFill>
        <p:spPr bwMode="auto">
          <a:xfrm>
            <a:off x="5516130" y="4292523"/>
            <a:ext cx="598935" cy="303037"/>
          </a:xfrm>
          <a:prstGeom prst="rect">
            <a:avLst/>
          </a:prstGeom>
          <a:noFill/>
          <a:ln w="9525">
            <a:noFill/>
            <a:miter lim="800000"/>
            <a:headEnd/>
            <a:tailEnd/>
          </a:ln>
        </p:spPr>
      </p:pic>
      <p:pic>
        <p:nvPicPr>
          <p:cNvPr id="22" name="Picture 33" descr="eCar0000"/>
          <p:cNvPicPr>
            <a:picLocks noChangeAspect="1" noChangeArrowheads="1"/>
          </p:cNvPicPr>
          <p:nvPr>
            <p:custDataLst>
              <p:tags r:id="rId12"/>
            </p:custDataLst>
          </p:nvPr>
        </p:nvPicPr>
        <p:blipFill>
          <a:blip r:embed="rId50" cstate="print"/>
          <a:srcRect/>
          <a:stretch>
            <a:fillRect/>
          </a:stretch>
        </p:blipFill>
        <p:spPr bwMode="auto">
          <a:xfrm>
            <a:off x="4864303" y="1010950"/>
            <a:ext cx="558338" cy="253874"/>
          </a:xfrm>
          <a:prstGeom prst="rect">
            <a:avLst/>
          </a:prstGeom>
          <a:noFill/>
          <a:ln w="9525">
            <a:noFill/>
            <a:miter lim="800000"/>
            <a:headEnd/>
            <a:tailEnd/>
          </a:ln>
        </p:spPr>
      </p:pic>
      <p:pic>
        <p:nvPicPr>
          <p:cNvPr id="23" name="Picture 229" descr="Baddarie0000"/>
          <p:cNvPicPr>
            <a:picLocks noChangeAspect="1" noChangeArrowheads="1"/>
          </p:cNvPicPr>
          <p:nvPr>
            <p:custDataLst>
              <p:tags r:id="rId13"/>
            </p:custDataLst>
          </p:nvPr>
        </p:nvPicPr>
        <p:blipFill>
          <a:blip r:embed="rId51" cstate="print"/>
          <a:srcRect/>
          <a:stretch>
            <a:fillRect/>
          </a:stretch>
        </p:blipFill>
        <p:spPr bwMode="auto">
          <a:xfrm>
            <a:off x="4586558" y="5027798"/>
            <a:ext cx="555490" cy="313059"/>
          </a:xfrm>
          <a:prstGeom prst="rect">
            <a:avLst/>
          </a:prstGeom>
          <a:noFill/>
          <a:ln w="9525">
            <a:noFill/>
            <a:miter lim="800000"/>
            <a:headEnd/>
            <a:tailEnd/>
          </a:ln>
        </p:spPr>
      </p:pic>
      <p:pic>
        <p:nvPicPr>
          <p:cNvPr id="24" name="Picture 5" descr="IndustrieGaskraftwerk"/>
          <p:cNvPicPr>
            <a:picLocks noChangeAspect="1" noChangeArrowheads="1"/>
          </p:cNvPicPr>
          <p:nvPr>
            <p:custDataLst>
              <p:tags r:id="rId14"/>
            </p:custDataLst>
          </p:nvPr>
        </p:nvPicPr>
        <p:blipFill>
          <a:blip r:embed="rId52" cstate="print"/>
          <a:srcRect/>
          <a:stretch>
            <a:fillRect/>
          </a:stretch>
        </p:blipFill>
        <p:spPr bwMode="auto">
          <a:xfrm>
            <a:off x="3771842" y="971696"/>
            <a:ext cx="514183" cy="408066"/>
          </a:xfrm>
          <a:prstGeom prst="rect">
            <a:avLst/>
          </a:prstGeom>
          <a:noFill/>
          <a:ln w="9525">
            <a:noFill/>
            <a:miter lim="800000"/>
            <a:headEnd/>
            <a:tailEnd/>
          </a:ln>
        </p:spPr>
      </p:pic>
      <p:pic>
        <p:nvPicPr>
          <p:cNvPr id="25" name="Picture 99" descr="Gaskraftwerk0000"/>
          <p:cNvPicPr>
            <a:picLocks noChangeAspect="1" noChangeArrowheads="1"/>
          </p:cNvPicPr>
          <p:nvPr>
            <p:custDataLst>
              <p:tags r:id="rId15"/>
            </p:custDataLst>
          </p:nvPr>
        </p:nvPicPr>
        <p:blipFill>
          <a:blip r:embed="rId53" cstate="print"/>
          <a:srcRect/>
          <a:stretch>
            <a:fillRect/>
          </a:stretch>
        </p:blipFill>
        <p:spPr bwMode="auto">
          <a:xfrm>
            <a:off x="2928926" y="1205636"/>
            <a:ext cx="500870" cy="405021"/>
          </a:xfrm>
          <a:prstGeom prst="rect">
            <a:avLst/>
          </a:prstGeom>
          <a:noFill/>
          <a:ln w="9525">
            <a:noFill/>
            <a:miter lim="800000"/>
            <a:headEnd/>
            <a:tailEnd/>
          </a:ln>
        </p:spPr>
      </p:pic>
      <p:pic>
        <p:nvPicPr>
          <p:cNvPr id="26" name="Picture 200" descr="Wasserstoffspeicher0000"/>
          <p:cNvPicPr>
            <a:picLocks noChangeAspect="1" noChangeArrowheads="1"/>
          </p:cNvPicPr>
          <p:nvPr>
            <p:custDataLst>
              <p:tags r:id="rId16"/>
            </p:custDataLst>
          </p:nvPr>
        </p:nvPicPr>
        <p:blipFill>
          <a:blip r:embed="rId54" cstate="print"/>
          <a:srcRect/>
          <a:stretch>
            <a:fillRect/>
          </a:stretch>
        </p:blipFill>
        <p:spPr bwMode="auto">
          <a:xfrm>
            <a:off x="5182252" y="1305599"/>
            <a:ext cx="461318" cy="737424"/>
          </a:xfrm>
          <a:prstGeom prst="rect">
            <a:avLst/>
          </a:prstGeom>
          <a:noFill/>
          <a:ln w="9525">
            <a:noFill/>
            <a:miter lim="800000"/>
            <a:headEnd/>
            <a:tailEnd/>
          </a:ln>
        </p:spPr>
      </p:pic>
      <p:pic>
        <p:nvPicPr>
          <p:cNvPr id="27" name="Picture 106" descr="Hochhäuser0000"/>
          <p:cNvPicPr>
            <a:picLocks noChangeAspect="1" noChangeArrowheads="1"/>
          </p:cNvPicPr>
          <p:nvPr>
            <p:custDataLst>
              <p:tags r:id="rId17"/>
            </p:custDataLst>
          </p:nvPr>
        </p:nvPicPr>
        <p:blipFill>
          <a:blip r:embed="rId55" cstate="print"/>
          <a:srcRect/>
          <a:stretch>
            <a:fillRect/>
          </a:stretch>
        </p:blipFill>
        <p:spPr bwMode="auto">
          <a:xfrm>
            <a:off x="6115065" y="4595560"/>
            <a:ext cx="254880" cy="303279"/>
          </a:xfrm>
          <a:prstGeom prst="rect">
            <a:avLst/>
          </a:prstGeom>
          <a:noFill/>
          <a:ln w="9525">
            <a:noFill/>
            <a:miter lim="800000"/>
            <a:headEnd/>
            <a:tailEnd/>
          </a:ln>
        </p:spPr>
      </p:pic>
      <p:pic>
        <p:nvPicPr>
          <p:cNvPr id="28" name="Picture 105" descr="Fabrik0000"/>
          <p:cNvPicPr>
            <a:picLocks noChangeAspect="1" noChangeArrowheads="1"/>
          </p:cNvPicPr>
          <p:nvPr>
            <p:custDataLst>
              <p:tags r:id="rId18"/>
            </p:custDataLst>
          </p:nvPr>
        </p:nvPicPr>
        <p:blipFill>
          <a:blip r:embed="rId56" cstate="print"/>
          <a:srcRect/>
          <a:stretch>
            <a:fillRect/>
          </a:stretch>
        </p:blipFill>
        <p:spPr bwMode="auto">
          <a:xfrm>
            <a:off x="2832870" y="4760191"/>
            <a:ext cx="254880" cy="233940"/>
          </a:xfrm>
          <a:prstGeom prst="rect">
            <a:avLst/>
          </a:prstGeom>
          <a:noFill/>
          <a:ln w="9525">
            <a:noFill/>
            <a:miter lim="800000"/>
            <a:headEnd/>
            <a:tailEnd/>
          </a:ln>
        </p:spPr>
      </p:pic>
      <p:pic>
        <p:nvPicPr>
          <p:cNvPr id="29" name="Picture 108" descr="Siedlung0000"/>
          <p:cNvPicPr>
            <a:picLocks noChangeAspect="1" noChangeArrowheads="1"/>
          </p:cNvPicPr>
          <p:nvPr>
            <p:custDataLst>
              <p:tags r:id="rId19"/>
            </p:custDataLst>
          </p:nvPr>
        </p:nvPicPr>
        <p:blipFill>
          <a:blip r:embed="rId57" cstate="print"/>
          <a:srcRect/>
          <a:stretch>
            <a:fillRect/>
          </a:stretch>
        </p:blipFill>
        <p:spPr bwMode="auto">
          <a:xfrm>
            <a:off x="5516130" y="4898839"/>
            <a:ext cx="254879" cy="128959"/>
          </a:xfrm>
          <a:prstGeom prst="rect">
            <a:avLst/>
          </a:prstGeom>
          <a:noFill/>
          <a:ln w="9525">
            <a:noFill/>
            <a:miter lim="800000"/>
            <a:headEnd/>
            <a:tailEnd/>
          </a:ln>
        </p:spPr>
      </p:pic>
      <p:pic>
        <p:nvPicPr>
          <p:cNvPr id="33" name="Picture 33" descr="eCar0000"/>
          <p:cNvPicPr>
            <a:picLocks noChangeAspect="1" noChangeArrowheads="1"/>
          </p:cNvPicPr>
          <p:nvPr>
            <p:custDataLst>
              <p:tags r:id="rId20"/>
            </p:custDataLst>
          </p:nvPr>
        </p:nvPicPr>
        <p:blipFill>
          <a:blip r:embed="rId50" cstate="print"/>
          <a:srcRect/>
          <a:stretch>
            <a:fillRect/>
          </a:stretch>
        </p:blipFill>
        <p:spPr bwMode="auto">
          <a:xfrm>
            <a:off x="3429796" y="4900861"/>
            <a:ext cx="558338" cy="253874"/>
          </a:xfrm>
          <a:prstGeom prst="rect">
            <a:avLst/>
          </a:prstGeom>
          <a:noFill/>
          <a:ln w="9525">
            <a:noFill/>
            <a:miter lim="800000"/>
            <a:headEnd/>
            <a:tailEnd/>
          </a:ln>
        </p:spPr>
      </p:pic>
      <p:pic>
        <p:nvPicPr>
          <p:cNvPr id="34" name="Picture 108" descr="Siedlung0000"/>
          <p:cNvPicPr>
            <a:picLocks noChangeAspect="1" noChangeArrowheads="1"/>
          </p:cNvPicPr>
          <p:nvPr>
            <p:custDataLst>
              <p:tags r:id="rId21"/>
            </p:custDataLst>
          </p:nvPr>
        </p:nvPicPr>
        <p:blipFill>
          <a:blip r:embed="rId49" cstate="print"/>
          <a:srcRect/>
          <a:stretch>
            <a:fillRect/>
          </a:stretch>
        </p:blipFill>
        <p:spPr bwMode="auto">
          <a:xfrm>
            <a:off x="4864303" y="4141886"/>
            <a:ext cx="598935" cy="303037"/>
          </a:xfrm>
          <a:prstGeom prst="rect">
            <a:avLst/>
          </a:prstGeom>
          <a:noFill/>
          <a:ln w="9525">
            <a:noFill/>
            <a:miter lim="800000"/>
            <a:headEnd/>
            <a:tailEnd/>
          </a:ln>
        </p:spPr>
      </p:pic>
      <p:pic>
        <p:nvPicPr>
          <p:cNvPr id="35" name="Picture 229" descr="Baddarie0000"/>
          <p:cNvPicPr>
            <a:picLocks noChangeAspect="1" noChangeArrowheads="1"/>
          </p:cNvPicPr>
          <p:nvPr>
            <p:custDataLst>
              <p:tags r:id="rId22"/>
            </p:custDataLst>
          </p:nvPr>
        </p:nvPicPr>
        <p:blipFill>
          <a:blip r:embed="rId51" cstate="print"/>
          <a:srcRect/>
          <a:stretch>
            <a:fillRect/>
          </a:stretch>
        </p:blipFill>
        <p:spPr bwMode="auto">
          <a:xfrm>
            <a:off x="4031068" y="4141886"/>
            <a:ext cx="555490" cy="313059"/>
          </a:xfrm>
          <a:prstGeom prst="rect">
            <a:avLst/>
          </a:prstGeom>
          <a:noFill/>
          <a:ln w="9525">
            <a:noFill/>
            <a:miter lim="800000"/>
            <a:headEnd/>
            <a:tailEnd/>
          </a:ln>
        </p:spPr>
      </p:pic>
      <p:pic>
        <p:nvPicPr>
          <p:cNvPr id="36" name="Picture 105" descr="Fabrik0000"/>
          <p:cNvPicPr>
            <a:picLocks noChangeAspect="1" noChangeArrowheads="1"/>
          </p:cNvPicPr>
          <p:nvPr>
            <p:custDataLst>
              <p:tags r:id="rId23"/>
            </p:custDataLst>
          </p:nvPr>
        </p:nvPicPr>
        <p:blipFill>
          <a:blip r:embed="rId56" cstate="print"/>
          <a:srcRect/>
          <a:stretch>
            <a:fillRect/>
          </a:stretch>
        </p:blipFill>
        <p:spPr bwMode="auto">
          <a:xfrm>
            <a:off x="4158585" y="4920795"/>
            <a:ext cx="254880" cy="233940"/>
          </a:xfrm>
          <a:prstGeom prst="rect">
            <a:avLst/>
          </a:prstGeom>
          <a:noFill/>
          <a:ln w="9525">
            <a:noFill/>
            <a:miter lim="800000"/>
            <a:headEnd/>
            <a:tailEnd/>
          </a:ln>
        </p:spPr>
      </p:pic>
      <p:pic>
        <p:nvPicPr>
          <p:cNvPr id="37" name="Picture 108" descr="Siedlung0000"/>
          <p:cNvPicPr>
            <a:picLocks noChangeAspect="1" noChangeArrowheads="1"/>
          </p:cNvPicPr>
          <p:nvPr>
            <p:custDataLst>
              <p:tags r:id="rId24"/>
            </p:custDataLst>
          </p:nvPr>
        </p:nvPicPr>
        <p:blipFill>
          <a:blip r:embed="rId57" cstate="print"/>
          <a:srcRect/>
          <a:stretch>
            <a:fillRect/>
          </a:stretch>
        </p:blipFill>
        <p:spPr bwMode="auto">
          <a:xfrm>
            <a:off x="5295201" y="4683722"/>
            <a:ext cx="254879" cy="128959"/>
          </a:xfrm>
          <a:prstGeom prst="rect">
            <a:avLst/>
          </a:prstGeom>
          <a:noFill/>
          <a:ln w="9525">
            <a:noFill/>
            <a:miter lim="800000"/>
            <a:headEnd/>
            <a:tailEnd/>
          </a:ln>
        </p:spPr>
      </p:pic>
      <p:pic>
        <p:nvPicPr>
          <p:cNvPr id="38" name="Picture 33" descr="eCar0000"/>
          <p:cNvPicPr>
            <a:picLocks noChangeAspect="1" noChangeArrowheads="1"/>
          </p:cNvPicPr>
          <p:nvPr>
            <p:custDataLst>
              <p:tags r:id="rId25"/>
            </p:custDataLst>
          </p:nvPr>
        </p:nvPicPr>
        <p:blipFill>
          <a:blip r:embed="rId50" cstate="print"/>
          <a:srcRect/>
          <a:stretch>
            <a:fillRect/>
          </a:stretch>
        </p:blipFill>
        <p:spPr bwMode="auto">
          <a:xfrm>
            <a:off x="2928926" y="4444923"/>
            <a:ext cx="558338" cy="253874"/>
          </a:xfrm>
          <a:prstGeom prst="rect">
            <a:avLst/>
          </a:prstGeom>
          <a:noFill/>
          <a:ln w="9525">
            <a:noFill/>
            <a:miter lim="800000"/>
            <a:headEnd/>
            <a:tailEnd/>
          </a:ln>
        </p:spPr>
      </p:pic>
      <p:cxnSp>
        <p:nvCxnSpPr>
          <p:cNvPr id="40" name="曲线连接符 39"/>
          <p:cNvCxnSpPr>
            <a:stCxn id="8" idx="2"/>
            <a:endCxn id="9" idx="2"/>
          </p:cNvCxnSpPr>
          <p:nvPr>
            <p:custDataLst>
              <p:tags r:id="rId26"/>
            </p:custDataLst>
          </p:nvPr>
        </p:nvCxnSpPr>
        <p:spPr>
          <a:xfrm rot="10800000" flipV="1">
            <a:off x="2398352" y="1631579"/>
            <a:ext cx="1588" cy="3166222"/>
          </a:xfrm>
          <a:prstGeom prst="curvedConnector3">
            <a:avLst>
              <a:gd name="adj1" fmla="val 6087747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8" idx="0"/>
            <a:endCxn id="9" idx="0"/>
          </p:cNvCxnSpPr>
          <p:nvPr>
            <p:custDataLst>
              <p:tags r:id="rId27"/>
            </p:custDataLst>
          </p:nvPr>
        </p:nvCxnSpPr>
        <p:spPr>
          <a:xfrm>
            <a:off x="6810078" y="1631579"/>
            <a:ext cx="1588" cy="3166222"/>
          </a:xfrm>
          <a:prstGeom prst="curvedConnector3">
            <a:avLst>
              <a:gd name="adj1" fmla="val 77444546"/>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曲线连接符 47"/>
          <p:cNvCxnSpPr>
            <a:stCxn id="8" idx="0"/>
            <a:endCxn id="9" idx="0"/>
          </p:cNvCxnSpPr>
          <p:nvPr>
            <p:custDataLst>
              <p:tags r:id="rId28"/>
            </p:custDataLst>
          </p:nvPr>
        </p:nvCxnSpPr>
        <p:spPr>
          <a:xfrm>
            <a:off x="6810078" y="1631579"/>
            <a:ext cx="1588" cy="3166222"/>
          </a:xfrm>
          <a:prstGeom prst="curvedConnector3">
            <a:avLst>
              <a:gd name="adj1" fmla="val 12231345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曲线连接符 51"/>
          <p:cNvCxnSpPr>
            <a:stCxn id="8" idx="2"/>
            <a:endCxn id="9" idx="2"/>
          </p:cNvCxnSpPr>
          <p:nvPr>
            <p:custDataLst>
              <p:tags r:id="rId29"/>
            </p:custDataLst>
          </p:nvPr>
        </p:nvCxnSpPr>
        <p:spPr>
          <a:xfrm rot="10800000" flipV="1">
            <a:off x="2398352" y="1631579"/>
            <a:ext cx="1588" cy="3166222"/>
          </a:xfrm>
          <a:prstGeom prst="curvedConnector3">
            <a:avLst>
              <a:gd name="adj1" fmla="val 9976388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8" idx="2"/>
            <a:endCxn id="9" idx="2"/>
          </p:cNvCxnSpPr>
          <p:nvPr>
            <p:custDataLst>
              <p:tags r:id="rId30"/>
            </p:custDataLst>
          </p:nvPr>
        </p:nvCxnSpPr>
        <p:spPr>
          <a:xfrm rot="10800000" flipV="1">
            <a:off x="2398352" y="1631579"/>
            <a:ext cx="1588" cy="3166222"/>
          </a:xfrm>
          <a:prstGeom prst="curvedConnector3">
            <a:avLst>
              <a:gd name="adj1" fmla="val 3545171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曲线连接符 64"/>
          <p:cNvCxnSpPr>
            <a:stCxn id="8" idx="0"/>
            <a:endCxn id="9" idx="0"/>
          </p:cNvCxnSpPr>
          <p:nvPr>
            <p:custDataLst>
              <p:tags r:id="rId31"/>
            </p:custDataLst>
          </p:nvPr>
        </p:nvCxnSpPr>
        <p:spPr>
          <a:xfrm>
            <a:off x="6810078" y="1631579"/>
            <a:ext cx="1588" cy="3166222"/>
          </a:xfrm>
          <a:prstGeom prst="curvedConnector3">
            <a:avLst>
              <a:gd name="adj1" fmla="val 44540568"/>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0" name="椭圆 69"/>
          <p:cNvSpPr/>
          <p:nvPr>
            <p:custDataLst>
              <p:tags r:id="rId32"/>
            </p:custDataLst>
          </p:nvPr>
        </p:nvSpPr>
        <p:spPr>
          <a:xfrm>
            <a:off x="671516"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信息</a:t>
            </a:r>
          </a:p>
        </p:txBody>
      </p:sp>
      <p:sp>
        <p:nvSpPr>
          <p:cNvPr id="71" name="椭圆 70"/>
          <p:cNvSpPr/>
          <p:nvPr>
            <p:custDataLst>
              <p:tags r:id="rId33"/>
            </p:custDataLst>
          </p:nvPr>
        </p:nvSpPr>
        <p:spPr>
          <a:xfrm>
            <a:off x="1214414"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能量</a:t>
            </a:r>
          </a:p>
        </p:txBody>
      </p:sp>
      <p:sp>
        <p:nvSpPr>
          <p:cNvPr id="72" name="椭圆 71"/>
          <p:cNvSpPr/>
          <p:nvPr>
            <p:custDataLst>
              <p:tags r:id="rId34"/>
            </p:custDataLst>
          </p:nvPr>
        </p:nvSpPr>
        <p:spPr>
          <a:xfrm>
            <a:off x="1714480"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资金</a:t>
            </a:r>
          </a:p>
        </p:txBody>
      </p:sp>
      <p:sp>
        <p:nvSpPr>
          <p:cNvPr id="73" name="椭圆 72"/>
          <p:cNvSpPr/>
          <p:nvPr>
            <p:custDataLst>
              <p:tags r:id="rId35"/>
            </p:custDataLst>
          </p:nvPr>
        </p:nvSpPr>
        <p:spPr>
          <a:xfrm>
            <a:off x="7286680"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信息</a:t>
            </a:r>
          </a:p>
        </p:txBody>
      </p:sp>
      <p:sp>
        <p:nvSpPr>
          <p:cNvPr id="74" name="椭圆 73"/>
          <p:cNvSpPr/>
          <p:nvPr>
            <p:custDataLst>
              <p:tags r:id="rId36"/>
            </p:custDataLst>
          </p:nvPr>
        </p:nvSpPr>
        <p:spPr>
          <a:xfrm>
            <a:off x="7829578"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能量</a:t>
            </a:r>
          </a:p>
        </p:txBody>
      </p:sp>
      <p:sp>
        <p:nvSpPr>
          <p:cNvPr id="75" name="椭圆 74"/>
          <p:cNvSpPr/>
          <p:nvPr>
            <p:custDataLst>
              <p:tags r:id="rId37"/>
            </p:custDataLst>
          </p:nvPr>
        </p:nvSpPr>
        <p:spPr>
          <a:xfrm>
            <a:off x="8329644" y="2928938"/>
            <a:ext cx="45719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资金</a:t>
            </a:r>
          </a:p>
        </p:txBody>
      </p:sp>
      <p:sp>
        <p:nvSpPr>
          <p:cNvPr id="42" name="矩形 41"/>
          <p:cNvSpPr/>
          <p:nvPr/>
        </p:nvSpPr>
        <p:spPr>
          <a:xfrm>
            <a:off x="1214414" y="1137887"/>
            <a:ext cx="1338828" cy="369332"/>
          </a:xfrm>
          <a:prstGeom prst="rect">
            <a:avLst/>
          </a:prstGeom>
        </p:spPr>
        <p:txBody>
          <a:bodyPr wrap="none">
            <a:spAutoFit/>
          </a:bodyPr>
          <a:lstStyle/>
          <a:p>
            <a:r>
              <a:rPr lang="zh-CN" altLang="en-US" sz="1800" b="1" dirty="0">
                <a:solidFill>
                  <a:srgbClr val="FFFF00"/>
                </a:solidFill>
                <a:latin typeface="等线" panose="02010600030101010101" pitchFamily="2" charset="-122"/>
                <a:ea typeface="等线" panose="02010600030101010101" pitchFamily="2" charset="-122"/>
              </a:rPr>
              <a:t>能源泛在云</a:t>
            </a:r>
          </a:p>
        </p:txBody>
      </p:sp>
      <p:sp>
        <p:nvSpPr>
          <p:cNvPr id="43" name="灯片编号占位符 2"/>
          <p:cNvSpPr txBox="1">
            <a:spLocks/>
          </p:cNvSpPr>
          <p:nvPr>
            <p:custDataLst>
              <p:tags r:id="rId38"/>
            </p:custDataLst>
          </p:nvPr>
        </p:nvSpPr>
        <p:spPr>
          <a:xfrm>
            <a:off x="6565234" y="5310011"/>
            <a:ext cx="2364483" cy="303212"/>
          </a:xfrm>
          <a:prstGeom prst="rect">
            <a:avLst/>
          </a:prstGeom>
          <a:solidFill>
            <a:schemeClr val="bg1"/>
          </a:solidFill>
          <a:ln>
            <a:noFill/>
          </a:ln>
        </p:spPr>
        <p:txBody>
          <a:bodyPr/>
          <a:lstStyle/>
          <a:p>
            <a:pPr marL="0" marR="0" lvl="0" indent="0" algn="l" defTabSz="848918"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Source</a:t>
            </a:r>
            <a:r>
              <a:rPr kumimoji="0" lang="zh-CN" altLang="en-US" sz="105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：能源区块链实验室</a:t>
            </a:r>
            <a:endParaRPr kumimoji="0" lang="en-US" altLang="zh-CN" sz="105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30480" y="1122998"/>
            <a:ext cx="1165860" cy="552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620" noProof="1">
                <a:solidFill>
                  <a:schemeClr val="tx1"/>
                </a:solidFill>
                <a:latin typeface="等线" panose="02010600030101010101" pitchFamily="2" charset="-122"/>
                <a:ea typeface="等线" panose="02010600030101010101" pitchFamily="2" charset="-122"/>
              </a:rPr>
              <a:t>能源区块链实验室</a:t>
            </a:r>
          </a:p>
        </p:txBody>
      </p:sp>
      <p:sp>
        <p:nvSpPr>
          <p:cNvPr id="4" name="矩形 3"/>
          <p:cNvSpPr/>
          <p:nvPr/>
        </p:nvSpPr>
        <p:spPr>
          <a:xfrm>
            <a:off x="2527460" y="3236120"/>
            <a:ext cx="1356376" cy="668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260" noProof="1">
                <a:solidFill>
                  <a:schemeClr val="tx1"/>
                </a:solidFill>
                <a:latin typeface="等线" panose="02010600030101010101" pitchFamily="2" charset="-122"/>
                <a:ea typeface="等线" panose="02010600030101010101" pitchFamily="2" charset="-122"/>
              </a:rPr>
              <a:t>能源区块链平台</a:t>
            </a:r>
          </a:p>
        </p:txBody>
      </p:sp>
      <p:sp>
        <p:nvSpPr>
          <p:cNvPr id="16" name="矩形 15"/>
          <p:cNvSpPr/>
          <p:nvPr/>
        </p:nvSpPr>
        <p:spPr>
          <a:xfrm>
            <a:off x="4740593" y="3236120"/>
            <a:ext cx="1171575" cy="664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260" noProof="1">
                <a:solidFill>
                  <a:schemeClr val="tx1"/>
                </a:solidFill>
                <a:latin typeface="等线" panose="02010600030101010101" pitchFamily="2" charset="-122"/>
                <a:ea typeface="等线" panose="02010600030101010101" pitchFamily="2" charset="-122"/>
              </a:rPr>
              <a:t>能源区块链产业合作社</a:t>
            </a:r>
          </a:p>
        </p:txBody>
      </p:sp>
      <p:sp>
        <p:nvSpPr>
          <p:cNvPr id="61444" name="文本框 5"/>
          <p:cNvSpPr txBox="1">
            <a:spLocks noChangeArrowheads="1"/>
          </p:cNvSpPr>
          <p:nvPr/>
        </p:nvSpPr>
        <p:spPr bwMode="auto">
          <a:xfrm>
            <a:off x="2484595" y="4033360"/>
            <a:ext cx="1471350" cy="369518"/>
          </a:xfrm>
          <a:prstGeom prst="rect">
            <a:avLst/>
          </a:prstGeom>
          <a:noFill/>
          <a:ln w="9525">
            <a:noFill/>
            <a:miter lim="800000"/>
            <a:headEnd/>
            <a:tailEnd/>
          </a:ln>
        </p:spPr>
        <p:txBody>
          <a:bodyPr wrap="none" lIns="64191" tIns="32096" rIns="64191" bIns="32096">
            <a:spAutoFit/>
          </a:bodyPr>
          <a:lstStyle/>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平台开发</a:t>
            </a: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数字、解决方案咨询</a:t>
            </a:r>
            <a:endParaRPr lang="en-US" altLang="zh-CN" sz="990" dirty="0">
              <a:latin typeface="等线" panose="02010600030101010101" pitchFamily="2" charset="-122"/>
              <a:ea typeface="等线" panose="02010600030101010101" pitchFamily="2" charset="-122"/>
            </a:endParaRPr>
          </a:p>
        </p:txBody>
      </p:sp>
      <p:sp>
        <p:nvSpPr>
          <p:cNvPr id="13" name="矩形 12"/>
          <p:cNvSpPr/>
          <p:nvPr/>
        </p:nvSpPr>
        <p:spPr>
          <a:xfrm>
            <a:off x="717232" y="3233262"/>
            <a:ext cx="1207295" cy="668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260" noProof="1">
                <a:solidFill>
                  <a:schemeClr val="tx1"/>
                </a:solidFill>
                <a:latin typeface="等线" panose="02010600030101010101" pitchFamily="2" charset="-122"/>
                <a:ea typeface="等线" panose="02010600030101010101" pitchFamily="2" charset="-122"/>
              </a:rPr>
              <a:t>契合能源行业特征的区块链底层技术研究</a:t>
            </a:r>
          </a:p>
        </p:txBody>
      </p:sp>
      <p:cxnSp>
        <p:nvCxnSpPr>
          <p:cNvPr id="20" name="直接连接符 19"/>
          <p:cNvCxnSpPr/>
          <p:nvPr/>
        </p:nvCxnSpPr>
        <p:spPr>
          <a:xfrm>
            <a:off x="1327309" y="2014538"/>
            <a:ext cx="6243638" cy="1000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413410" y="1687354"/>
            <a:ext cx="0" cy="27860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4" idx="0"/>
          </p:cNvCxnSpPr>
          <p:nvPr/>
        </p:nvCxnSpPr>
        <p:spPr>
          <a:xfrm flipH="1">
            <a:off x="3205648" y="1998822"/>
            <a:ext cx="9041" cy="123729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5" name="左右箭头 34"/>
          <p:cNvSpPr/>
          <p:nvPr/>
        </p:nvSpPr>
        <p:spPr>
          <a:xfrm>
            <a:off x="865823" y="1793082"/>
            <a:ext cx="7095173" cy="467201"/>
          </a:xfrm>
          <a:prstGeom prst="leftRightArrow">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620" noProof="1">
                <a:solidFill>
                  <a:srgbClr val="FF0000"/>
                </a:solidFill>
                <a:latin typeface="等线" panose="02010600030101010101" pitchFamily="2" charset="-122"/>
                <a:ea typeface="等线" panose="02010600030101010101" pitchFamily="2" charset="-122"/>
              </a:rPr>
              <a:t>充分协同</a:t>
            </a:r>
          </a:p>
        </p:txBody>
      </p:sp>
      <p:cxnSp>
        <p:nvCxnSpPr>
          <p:cNvPr id="38" name="直接连接符 37"/>
          <p:cNvCxnSpPr>
            <a:endCxn id="13" idx="0"/>
          </p:cNvCxnSpPr>
          <p:nvPr/>
        </p:nvCxnSpPr>
        <p:spPr>
          <a:xfrm flipH="1">
            <a:off x="1320165" y="2011680"/>
            <a:ext cx="12860" cy="1221582"/>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966586" y="3250407"/>
            <a:ext cx="1208723" cy="668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4191" tIns="32096" rIns="64191" bIns="32096" anchor="ctr"/>
          <a:lstStyle/>
          <a:p>
            <a:pPr algn="ctr" fontAlgn="auto"/>
            <a:r>
              <a:rPr lang="zh-CN" altLang="en-US" sz="1260" noProof="1">
                <a:solidFill>
                  <a:schemeClr val="tx1"/>
                </a:solidFill>
                <a:latin typeface="等线" panose="02010600030101010101" pitchFamily="2" charset="-122"/>
                <a:ea typeface="等线" panose="02010600030101010101" pitchFamily="2" charset="-122"/>
              </a:rPr>
              <a:t>若干能源细分领域区块链应用</a:t>
            </a:r>
          </a:p>
        </p:txBody>
      </p:sp>
      <p:cxnSp>
        <p:nvCxnSpPr>
          <p:cNvPr id="41" name="直接连接符 40"/>
          <p:cNvCxnSpPr>
            <a:endCxn id="16" idx="0"/>
          </p:cNvCxnSpPr>
          <p:nvPr/>
        </p:nvCxnSpPr>
        <p:spPr>
          <a:xfrm flipH="1">
            <a:off x="5326380" y="2004537"/>
            <a:ext cx="4287" cy="1231583"/>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034186" y="4004788"/>
            <a:ext cx="838804" cy="826566"/>
          </a:xfrm>
          <a:prstGeom prst="rect">
            <a:avLst/>
          </a:prstGeom>
          <a:noFill/>
        </p:spPr>
        <p:txBody>
          <a:bodyPr wrap="none" lIns="64191" tIns="32096" rIns="64191" bIns="32096">
            <a:spAutoFit/>
          </a:bodyPr>
          <a:lstStyle/>
          <a:p>
            <a:pPr marL="200597" indent="-200597">
              <a:buFont typeface="Arial" pitchFamily="34" charset="0"/>
              <a:buChar char="•"/>
            </a:pPr>
            <a:r>
              <a:rPr lang="zh-CN" altLang="en-US" sz="990" noProof="1">
                <a:latin typeface="等线" panose="02010600030101010101" pitchFamily="2" charset="-122"/>
                <a:ea typeface="等线" panose="02010600030101010101" pitchFamily="2" charset="-122"/>
              </a:rPr>
              <a:t>电动汽车</a:t>
            </a:r>
            <a:endParaRPr lang="en-US" altLang="zh-CN" sz="990" noProof="1">
              <a:latin typeface="等线" panose="02010600030101010101" pitchFamily="2" charset="-122"/>
              <a:ea typeface="等线" panose="02010600030101010101" pitchFamily="2" charset="-122"/>
            </a:endParaRPr>
          </a:p>
          <a:p>
            <a:pPr marL="200597" indent="-200597">
              <a:buFont typeface="Arial" pitchFamily="34" charset="0"/>
              <a:buChar char="•"/>
            </a:pPr>
            <a:r>
              <a:rPr lang="zh-CN" altLang="en-US" sz="990" noProof="1">
                <a:latin typeface="等线" panose="02010600030101010101" pitchFamily="2" charset="-122"/>
                <a:ea typeface="等线" panose="02010600030101010101" pitchFamily="2" charset="-122"/>
              </a:rPr>
              <a:t>緑电</a:t>
            </a:r>
            <a:endParaRPr lang="en-US" altLang="zh-CN" sz="990" noProof="1">
              <a:latin typeface="等线" panose="02010600030101010101" pitchFamily="2" charset="-122"/>
              <a:ea typeface="等线" panose="02010600030101010101" pitchFamily="2" charset="-122"/>
            </a:endParaRPr>
          </a:p>
          <a:p>
            <a:pPr marL="200597" indent="-200597">
              <a:buFont typeface="Arial" pitchFamily="34" charset="0"/>
              <a:buChar char="•"/>
            </a:pPr>
            <a:r>
              <a:rPr lang="zh-CN" altLang="en-US" sz="990" noProof="1">
                <a:latin typeface="等线" panose="02010600030101010101" pitchFamily="2" charset="-122"/>
                <a:ea typeface="等线" panose="02010600030101010101" pitchFamily="2" charset="-122"/>
              </a:rPr>
              <a:t>碳资产</a:t>
            </a:r>
            <a:endParaRPr lang="en-US" altLang="zh-CN" sz="990" noProof="1">
              <a:latin typeface="等线" panose="02010600030101010101" pitchFamily="2" charset="-122"/>
              <a:ea typeface="等线" panose="02010600030101010101" pitchFamily="2" charset="-122"/>
            </a:endParaRPr>
          </a:p>
          <a:p>
            <a:pPr marL="200597" indent="-200597">
              <a:buFont typeface="Arial" pitchFamily="34" charset="0"/>
              <a:buChar char="•"/>
            </a:pPr>
            <a:r>
              <a:rPr lang="zh-CN" altLang="en-US" sz="990" noProof="1">
                <a:latin typeface="等线" panose="02010600030101010101" pitchFamily="2" charset="-122"/>
                <a:ea typeface="等线" panose="02010600030101010101" pitchFamily="2" charset="-122"/>
              </a:rPr>
              <a:t>电力市场</a:t>
            </a:r>
            <a:endParaRPr lang="en-US" altLang="zh-CN" sz="990" noProof="1">
              <a:latin typeface="等线" panose="02010600030101010101" pitchFamily="2" charset="-122"/>
              <a:ea typeface="等线" panose="02010600030101010101" pitchFamily="2" charset="-122"/>
            </a:endParaRPr>
          </a:p>
          <a:p>
            <a:pPr marL="200597" indent="-200597">
              <a:buFont typeface="Arial" pitchFamily="34" charset="0"/>
              <a:buChar char="•"/>
            </a:pPr>
            <a:r>
              <a:rPr lang="zh-CN" altLang="en-US" sz="990" noProof="1">
                <a:latin typeface="等线" panose="02010600030101010101" pitchFamily="2" charset="-122"/>
                <a:ea typeface="等线" panose="02010600030101010101" pitchFamily="2" charset="-122"/>
              </a:rPr>
              <a:t>绿色金融</a:t>
            </a:r>
          </a:p>
        </p:txBody>
      </p:sp>
      <p:cxnSp>
        <p:nvCxnSpPr>
          <p:cNvPr id="34" name="直接连接符 33"/>
          <p:cNvCxnSpPr>
            <a:endCxn id="39" idx="0"/>
          </p:cNvCxnSpPr>
          <p:nvPr/>
        </p:nvCxnSpPr>
        <p:spPr>
          <a:xfrm>
            <a:off x="7570947" y="2011680"/>
            <a:ext cx="0" cy="123872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1455" name="文本框 48"/>
          <p:cNvSpPr txBox="1">
            <a:spLocks noChangeArrowheads="1"/>
          </p:cNvSpPr>
          <p:nvPr/>
        </p:nvSpPr>
        <p:spPr bwMode="auto">
          <a:xfrm>
            <a:off x="1114425" y="2560321"/>
            <a:ext cx="546416" cy="314118"/>
          </a:xfrm>
          <a:prstGeom prst="rect">
            <a:avLst/>
          </a:prstGeom>
          <a:noFill/>
          <a:ln w="9525">
            <a:noFill/>
            <a:miter lim="800000"/>
            <a:headEnd/>
            <a:tailEnd/>
          </a:ln>
        </p:spPr>
        <p:txBody>
          <a:bodyPr wrap="none" lIns="64191" tIns="32096" rIns="64191" bIns="32096">
            <a:spAutoFit/>
          </a:bodyPr>
          <a:lstStyle/>
          <a:p>
            <a:r>
              <a:rPr lang="zh-CN" altLang="en-US" sz="1620" dirty="0">
                <a:latin typeface="等线" panose="02010600030101010101" pitchFamily="2" charset="-122"/>
                <a:ea typeface="等线" panose="02010600030101010101" pitchFamily="2" charset="-122"/>
              </a:rPr>
              <a:t>研究</a:t>
            </a:r>
          </a:p>
        </p:txBody>
      </p:sp>
      <p:sp>
        <p:nvSpPr>
          <p:cNvPr id="61456" name="矩形 49"/>
          <p:cNvSpPr>
            <a:spLocks noChangeArrowheads="1"/>
          </p:cNvSpPr>
          <p:nvPr/>
        </p:nvSpPr>
        <p:spPr bwMode="auto">
          <a:xfrm>
            <a:off x="2941481" y="2560321"/>
            <a:ext cx="546418" cy="314118"/>
          </a:xfrm>
          <a:prstGeom prst="rect">
            <a:avLst/>
          </a:prstGeom>
          <a:noFill/>
          <a:ln w="9525">
            <a:noFill/>
            <a:miter lim="800000"/>
            <a:headEnd/>
            <a:tailEnd/>
          </a:ln>
        </p:spPr>
        <p:txBody>
          <a:bodyPr wrap="none" lIns="64191" tIns="32096" rIns="64191" bIns="32096">
            <a:spAutoFit/>
          </a:bodyPr>
          <a:lstStyle/>
          <a:p>
            <a:pPr algn="ctr"/>
            <a:r>
              <a:rPr lang="zh-CN" altLang="en-US" sz="1620" dirty="0">
                <a:latin typeface="等线" panose="02010600030101010101" pitchFamily="2" charset="-122"/>
                <a:ea typeface="等线" panose="02010600030101010101" pitchFamily="2" charset="-122"/>
              </a:rPr>
              <a:t>平台</a:t>
            </a:r>
          </a:p>
        </p:txBody>
      </p:sp>
      <p:sp>
        <p:nvSpPr>
          <p:cNvPr id="61457" name="矩形 50"/>
          <p:cNvSpPr>
            <a:spLocks noChangeArrowheads="1"/>
          </p:cNvSpPr>
          <p:nvPr/>
        </p:nvSpPr>
        <p:spPr bwMode="auto">
          <a:xfrm>
            <a:off x="4844782" y="2558893"/>
            <a:ext cx="963198" cy="314118"/>
          </a:xfrm>
          <a:prstGeom prst="rect">
            <a:avLst/>
          </a:prstGeom>
          <a:noFill/>
          <a:ln w="9525">
            <a:noFill/>
            <a:miter lim="800000"/>
            <a:headEnd/>
            <a:tailEnd/>
          </a:ln>
        </p:spPr>
        <p:txBody>
          <a:bodyPr wrap="none" lIns="64191" tIns="32096" rIns="64191" bIns="32096">
            <a:spAutoFit/>
          </a:bodyPr>
          <a:lstStyle/>
          <a:p>
            <a:pPr algn="ctr"/>
            <a:r>
              <a:rPr lang="zh-CN" altLang="en-US" sz="1620" dirty="0">
                <a:latin typeface="等线" panose="02010600030101010101" pitchFamily="2" charset="-122"/>
                <a:ea typeface="等线" panose="02010600030101010101" pitchFamily="2" charset="-122"/>
              </a:rPr>
              <a:t>资源聚合</a:t>
            </a:r>
            <a:endParaRPr lang="en-US" altLang="zh-CN" sz="1620" dirty="0">
              <a:latin typeface="等线" panose="02010600030101010101" pitchFamily="2" charset="-122"/>
              <a:ea typeface="等线" panose="02010600030101010101" pitchFamily="2" charset="-122"/>
            </a:endParaRPr>
          </a:p>
        </p:txBody>
      </p:sp>
      <p:sp>
        <p:nvSpPr>
          <p:cNvPr id="61458" name="矩形 51"/>
          <p:cNvSpPr>
            <a:spLocks noChangeArrowheads="1"/>
          </p:cNvSpPr>
          <p:nvPr/>
        </p:nvSpPr>
        <p:spPr bwMode="auto">
          <a:xfrm>
            <a:off x="7089349" y="2558893"/>
            <a:ext cx="963198" cy="314118"/>
          </a:xfrm>
          <a:prstGeom prst="rect">
            <a:avLst/>
          </a:prstGeom>
          <a:noFill/>
          <a:ln w="9525">
            <a:noFill/>
            <a:miter lim="800000"/>
            <a:headEnd/>
            <a:tailEnd/>
          </a:ln>
        </p:spPr>
        <p:txBody>
          <a:bodyPr wrap="none" lIns="64191" tIns="32096" rIns="64191" bIns="32096">
            <a:spAutoFit/>
          </a:bodyPr>
          <a:lstStyle/>
          <a:p>
            <a:pPr algn="ctr"/>
            <a:r>
              <a:rPr lang="zh-CN" altLang="en-US" sz="1620" dirty="0">
                <a:latin typeface="等线" panose="02010600030101010101" pitchFamily="2" charset="-122"/>
                <a:ea typeface="等线" panose="02010600030101010101" pitchFamily="2" charset="-122"/>
              </a:rPr>
              <a:t>应用开发</a:t>
            </a:r>
            <a:endParaRPr lang="en-US" altLang="zh-CN" sz="1620" dirty="0">
              <a:latin typeface="等线" panose="02010600030101010101" pitchFamily="2" charset="-122"/>
              <a:ea typeface="等线" panose="02010600030101010101" pitchFamily="2" charset="-122"/>
            </a:endParaRPr>
          </a:p>
        </p:txBody>
      </p:sp>
      <p:sp>
        <p:nvSpPr>
          <p:cNvPr id="61459" name="文本框 52"/>
          <p:cNvSpPr txBox="1">
            <a:spLocks noChangeArrowheads="1"/>
          </p:cNvSpPr>
          <p:nvPr/>
        </p:nvSpPr>
        <p:spPr bwMode="auto">
          <a:xfrm>
            <a:off x="900444" y="4075681"/>
            <a:ext cx="1091437" cy="521867"/>
          </a:xfrm>
          <a:prstGeom prst="rect">
            <a:avLst/>
          </a:prstGeom>
          <a:noFill/>
          <a:ln w="9525">
            <a:noFill/>
            <a:miter lim="800000"/>
            <a:headEnd/>
            <a:tailEnd/>
          </a:ln>
        </p:spPr>
        <p:txBody>
          <a:bodyPr wrap="none" lIns="64191" tIns="32096" rIns="64191" bIns="32096">
            <a:spAutoFit/>
          </a:bodyPr>
          <a:lstStyle/>
          <a:p>
            <a:pPr marL="200025" indent="-200025">
              <a:buFont typeface="Arial" pitchFamily="34" charset="0"/>
              <a:buChar char="•"/>
            </a:pPr>
            <a:r>
              <a:rPr lang="en-US" altLang="zh-CN" sz="990" dirty="0">
                <a:latin typeface="等线" panose="02010600030101010101" pitchFamily="2" charset="-122"/>
                <a:ea typeface="等线" panose="02010600030101010101" pitchFamily="2" charset="-122"/>
              </a:rPr>
              <a:t>IBM</a:t>
            </a: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清华大学</a:t>
            </a:r>
            <a:endParaRPr lang="en-US" altLang="zh-CN" sz="990" dirty="0">
              <a:latin typeface="等线" panose="02010600030101010101" pitchFamily="2" charset="-122"/>
              <a:ea typeface="等线" panose="02010600030101010101" pitchFamily="2" charset="-122"/>
            </a:endParaRP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麻省理工大学</a:t>
            </a:r>
            <a:endParaRPr lang="en-US" altLang="zh-CN" sz="990" dirty="0">
              <a:latin typeface="等线" panose="02010600030101010101" pitchFamily="2" charset="-122"/>
              <a:ea typeface="等线" panose="02010600030101010101" pitchFamily="2" charset="-122"/>
            </a:endParaRPr>
          </a:p>
        </p:txBody>
      </p:sp>
      <p:sp>
        <p:nvSpPr>
          <p:cNvPr id="61460" name="标题 26"/>
          <p:cNvSpPr>
            <a:spLocks noGrp="1" noChangeArrowheads="1"/>
          </p:cNvSpPr>
          <p:nvPr>
            <p:ph type="title"/>
          </p:nvPr>
        </p:nvSpPr>
        <p:spPr/>
        <p:txBody>
          <a:bodyPr/>
          <a:lstStyle/>
          <a:p>
            <a:r>
              <a:rPr lang="zh-CN" altLang="en-US" dirty="0"/>
              <a:t>能源区块链实验室：全球首个贯穿能源全价值链的区块链应用开发机构</a:t>
            </a:r>
          </a:p>
        </p:txBody>
      </p:sp>
      <p:sp>
        <p:nvSpPr>
          <p:cNvPr id="61463" name="文本框 11"/>
          <p:cNvSpPr txBox="1">
            <a:spLocks noChangeArrowheads="1"/>
          </p:cNvSpPr>
          <p:nvPr/>
        </p:nvSpPr>
        <p:spPr bwMode="auto">
          <a:xfrm>
            <a:off x="4411980" y="3930491"/>
            <a:ext cx="2231173" cy="1131265"/>
          </a:xfrm>
          <a:prstGeom prst="rect">
            <a:avLst/>
          </a:prstGeom>
          <a:noFill/>
          <a:ln w="9525">
            <a:noFill/>
            <a:miter lim="800000"/>
            <a:headEnd/>
            <a:tailEnd/>
          </a:ln>
        </p:spPr>
        <p:txBody>
          <a:bodyPr wrap="none" lIns="64191" tIns="32096" rIns="64191" bIns="32096">
            <a:spAutoFit/>
          </a:bodyPr>
          <a:lstStyle/>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能源企业：</a:t>
            </a:r>
            <a:r>
              <a:rPr lang="zh-CN" altLang="en-US" sz="990" b="1" dirty="0">
                <a:latin typeface="等线" panose="02010600030101010101" pitchFamily="2" charset="-122"/>
                <a:ea typeface="等线" panose="02010600030101010101" pitchFamily="2" charset="-122"/>
              </a:rPr>
              <a:t>威胜电子、阳光电源等</a:t>
            </a:r>
            <a:endParaRPr lang="en-US" altLang="zh-CN" sz="990" b="1" dirty="0">
              <a:latin typeface="等线" panose="02010600030101010101" pitchFamily="2" charset="-122"/>
              <a:ea typeface="等线" panose="02010600030101010101" pitchFamily="2" charset="-122"/>
            </a:endParaRP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研究机构：</a:t>
            </a:r>
            <a:r>
              <a:rPr lang="zh-CN" altLang="en-US" sz="990" b="1" dirty="0">
                <a:latin typeface="等线" panose="02010600030101010101" pitchFamily="2" charset="-122"/>
                <a:ea typeface="等线" panose="02010600030101010101" pitchFamily="2" charset="-122"/>
              </a:rPr>
              <a:t>清华大学、</a:t>
            </a:r>
            <a:r>
              <a:rPr lang="en-US" altLang="zh-CN" sz="990" b="1" dirty="0">
                <a:latin typeface="等线" panose="02010600030101010101" pitchFamily="2" charset="-122"/>
                <a:ea typeface="等线" panose="02010600030101010101" pitchFamily="2" charset="-122"/>
              </a:rPr>
              <a:t>MIT</a:t>
            </a:r>
            <a:r>
              <a:rPr lang="zh-CN" altLang="en-US" sz="990" dirty="0">
                <a:latin typeface="等线" panose="02010600030101010101" pitchFamily="2" charset="-122"/>
                <a:ea typeface="等线" panose="02010600030101010101" pitchFamily="2" charset="-122"/>
              </a:rPr>
              <a:t>等</a:t>
            </a:r>
            <a:endParaRPr lang="en-US" altLang="zh-CN" sz="990" dirty="0">
              <a:latin typeface="等线" panose="02010600030101010101" pitchFamily="2" charset="-122"/>
              <a:ea typeface="等线" panose="02010600030101010101" pitchFamily="2" charset="-122"/>
            </a:endParaRPr>
          </a:p>
          <a:p>
            <a:pPr marL="200025" indent="-200025">
              <a:buFont typeface="Arial" pitchFamily="34" charset="0"/>
              <a:buChar char="•"/>
            </a:pPr>
            <a:r>
              <a:rPr lang="en-US" altLang="zh-CN" sz="990" dirty="0">
                <a:latin typeface="等线" panose="02010600030101010101" pitchFamily="2" charset="-122"/>
                <a:ea typeface="等线" panose="02010600030101010101" pitchFamily="2" charset="-122"/>
              </a:rPr>
              <a:t>IT</a:t>
            </a:r>
            <a:r>
              <a:rPr lang="zh-CN" altLang="en-US" sz="990" dirty="0">
                <a:latin typeface="等线" panose="02010600030101010101" pitchFamily="2" charset="-122"/>
                <a:ea typeface="等线" panose="02010600030101010101" pitchFamily="2" charset="-122"/>
              </a:rPr>
              <a:t>企业：</a:t>
            </a:r>
            <a:r>
              <a:rPr lang="en-US" altLang="zh-CN" sz="990" b="1" dirty="0">
                <a:latin typeface="等线" panose="02010600030101010101" pitchFamily="2" charset="-122"/>
                <a:ea typeface="等线" panose="02010600030101010101" pitchFamily="2" charset="-122"/>
              </a:rPr>
              <a:t>IBM</a:t>
            </a:r>
            <a:r>
              <a:rPr lang="zh-CN" altLang="en-US" sz="990" b="1" dirty="0">
                <a:latin typeface="等线" panose="02010600030101010101" pitchFamily="2" charset="-122"/>
                <a:ea typeface="等线" panose="02010600030101010101" pitchFamily="2" charset="-122"/>
              </a:rPr>
              <a:t>、富士通</a:t>
            </a:r>
            <a:r>
              <a:rPr lang="zh-CN" altLang="en-US" sz="990" dirty="0">
                <a:latin typeface="等线" panose="02010600030101010101" pitchFamily="2" charset="-122"/>
                <a:ea typeface="等线" panose="02010600030101010101" pitchFamily="2" charset="-122"/>
              </a:rPr>
              <a:t>等</a:t>
            </a:r>
            <a:endParaRPr lang="en-US" altLang="zh-CN" sz="990" dirty="0">
              <a:latin typeface="等线" panose="02010600030101010101" pitchFamily="2" charset="-122"/>
              <a:ea typeface="等线" panose="02010600030101010101" pitchFamily="2" charset="-122"/>
            </a:endParaRP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投资机构：</a:t>
            </a:r>
            <a:r>
              <a:rPr lang="zh-CN" altLang="en-US" sz="990" b="1" dirty="0">
                <a:latin typeface="等线" panose="02010600030101010101" pitchFamily="2" charset="-122"/>
                <a:ea typeface="等线" panose="02010600030101010101" pitchFamily="2" charset="-122"/>
              </a:rPr>
              <a:t>中国信达、亚开行</a:t>
            </a:r>
            <a:r>
              <a:rPr lang="zh-CN" altLang="en-US" sz="990" dirty="0">
                <a:latin typeface="等线" panose="02010600030101010101" pitchFamily="2" charset="-122"/>
                <a:ea typeface="等线" panose="02010600030101010101" pitchFamily="2" charset="-122"/>
              </a:rPr>
              <a:t>等</a:t>
            </a: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交易所：</a:t>
            </a:r>
            <a:r>
              <a:rPr lang="zh-CN" altLang="en-US" sz="990" b="1" dirty="0">
                <a:latin typeface="等线" panose="02010600030101010101" pitchFamily="2" charset="-122"/>
                <a:ea typeface="等线" panose="02010600030101010101" pitchFamily="2" charset="-122"/>
              </a:rPr>
              <a:t>深圳排放权交易所</a:t>
            </a:r>
            <a:r>
              <a:rPr lang="zh-CN" altLang="en-US" sz="990" dirty="0">
                <a:latin typeface="等线" panose="02010600030101010101" pitchFamily="2" charset="-122"/>
                <a:ea typeface="等线" panose="02010600030101010101" pitchFamily="2" charset="-122"/>
              </a:rPr>
              <a:t>等</a:t>
            </a:r>
            <a:endParaRPr lang="en-US" altLang="zh-CN" sz="990" dirty="0">
              <a:latin typeface="等线" panose="02010600030101010101" pitchFamily="2" charset="-122"/>
              <a:ea typeface="等线" panose="02010600030101010101" pitchFamily="2" charset="-122"/>
            </a:endParaRP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碳资产管理：</a:t>
            </a:r>
            <a:r>
              <a:rPr lang="zh-CN" altLang="en-US" sz="990" b="1" dirty="0">
                <a:latin typeface="等线" panose="02010600030101010101" pitchFamily="2" charset="-122"/>
                <a:ea typeface="等线" panose="02010600030101010101" pitchFamily="2" charset="-122"/>
              </a:rPr>
              <a:t>宝碳</a:t>
            </a:r>
            <a:r>
              <a:rPr lang="zh-CN" altLang="en-US" sz="990" dirty="0">
                <a:latin typeface="等线" panose="02010600030101010101" pitchFamily="2" charset="-122"/>
                <a:ea typeface="等线" panose="02010600030101010101" pitchFamily="2" charset="-122"/>
              </a:rPr>
              <a:t>等</a:t>
            </a:r>
            <a:endParaRPr lang="en-US" altLang="zh-CN" sz="990" dirty="0">
              <a:latin typeface="等线" panose="02010600030101010101" pitchFamily="2" charset="-122"/>
              <a:ea typeface="等线" panose="02010600030101010101" pitchFamily="2" charset="-122"/>
            </a:endParaRPr>
          </a:p>
          <a:p>
            <a:pPr marL="200025" indent="-200025">
              <a:buFont typeface="Arial" pitchFamily="34" charset="0"/>
              <a:buChar char="•"/>
            </a:pPr>
            <a:r>
              <a:rPr lang="zh-CN" altLang="en-US" sz="990" dirty="0">
                <a:latin typeface="等线" panose="02010600030101010101" pitchFamily="2" charset="-122"/>
                <a:ea typeface="等线" panose="02010600030101010101" pitchFamily="2" charset="-122"/>
              </a:rPr>
              <a:t>第三方认证：</a:t>
            </a:r>
            <a:r>
              <a:rPr lang="en-US" altLang="zh-CN" sz="990" b="1" dirty="0">
                <a:latin typeface="等线" panose="02010600030101010101" pitchFamily="2" charset="-122"/>
                <a:ea typeface="等线" panose="02010600030101010101" pitchFamily="2" charset="-122"/>
              </a:rPr>
              <a:t>TUV</a:t>
            </a:r>
            <a:r>
              <a:rPr lang="zh-CN" altLang="en-US" sz="990" b="1" dirty="0">
                <a:latin typeface="等线" panose="02010600030101010101" pitchFamily="2" charset="-122"/>
                <a:ea typeface="等线" panose="02010600030101010101" pitchFamily="2" charset="-122"/>
              </a:rPr>
              <a:t>南德</a:t>
            </a:r>
            <a:r>
              <a:rPr lang="zh-CN" altLang="en-US" sz="990" dirty="0">
                <a:latin typeface="等线" panose="02010600030101010101" pitchFamily="2" charset="-122"/>
                <a:ea typeface="等线" panose="02010600030101010101" pitchFamily="2" charset="-122"/>
              </a:rPr>
              <a:t>等</a:t>
            </a:r>
          </a:p>
        </p:txBody>
      </p:sp>
      <p:sp>
        <p:nvSpPr>
          <p:cNvPr id="105" name="灯片编号占位符 2"/>
          <p:cNvSpPr txBox="1"/>
          <p:nvPr/>
        </p:nvSpPr>
        <p:spPr>
          <a:xfrm>
            <a:off x="5960745" y="5176362"/>
            <a:ext cx="2533175" cy="272891"/>
          </a:xfrm>
          <a:prstGeom prst="rect">
            <a:avLst/>
          </a:prstGeom>
          <a:noFill/>
          <a:ln>
            <a:noFill/>
          </a:ln>
        </p:spPr>
        <p:txBody>
          <a:bodyPr/>
          <a:lstStyle/>
          <a:p>
            <a:pPr defTabSz="763524">
              <a:defRPr/>
            </a:pPr>
            <a:r>
              <a:rPr lang="en-US" altLang="zh-CN" sz="1080" dirty="0">
                <a:latin typeface="等线" panose="02010600030101010101" pitchFamily="2" charset="-122"/>
                <a:ea typeface="等线" panose="02010600030101010101" pitchFamily="2" charset="-122"/>
              </a:rPr>
              <a:t>Source</a:t>
            </a:r>
            <a:r>
              <a:rPr lang="zh-CN" altLang="en-US" sz="1080" dirty="0">
                <a:latin typeface="等线" panose="02010600030101010101" pitchFamily="2" charset="-122"/>
                <a:ea typeface="等线" panose="02010600030101010101" pitchFamily="2" charset="-122"/>
              </a:rPr>
              <a:t>：能源区块链实验室</a:t>
            </a:r>
            <a:endParaRPr lang="en-US" altLang="zh-CN" sz="108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2424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noGrp="1"/>
          </p:cNvSpPr>
          <p:nvPr>
            <p:ph type="title"/>
          </p:nvPr>
        </p:nvSpPr>
        <p:spPr>
          <a:prstGeom prst="rect">
            <a:avLst/>
          </a:prstGeom>
        </p:spPr>
        <p:txBody>
          <a:bodyPr vert="horz" wrap="square" lIns="55550" tIns="27775" rIns="55550" bIns="27775"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944" dirty="0">
                <a:latin typeface="等线" panose="02010600030101010101" pitchFamily="2" charset="-122"/>
                <a:ea typeface="等线" panose="02010600030101010101" pitchFamily="2" charset="-122"/>
              </a:rPr>
              <a:t>发展历程</a:t>
            </a:r>
          </a:p>
        </p:txBody>
      </p:sp>
      <p:grpSp>
        <p:nvGrpSpPr>
          <p:cNvPr id="3" name="组合 2"/>
          <p:cNvGrpSpPr/>
          <p:nvPr/>
        </p:nvGrpSpPr>
        <p:grpSpPr>
          <a:xfrm>
            <a:off x="179512" y="1057300"/>
            <a:ext cx="8507290" cy="4104456"/>
            <a:chOff x="1079278" y="1527363"/>
            <a:chExt cx="9822842" cy="4632490"/>
          </a:xfrm>
        </p:grpSpPr>
        <p:cxnSp>
          <p:nvCxnSpPr>
            <p:cNvPr id="12" name="直接连接符 11"/>
            <p:cNvCxnSpPr/>
            <p:nvPr/>
          </p:nvCxnSpPr>
          <p:spPr>
            <a:xfrm>
              <a:off x="4416509" y="1640397"/>
              <a:ext cx="0" cy="4510394"/>
            </a:xfrm>
            <a:prstGeom prst="line">
              <a:avLst/>
            </a:prstGeom>
            <a:ln w="31750">
              <a:solidFill>
                <a:schemeClr val="tx1"/>
              </a:solidFill>
              <a:prstDash val="dashDot"/>
            </a:ln>
          </p:spPr>
          <p:style>
            <a:lnRef idx="3">
              <a:schemeClr val="accent5"/>
            </a:lnRef>
            <a:fillRef idx="0">
              <a:schemeClr val="accent5"/>
            </a:fillRef>
            <a:effectRef idx="2">
              <a:schemeClr val="accent5"/>
            </a:effectRef>
            <a:fontRef idx="minor">
              <a:schemeClr val="tx1"/>
            </a:fontRef>
          </p:style>
        </p:cxnSp>
        <p:sp>
          <p:nvSpPr>
            <p:cNvPr id="14" name="椭圆 13"/>
            <p:cNvSpPr/>
            <p:nvPr/>
          </p:nvSpPr>
          <p:spPr>
            <a:xfrm>
              <a:off x="4354730" y="2583634"/>
              <a:ext cx="137656" cy="1376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9" dirty="0">
                <a:solidFill>
                  <a:schemeClr val="tx1"/>
                </a:solidFill>
                <a:ea typeface="等线" panose="02010600030101010101" pitchFamily="2" charset="-122"/>
              </a:endParaRPr>
            </a:p>
          </p:txBody>
        </p:sp>
        <p:sp>
          <p:nvSpPr>
            <p:cNvPr id="15" name="椭圆 14"/>
            <p:cNvSpPr/>
            <p:nvPr/>
          </p:nvSpPr>
          <p:spPr>
            <a:xfrm>
              <a:off x="4329254" y="2106989"/>
              <a:ext cx="206476" cy="2064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16" name="文本框 15"/>
            <p:cNvSpPr txBox="1"/>
            <p:nvPr/>
          </p:nvSpPr>
          <p:spPr>
            <a:xfrm>
              <a:off x="4936666" y="2501770"/>
              <a:ext cx="2581878" cy="571952"/>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2016.08 </a:t>
              </a:r>
            </a:p>
            <a:p>
              <a:r>
                <a:rPr lang="zh-CN" altLang="zh-CN" sz="729" dirty="0">
                  <a:latin typeface="等线" panose="02010600030101010101" pitchFamily="2" charset="-122"/>
                  <a:ea typeface="等线" panose="02010600030101010101" pitchFamily="2" charset="-122"/>
                </a:rPr>
                <a:t>能链众合科技有限责任公司设立</a:t>
              </a:r>
              <a:endParaRPr lang="en-US" altLang="zh-CN" sz="729" dirty="0">
                <a:latin typeface="等线" panose="02010600030101010101" pitchFamily="2" charset="-122"/>
                <a:ea typeface="等线" panose="02010600030101010101" pitchFamily="2" charset="-122"/>
              </a:endParaRPr>
            </a:p>
            <a:p>
              <a:r>
                <a:rPr lang="zh-CN" altLang="en-US" sz="729" dirty="0">
                  <a:latin typeface="等线" panose="02010600030101010101" pitchFamily="2" charset="-122"/>
                  <a:ea typeface="等线" panose="02010600030101010101" pitchFamily="2" charset="-122"/>
                </a:rPr>
                <a:t>搭建能源区块链底层架构</a:t>
              </a:r>
              <a:endParaRPr lang="en-US" altLang="zh-CN" sz="729" dirty="0">
                <a:latin typeface="等线" panose="02010600030101010101" pitchFamily="2" charset="-122"/>
                <a:ea typeface="等线" panose="02010600030101010101" pitchFamily="2" charset="-122"/>
              </a:endParaRPr>
            </a:p>
          </p:txBody>
        </p:sp>
        <p:sp>
          <p:nvSpPr>
            <p:cNvPr id="17" name="文本框 16"/>
            <p:cNvSpPr txBox="1"/>
            <p:nvPr/>
          </p:nvSpPr>
          <p:spPr>
            <a:xfrm>
              <a:off x="4942571" y="3093927"/>
              <a:ext cx="3120178" cy="721565"/>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2016.09 </a:t>
              </a:r>
            </a:p>
            <a:p>
              <a:r>
                <a:rPr lang="zh-CN" altLang="zh-CN" sz="729" b="1" dirty="0">
                  <a:latin typeface="等线" panose="02010600030101010101" pitchFamily="2" charset="-122"/>
                  <a:ea typeface="等线" panose="02010600030101010101" pitchFamily="2" charset="-122"/>
                </a:rPr>
                <a:t>完成天使轮融资</a:t>
              </a:r>
              <a:endParaRPr lang="en-US" altLang="zh-CN" sz="729" b="1" dirty="0">
                <a:latin typeface="等线" panose="02010600030101010101" pitchFamily="2" charset="-122"/>
                <a:ea typeface="等线" panose="02010600030101010101" pitchFamily="2" charset="-122"/>
              </a:endParaRPr>
            </a:p>
            <a:p>
              <a:r>
                <a:rPr lang="zh-CN" altLang="zh-CN" sz="729" dirty="0">
                  <a:latin typeface="等线" panose="02010600030101010101" pitchFamily="2" charset="-122"/>
                  <a:ea typeface="等线" panose="02010600030101010101" pitchFamily="2" charset="-122"/>
                </a:rPr>
                <a:t>与</a:t>
              </a:r>
              <a:r>
                <a:rPr lang="en-US" altLang="zh-CN" sz="729" dirty="0">
                  <a:latin typeface="等线" panose="02010600030101010101" pitchFamily="2" charset="-122"/>
                  <a:ea typeface="等线" panose="02010600030101010101" pitchFamily="2" charset="-122"/>
                </a:rPr>
                <a:t>IBM</a:t>
              </a:r>
              <a:r>
                <a:rPr lang="zh-CN" altLang="zh-CN" sz="729" dirty="0">
                  <a:latin typeface="等线" panose="02010600030101010101" pitchFamily="2" charset="-122"/>
                  <a:ea typeface="等线" panose="02010600030101010101" pitchFamily="2" charset="-122"/>
                </a:rPr>
                <a:t>战略合作协议签署</a:t>
              </a:r>
              <a:endParaRPr lang="en-US" altLang="zh-CN" sz="729" dirty="0">
                <a:latin typeface="等线" panose="02010600030101010101" pitchFamily="2" charset="-122"/>
                <a:ea typeface="等线" panose="02010600030101010101" pitchFamily="2" charset="-122"/>
              </a:endParaRPr>
            </a:p>
            <a:p>
              <a:r>
                <a:rPr lang="zh-CN" altLang="en-US" sz="729" dirty="0">
                  <a:latin typeface="等线" panose="02010600030101010101" pitchFamily="2" charset="-122"/>
                  <a:ea typeface="等线" panose="02010600030101010101" pitchFamily="2" charset="-122"/>
                </a:rPr>
                <a:t>加入</a:t>
              </a:r>
              <a:r>
                <a:rPr lang="en-US" altLang="zh-CN" sz="729" dirty="0">
                  <a:latin typeface="等线" panose="02010600030101010101" pitchFamily="2" charset="-122"/>
                  <a:ea typeface="等线" panose="02010600030101010101" pitchFamily="2" charset="-122"/>
                </a:rPr>
                <a:t>Linux</a:t>
              </a:r>
              <a:r>
                <a:rPr lang="zh-CN" altLang="en-US" sz="729" dirty="0">
                  <a:latin typeface="等线" panose="02010600030101010101" pitchFamily="2" charset="-122"/>
                  <a:ea typeface="等线" panose="02010600030101010101" pitchFamily="2" charset="-122"/>
                </a:rPr>
                <a:t>基金会及</a:t>
              </a:r>
              <a:r>
                <a:rPr lang="en-US" altLang="zh-CN" sz="729" dirty="0" err="1">
                  <a:latin typeface="等线" panose="02010600030101010101" pitchFamily="2" charset="-122"/>
                  <a:ea typeface="等线" panose="02010600030101010101" pitchFamily="2" charset="-122"/>
                </a:rPr>
                <a:t>Hyperledger</a:t>
              </a:r>
              <a:r>
                <a:rPr lang="en-US" altLang="zh-CN" sz="729" dirty="0">
                  <a:latin typeface="等线" panose="02010600030101010101" pitchFamily="2" charset="-122"/>
                  <a:ea typeface="等线" panose="02010600030101010101" pitchFamily="2" charset="-122"/>
                </a:rPr>
                <a:t> Project</a:t>
              </a:r>
              <a:endParaRPr lang="zh-CN" altLang="zh-CN" sz="729" dirty="0">
                <a:latin typeface="等线" panose="02010600030101010101" pitchFamily="2" charset="-122"/>
                <a:ea typeface="等线" panose="02010600030101010101" pitchFamily="2" charset="-122"/>
              </a:endParaRPr>
            </a:p>
          </p:txBody>
        </p:sp>
        <p:cxnSp>
          <p:nvCxnSpPr>
            <p:cNvPr id="18" name="直接连接符 17"/>
            <p:cNvCxnSpPr/>
            <p:nvPr/>
          </p:nvCxnSpPr>
          <p:spPr>
            <a:xfrm>
              <a:off x="4590036" y="2192727"/>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38846" y="2029224"/>
              <a:ext cx="2240311" cy="422337"/>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2016.05  </a:t>
              </a:r>
              <a:r>
                <a:rPr lang="zh-CN" altLang="en-US" sz="729" b="1" dirty="0">
                  <a:latin typeface="等线" panose="02010600030101010101" pitchFamily="2" charset="-122"/>
                  <a:ea typeface="等线" panose="02010600030101010101" pitchFamily="2" charset="-122"/>
                </a:rPr>
                <a:t>    </a:t>
              </a:r>
              <a:endParaRPr lang="en-US" altLang="zh-CN" sz="729" b="1" dirty="0">
                <a:latin typeface="等线" panose="02010600030101010101" pitchFamily="2" charset="-122"/>
                <a:ea typeface="等线" panose="02010600030101010101" pitchFamily="2" charset="-122"/>
              </a:endParaRPr>
            </a:p>
            <a:p>
              <a:r>
                <a:rPr lang="zh-CN" altLang="zh-CN" sz="729" b="1" dirty="0">
                  <a:latin typeface="等线" panose="02010600030101010101" pitchFamily="2" charset="-122"/>
                  <a:ea typeface="等线" panose="02010600030101010101" pitchFamily="2" charset="-122"/>
                </a:rPr>
                <a:t>能源区块链实验室成立发布</a:t>
              </a:r>
            </a:p>
          </p:txBody>
        </p:sp>
        <p:sp>
          <p:nvSpPr>
            <p:cNvPr id="21" name="文本框 20"/>
            <p:cNvSpPr txBox="1"/>
            <p:nvPr/>
          </p:nvSpPr>
          <p:spPr>
            <a:xfrm>
              <a:off x="4931110" y="3786029"/>
              <a:ext cx="3264558" cy="606149"/>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2016.10  </a:t>
              </a:r>
            </a:p>
            <a:p>
              <a:pPr>
                <a:spcBef>
                  <a:spcPts val="183"/>
                </a:spcBef>
              </a:pPr>
              <a:r>
                <a:rPr lang="zh-CN" altLang="en-US" sz="729" dirty="0">
                  <a:latin typeface="等线" panose="02010600030101010101" pitchFamily="2" charset="-122"/>
                  <a:ea typeface="等线" panose="02010600030101010101" pitchFamily="2" charset="-122"/>
                </a:rPr>
                <a:t>同</a:t>
              </a:r>
              <a:r>
                <a:rPr lang="en-US" altLang="zh-CN" sz="729" dirty="0">
                  <a:latin typeface="等线" panose="02010600030101010101" pitchFamily="2" charset="-122"/>
                  <a:ea typeface="等线" panose="02010600030101010101" pitchFamily="2" charset="-122"/>
                </a:rPr>
                <a:t>TUV Sud</a:t>
              </a:r>
              <a:r>
                <a:rPr lang="zh-CN" altLang="en-US" sz="729" dirty="0">
                  <a:latin typeface="等线" panose="02010600030101010101" pitchFamily="2" charset="-122"/>
                  <a:ea typeface="等线" panose="02010600030101010101" pitchFamily="2" charset="-122"/>
                </a:rPr>
                <a:t>签订全面合作协议，</a:t>
              </a:r>
              <a:r>
                <a:rPr lang="zh-CN" altLang="zh-CN" sz="729" dirty="0">
                  <a:latin typeface="等线" panose="02010600030101010101" pitchFamily="2" charset="-122"/>
                  <a:ea typeface="等线" panose="02010600030101010101" pitchFamily="2" charset="-122"/>
                </a:rPr>
                <a:t>献礼</a:t>
              </a:r>
              <a:r>
                <a:rPr lang="en-US" altLang="zh-CN" sz="729" dirty="0">
                  <a:latin typeface="等线" panose="02010600030101010101" pitchFamily="2" charset="-122"/>
                  <a:ea typeface="等线" panose="02010600030101010101" pitchFamily="2" charset="-122"/>
                </a:rPr>
                <a:t>TUV150</a:t>
              </a:r>
              <a:r>
                <a:rPr lang="zh-CN" altLang="zh-CN" sz="729" dirty="0">
                  <a:latin typeface="等线" panose="02010600030101010101" pitchFamily="2" charset="-122"/>
                  <a:ea typeface="等线" panose="02010600030101010101" pitchFamily="2" charset="-122"/>
                </a:rPr>
                <a:t>周年</a:t>
              </a:r>
            </a:p>
            <a:p>
              <a:endParaRPr lang="zh-CN" altLang="zh-CN" sz="729" dirty="0">
                <a:latin typeface="等线" panose="02010600030101010101" pitchFamily="2" charset="-122"/>
                <a:ea typeface="等线" panose="02010600030101010101" pitchFamily="2" charset="-122"/>
              </a:endParaRPr>
            </a:p>
          </p:txBody>
        </p:sp>
        <p:sp>
          <p:nvSpPr>
            <p:cNvPr id="22" name="文本框 21"/>
            <p:cNvSpPr txBox="1"/>
            <p:nvPr/>
          </p:nvSpPr>
          <p:spPr>
            <a:xfrm>
              <a:off x="4946975" y="4280939"/>
              <a:ext cx="2844601" cy="824157"/>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2016.11  </a:t>
              </a:r>
            </a:p>
            <a:p>
              <a:pPr>
                <a:spcBef>
                  <a:spcPts val="183"/>
                </a:spcBef>
              </a:pPr>
              <a:r>
                <a:rPr lang="zh-CN" altLang="zh-CN" sz="729" dirty="0">
                  <a:latin typeface="等线" panose="02010600030101010101" pitchFamily="2" charset="-122"/>
                  <a:ea typeface="等线" panose="02010600030101010101" pitchFamily="2" charset="-122"/>
                </a:rPr>
                <a:t>首款碳链应用</a:t>
              </a:r>
              <a:r>
                <a:rPr lang="en-US" altLang="zh-CN" sz="729" dirty="0">
                  <a:latin typeface="等线" panose="02010600030101010101" pitchFamily="2" charset="-122"/>
                  <a:ea typeface="等线" panose="02010600030101010101" pitchFamily="2" charset="-122"/>
                </a:rPr>
                <a:t>DEMO</a:t>
              </a:r>
              <a:r>
                <a:rPr lang="zh-CN" altLang="en-US" sz="729" dirty="0">
                  <a:latin typeface="等线" panose="02010600030101010101" pitchFamily="2" charset="-122"/>
                  <a:ea typeface="等线" panose="02010600030101010101" pitchFamily="2" charset="-122"/>
                </a:rPr>
                <a:t>完成</a:t>
              </a:r>
              <a:endParaRPr lang="en-US" altLang="zh-CN" sz="729" dirty="0">
                <a:latin typeface="等线" panose="02010600030101010101" pitchFamily="2" charset="-122"/>
                <a:ea typeface="等线" panose="02010600030101010101" pitchFamily="2" charset="-122"/>
              </a:endParaRPr>
            </a:p>
            <a:p>
              <a:pPr>
                <a:spcBef>
                  <a:spcPts val="183"/>
                </a:spcBef>
              </a:pPr>
              <a:r>
                <a:rPr lang="zh-CN" altLang="en-US" sz="729" dirty="0">
                  <a:latin typeface="等线" panose="02010600030101010101" pitchFamily="2" charset="-122"/>
                  <a:ea typeface="等线" panose="02010600030101010101" pitchFamily="2" charset="-122"/>
                </a:rPr>
                <a:t>与</a:t>
              </a:r>
              <a:r>
                <a:rPr lang="en-US" altLang="zh-CN" sz="729" dirty="0">
                  <a:latin typeface="等线" panose="02010600030101010101" pitchFamily="2" charset="-122"/>
                  <a:ea typeface="等线" panose="02010600030101010101" pitchFamily="2" charset="-122"/>
                </a:rPr>
                <a:t>MIT</a:t>
              </a:r>
              <a:r>
                <a:rPr lang="zh-CN" altLang="en-US" sz="729" dirty="0">
                  <a:latin typeface="等线" panose="02010600030101010101" pitchFamily="2" charset="-122"/>
                  <a:ea typeface="等线" panose="02010600030101010101" pitchFamily="2" charset="-122"/>
                </a:rPr>
                <a:t>斯隆商学院商定成立联合实验室</a:t>
              </a:r>
              <a:endParaRPr lang="en-US" altLang="zh-CN" sz="729" dirty="0">
                <a:latin typeface="等线" panose="02010600030101010101" pitchFamily="2" charset="-122"/>
                <a:ea typeface="等线" panose="02010600030101010101" pitchFamily="2" charset="-122"/>
              </a:endParaRPr>
            </a:p>
            <a:p>
              <a:pPr>
                <a:spcBef>
                  <a:spcPts val="183"/>
                </a:spcBef>
              </a:pPr>
              <a:r>
                <a:rPr lang="zh-CN" altLang="zh-CN" sz="729" dirty="0">
                  <a:latin typeface="等线" panose="02010600030101010101" pitchFamily="2" charset="-122"/>
                  <a:ea typeface="等线" panose="02010600030101010101" pitchFamily="2" charset="-122"/>
                </a:rPr>
                <a:t>携手</a:t>
              </a:r>
              <a:r>
                <a:rPr lang="en-US" altLang="zh-CN" sz="729" dirty="0">
                  <a:latin typeface="等线" panose="02010600030101010101" pitchFamily="2" charset="-122"/>
                  <a:ea typeface="等线" panose="02010600030101010101" pitchFamily="2" charset="-122"/>
                </a:rPr>
                <a:t>IBM</a:t>
              </a:r>
              <a:r>
                <a:rPr lang="zh-CN" altLang="zh-CN" sz="729" dirty="0">
                  <a:latin typeface="等线" panose="02010600030101010101" pitchFamily="2" charset="-122"/>
                  <a:ea typeface="等线" panose="02010600030101010101" pitchFamily="2" charset="-122"/>
                </a:rPr>
                <a:t>亮相乌镇全球互联网大会</a:t>
              </a:r>
              <a:r>
                <a:rPr lang="zh-CN" altLang="en-US" sz="729" dirty="0">
                  <a:latin typeface="等线" panose="02010600030101010101" pitchFamily="2" charset="-122"/>
                  <a:ea typeface="等线" panose="02010600030101010101" pitchFamily="2" charset="-122"/>
                </a:rPr>
                <a:t> </a:t>
              </a:r>
              <a:endParaRPr lang="zh-CN" altLang="zh-CN" sz="729" dirty="0">
                <a:latin typeface="等线" panose="02010600030101010101" pitchFamily="2" charset="-122"/>
                <a:ea typeface="等线" panose="02010600030101010101" pitchFamily="2" charset="-122"/>
              </a:endParaRPr>
            </a:p>
          </p:txBody>
        </p:sp>
        <p:sp>
          <p:nvSpPr>
            <p:cNvPr id="23" name="文本框 22"/>
            <p:cNvSpPr txBox="1"/>
            <p:nvPr/>
          </p:nvSpPr>
          <p:spPr>
            <a:xfrm>
              <a:off x="4937170" y="5191154"/>
              <a:ext cx="3180733" cy="824157"/>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2016.12  </a:t>
              </a:r>
            </a:p>
            <a:p>
              <a:pPr>
                <a:spcBef>
                  <a:spcPts val="183"/>
                </a:spcBef>
              </a:pPr>
              <a:r>
                <a:rPr lang="zh-CN" altLang="zh-CN" sz="729" dirty="0">
                  <a:latin typeface="等线" panose="02010600030101010101" pitchFamily="2" charset="-122"/>
                  <a:ea typeface="等线" panose="02010600030101010101" pitchFamily="2" charset="-122"/>
                </a:rPr>
                <a:t>与深圳排交所战略合作协议签署</a:t>
              </a:r>
              <a:endParaRPr lang="en-US" altLang="zh-CN" sz="729" dirty="0">
                <a:latin typeface="等线" panose="02010600030101010101" pitchFamily="2" charset="-122"/>
                <a:ea typeface="等线" panose="02010600030101010101" pitchFamily="2" charset="-122"/>
              </a:endParaRPr>
            </a:p>
            <a:p>
              <a:pPr>
                <a:spcBef>
                  <a:spcPts val="183"/>
                </a:spcBef>
              </a:pPr>
              <a:r>
                <a:rPr lang="zh-CN" altLang="en-US" sz="729" dirty="0">
                  <a:latin typeface="等线" panose="02010600030101010101" pitchFamily="2" charset="-122"/>
                  <a:ea typeface="等线" panose="02010600030101010101" pitchFamily="2" charset="-122"/>
                </a:rPr>
                <a:t>代表中国出席</a:t>
              </a:r>
              <a:r>
                <a:rPr lang="zh-CN" altLang="zh-CN" sz="729" dirty="0">
                  <a:latin typeface="等线" panose="02010600030101010101" pitchFamily="2" charset="-122"/>
                  <a:ea typeface="等线" panose="02010600030101010101" pitchFamily="2" charset="-122"/>
                </a:rPr>
                <a:t>纽约</a:t>
              </a:r>
              <a:r>
                <a:rPr lang="en-US" altLang="zh-CN" sz="729" dirty="0">
                  <a:latin typeface="等线" panose="02010600030101010101" pitchFamily="2" charset="-122"/>
                  <a:ea typeface="等线" panose="02010600030101010101" pitchFamily="2" charset="-122"/>
                </a:rPr>
                <a:t>Hyperledger</a:t>
              </a:r>
              <a:r>
                <a:rPr lang="zh-CN" altLang="zh-CN" sz="729" dirty="0">
                  <a:latin typeface="等线" panose="02010600030101010101" pitchFamily="2" charset="-122"/>
                  <a:ea typeface="等线" panose="02010600030101010101" pitchFamily="2" charset="-122"/>
                </a:rPr>
                <a:t>全球峰会</a:t>
              </a:r>
              <a:r>
                <a:rPr lang="zh-CN" altLang="en-US" sz="729" dirty="0">
                  <a:latin typeface="等线" panose="02010600030101010101" pitchFamily="2" charset="-122"/>
                  <a:ea typeface="等线" panose="02010600030101010101" pitchFamily="2" charset="-122"/>
                </a:rPr>
                <a:t>，并发表演讲</a:t>
              </a:r>
              <a:endParaRPr lang="en-US" altLang="zh-CN" sz="729" dirty="0">
                <a:latin typeface="等线" panose="02010600030101010101" pitchFamily="2" charset="-122"/>
                <a:ea typeface="等线" panose="02010600030101010101" pitchFamily="2" charset="-122"/>
              </a:endParaRPr>
            </a:p>
            <a:p>
              <a:pPr>
                <a:spcBef>
                  <a:spcPts val="183"/>
                </a:spcBef>
              </a:pPr>
              <a:r>
                <a:rPr lang="zh-CN" altLang="zh-CN" sz="729" dirty="0">
                  <a:latin typeface="等线" panose="02010600030101010101" pitchFamily="2" charset="-122"/>
                  <a:ea typeface="等线" panose="02010600030101010101" pitchFamily="2" charset="-122"/>
                </a:rPr>
                <a:t>首款碳链应用</a:t>
              </a:r>
              <a:r>
                <a:rPr lang="en-US" altLang="zh-CN" sz="729" dirty="0">
                  <a:latin typeface="等线" panose="02010600030101010101" pitchFamily="2" charset="-122"/>
                  <a:ea typeface="等线" panose="02010600030101010101" pitchFamily="2" charset="-122"/>
                </a:rPr>
                <a:t>POC</a:t>
              </a:r>
              <a:r>
                <a:rPr lang="zh-CN" altLang="zh-CN" sz="729" dirty="0">
                  <a:latin typeface="等线" panose="02010600030101010101" pitchFamily="2" charset="-122"/>
                  <a:ea typeface="等线" panose="02010600030101010101" pitchFamily="2" charset="-122"/>
                </a:rPr>
                <a:t>概念验证通过</a:t>
              </a:r>
            </a:p>
          </p:txBody>
        </p:sp>
        <p:cxnSp>
          <p:nvCxnSpPr>
            <p:cNvPr id="25" name="直接连接符 71"/>
            <p:cNvCxnSpPr/>
            <p:nvPr/>
          </p:nvCxnSpPr>
          <p:spPr>
            <a:xfrm>
              <a:off x="4574169" y="2661398"/>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329254" y="3127992"/>
              <a:ext cx="206476" cy="2064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cxnSp>
          <p:nvCxnSpPr>
            <p:cNvPr id="27" name="直接连接符 71"/>
            <p:cNvCxnSpPr/>
            <p:nvPr/>
          </p:nvCxnSpPr>
          <p:spPr>
            <a:xfrm>
              <a:off x="4574169" y="3902556"/>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329254" y="3812849"/>
              <a:ext cx="206476" cy="2064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cxnSp>
          <p:nvCxnSpPr>
            <p:cNvPr id="29" name="直接连接符 71"/>
            <p:cNvCxnSpPr/>
            <p:nvPr/>
          </p:nvCxnSpPr>
          <p:spPr>
            <a:xfrm>
              <a:off x="4574169" y="4410194"/>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316701" y="4284421"/>
              <a:ext cx="206476" cy="2064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cxnSp>
          <p:nvCxnSpPr>
            <p:cNvPr id="31" name="直接连接符 71"/>
            <p:cNvCxnSpPr/>
            <p:nvPr/>
          </p:nvCxnSpPr>
          <p:spPr>
            <a:xfrm>
              <a:off x="4611236" y="5326363"/>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307397" y="5233211"/>
              <a:ext cx="206476" cy="2064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33" name="文本框 32"/>
            <p:cNvSpPr txBox="1"/>
            <p:nvPr/>
          </p:nvSpPr>
          <p:spPr>
            <a:xfrm>
              <a:off x="1770253" y="3117939"/>
              <a:ext cx="2240311" cy="422337"/>
            </a:xfrm>
            <a:prstGeom prst="rect">
              <a:avLst/>
            </a:prstGeom>
            <a:noFill/>
          </p:spPr>
          <p:txBody>
            <a:bodyPr wrap="square" rtlCol="0">
              <a:spAutoFit/>
            </a:bodyPr>
            <a:lstStyle/>
            <a:p>
              <a:pPr algn="r"/>
              <a:r>
                <a:rPr lang="en-US" altLang="zh-CN" sz="729" b="1" dirty="0">
                  <a:latin typeface="等线" panose="02010600030101010101" pitchFamily="2" charset="-122"/>
                  <a:ea typeface="等线" panose="02010600030101010101" pitchFamily="2" charset="-122"/>
                </a:rPr>
                <a:t>2015.09  </a:t>
              </a:r>
              <a:r>
                <a:rPr lang="zh-CN" altLang="en-US" sz="729" b="1" dirty="0">
                  <a:latin typeface="等线" panose="02010600030101010101" pitchFamily="2" charset="-122"/>
                  <a:ea typeface="等线" panose="02010600030101010101" pitchFamily="2" charset="-122"/>
                </a:rPr>
                <a:t>    </a:t>
              </a:r>
              <a:endParaRPr lang="en-US" altLang="zh-CN" sz="729" b="1" dirty="0">
                <a:latin typeface="等线" panose="02010600030101010101" pitchFamily="2" charset="-122"/>
                <a:ea typeface="等线" panose="02010600030101010101" pitchFamily="2" charset="-122"/>
              </a:endParaRPr>
            </a:p>
            <a:p>
              <a:pPr algn="r"/>
              <a:r>
                <a:rPr lang="zh-CN" altLang="zh-CN" sz="729" b="1" dirty="0">
                  <a:latin typeface="等线" panose="02010600030101010101" pitchFamily="2" charset="-122"/>
                  <a:ea typeface="等线" panose="02010600030101010101" pitchFamily="2" charset="-122"/>
                </a:rPr>
                <a:t>能源区块链实验室</a:t>
              </a:r>
              <a:r>
                <a:rPr lang="zh-CN" altLang="en-US" sz="729" b="1" dirty="0">
                  <a:latin typeface="等线" panose="02010600030101010101" pitchFamily="2" charset="-122"/>
                  <a:ea typeface="等线" panose="02010600030101010101" pitchFamily="2" charset="-122"/>
                </a:rPr>
                <a:t>开始筹备</a:t>
              </a:r>
              <a:endParaRPr lang="zh-CN" altLang="zh-CN" sz="729" b="1" dirty="0">
                <a:latin typeface="等线" panose="02010600030101010101" pitchFamily="2" charset="-122"/>
                <a:ea typeface="等线" panose="02010600030101010101" pitchFamily="2" charset="-122"/>
              </a:endParaRPr>
            </a:p>
          </p:txBody>
        </p:sp>
        <p:sp>
          <p:nvSpPr>
            <p:cNvPr id="36" name="文本框 35"/>
            <p:cNvSpPr txBox="1"/>
            <p:nvPr/>
          </p:nvSpPr>
          <p:spPr>
            <a:xfrm>
              <a:off x="1079278" y="2057450"/>
              <a:ext cx="2921100" cy="422337"/>
            </a:xfrm>
            <a:prstGeom prst="rect">
              <a:avLst/>
            </a:prstGeom>
            <a:noFill/>
          </p:spPr>
          <p:txBody>
            <a:bodyPr wrap="square" rtlCol="0">
              <a:spAutoFit/>
            </a:bodyPr>
            <a:lstStyle/>
            <a:p>
              <a:pPr algn="r"/>
              <a:r>
                <a:rPr lang="en-US" altLang="zh-CN" sz="729" b="1" dirty="0">
                  <a:latin typeface="等线" panose="02010600030101010101" pitchFamily="2" charset="-122"/>
                  <a:ea typeface="等线" panose="02010600030101010101" pitchFamily="2" charset="-122"/>
                </a:rPr>
                <a:t>2015.05  </a:t>
              </a:r>
              <a:r>
                <a:rPr lang="zh-CN" altLang="en-US" sz="729" b="1" dirty="0">
                  <a:latin typeface="等线" panose="02010600030101010101" pitchFamily="2" charset="-122"/>
                  <a:ea typeface="等线" panose="02010600030101010101" pitchFamily="2" charset="-122"/>
                </a:rPr>
                <a:t>    </a:t>
              </a:r>
              <a:endParaRPr lang="en-US" altLang="zh-CN" sz="729" b="1" dirty="0">
                <a:latin typeface="等线" panose="02010600030101010101" pitchFamily="2" charset="-122"/>
                <a:ea typeface="等线" panose="02010600030101010101" pitchFamily="2" charset="-122"/>
              </a:endParaRPr>
            </a:p>
            <a:p>
              <a:pPr algn="r"/>
              <a:r>
                <a:rPr lang="zh-CN" altLang="en-US" sz="729" dirty="0">
                  <a:latin typeface="等线" panose="02010600030101010101" pitchFamily="2" charset="-122"/>
                  <a:ea typeface="等线" panose="02010600030101010101" pitchFamily="2" charset="-122"/>
                </a:rPr>
                <a:t>参与国家能源局能源互联网行动计划设计与起草</a:t>
              </a:r>
              <a:endParaRPr lang="zh-CN" altLang="zh-CN" sz="729" dirty="0">
                <a:latin typeface="等线" panose="02010600030101010101" pitchFamily="2" charset="-122"/>
                <a:ea typeface="等线" panose="02010600030101010101" pitchFamily="2" charset="-122"/>
              </a:endParaRPr>
            </a:p>
          </p:txBody>
        </p:sp>
        <p:cxnSp>
          <p:nvCxnSpPr>
            <p:cNvPr id="37" name="直接连接符 71"/>
            <p:cNvCxnSpPr/>
            <p:nvPr/>
          </p:nvCxnSpPr>
          <p:spPr>
            <a:xfrm>
              <a:off x="4574169" y="3224531"/>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340873" y="6150791"/>
              <a:ext cx="4088092" cy="0"/>
            </a:xfrm>
            <a:prstGeom prst="line">
              <a:avLst/>
            </a:prstGeom>
            <a:ln w="31750">
              <a:solidFill>
                <a:schemeClr val="tx1"/>
              </a:solidFill>
              <a:prstDash val="dashDot"/>
            </a:ln>
          </p:spPr>
          <p:style>
            <a:lnRef idx="3">
              <a:schemeClr val="accent5"/>
            </a:lnRef>
            <a:fillRef idx="0">
              <a:schemeClr val="accent5"/>
            </a:fillRef>
            <a:effectRef idx="2">
              <a:schemeClr val="accent5"/>
            </a:effectRef>
            <a:fontRef idx="minor">
              <a:schemeClr val="tx1"/>
            </a:fontRef>
          </p:style>
        </p:cxnSp>
        <p:cxnSp>
          <p:nvCxnSpPr>
            <p:cNvPr id="57" name="直接连接符 56"/>
            <p:cNvCxnSpPr/>
            <p:nvPr/>
          </p:nvCxnSpPr>
          <p:spPr>
            <a:xfrm flipV="1">
              <a:off x="8428962" y="1658273"/>
              <a:ext cx="0" cy="4501580"/>
            </a:xfrm>
            <a:prstGeom prst="line">
              <a:avLst/>
            </a:prstGeom>
            <a:solidFill>
              <a:srgbClr val="00B050"/>
            </a:solidFill>
            <a:ln w="31750">
              <a:solidFill>
                <a:srgbClr val="00B050"/>
              </a:solidFill>
              <a:prstDash val="dashDot"/>
              <a:headEnd type="none"/>
              <a:tailEnd type="triangle" w="lg" len="lg"/>
            </a:ln>
          </p:spPr>
          <p:style>
            <a:lnRef idx="3">
              <a:schemeClr val="accent5"/>
            </a:lnRef>
            <a:fillRef idx="0">
              <a:schemeClr val="accent5"/>
            </a:fillRef>
            <a:effectRef idx="2">
              <a:schemeClr val="accent5"/>
            </a:effectRef>
            <a:fontRef idx="minor">
              <a:schemeClr val="tx1"/>
            </a:fontRef>
          </p:style>
        </p:cxnSp>
        <p:sp>
          <p:nvSpPr>
            <p:cNvPr id="68" name="椭圆 67"/>
            <p:cNvSpPr/>
            <p:nvPr/>
          </p:nvSpPr>
          <p:spPr>
            <a:xfrm>
              <a:off x="8341425" y="2074005"/>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cxnSp>
          <p:nvCxnSpPr>
            <p:cNvPr id="71" name="直接连接符 71"/>
            <p:cNvCxnSpPr/>
            <p:nvPr/>
          </p:nvCxnSpPr>
          <p:spPr>
            <a:xfrm>
              <a:off x="8588348" y="3031943"/>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8335861" y="2903232"/>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cxnSp>
          <p:nvCxnSpPr>
            <p:cNvPr id="77" name="直接连接符 71"/>
            <p:cNvCxnSpPr/>
            <p:nvPr/>
          </p:nvCxnSpPr>
          <p:spPr>
            <a:xfrm>
              <a:off x="8556844" y="2170545"/>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8892461" y="2881999"/>
              <a:ext cx="2009659" cy="905376"/>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2017.05</a:t>
              </a:r>
            </a:p>
            <a:p>
              <a:r>
                <a:rPr lang="zh-CN" altLang="en-US" sz="729" dirty="0">
                  <a:latin typeface="等线" panose="02010600030101010101" pitchFamily="2" charset="-122"/>
                  <a:ea typeface="等线" panose="02010600030101010101" pitchFamily="2" charset="-122"/>
                </a:rPr>
                <a:t>代表中国出席亚洲开发银行</a:t>
              </a:r>
              <a:r>
                <a:rPr lang="en-US" altLang="zh-CN" sz="729" dirty="0">
                  <a:latin typeface="等线" panose="02010600030101010101" pitchFamily="2" charset="-122"/>
                  <a:ea typeface="等线" panose="02010600030101010101" pitchFamily="2" charset="-122"/>
                </a:rPr>
                <a:t>50</a:t>
              </a:r>
              <a:r>
                <a:rPr lang="zh-CN" altLang="en-US" sz="729" dirty="0">
                  <a:latin typeface="等线" panose="02010600030101010101" pitchFamily="2" charset="-122"/>
                  <a:ea typeface="等线" panose="02010600030101010101" pitchFamily="2" charset="-122"/>
                </a:rPr>
                <a:t>周年庆典，并发表绿色金融科技演讲</a:t>
              </a:r>
              <a:r>
                <a:rPr lang="en-US" altLang="zh-CN" sz="729" dirty="0">
                  <a:latin typeface="等线" panose="02010600030101010101" pitchFamily="2" charset="-122"/>
                  <a:ea typeface="等线" panose="02010600030101010101" pitchFamily="2" charset="-122"/>
                </a:rPr>
                <a:t> </a:t>
              </a:r>
            </a:p>
            <a:p>
              <a:pPr>
                <a:spcBef>
                  <a:spcPts val="183"/>
                </a:spcBef>
              </a:pPr>
              <a:endParaRPr lang="zh-CN" altLang="zh-CN" sz="729" dirty="0">
                <a:latin typeface="等线" panose="02010600030101010101" pitchFamily="2" charset="-122"/>
                <a:ea typeface="等线" panose="02010600030101010101" pitchFamily="2" charset="-122"/>
              </a:endParaRPr>
            </a:p>
          </p:txBody>
        </p:sp>
        <p:sp>
          <p:nvSpPr>
            <p:cNvPr id="80" name="文本框 79"/>
            <p:cNvSpPr txBox="1"/>
            <p:nvPr/>
          </p:nvSpPr>
          <p:spPr>
            <a:xfrm>
              <a:off x="8885784" y="2047186"/>
              <a:ext cx="2009659" cy="721565"/>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 </a:t>
              </a:r>
            </a:p>
            <a:p>
              <a:r>
                <a:rPr lang="zh-CN" altLang="en-US" sz="729" dirty="0">
                  <a:latin typeface="等线" panose="02010600030101010101" pitchFamily="2" charset="-122"/>
                </a:rPr>
                <a:t>碳链平台上线</a:t>
              </a:r>
              <a:r>
                <a:rPr lang="en-US" altLang="zh-CN" sz="729" dirty="0">
                  <a:latin typeface="等线" panose="02010600030101010101" pitchFamily="2" charset="-122"/>
                </a:rPr>
                <a:t>  </a:t>
              </a:r>
              <a:endParaRPr lang="en-US" altLang="zh-CN" sz="729" dirty="0">
                <a:latin typeface="等线" panose="02010600030101010101" pitchFamily="2" charset="-122"/>
                <a:ea typeface="等线" panose="02010600030101010101" pitchFamily="2" charset="-122"/>
              </a:endParaRPr>
            </a:p>
            <a:p>
              <a:r>
                <a:rPr lang="zh-CN" altLang="en-US" sz="729" dirty="0">
                  <a:latin typeface="等线" panose="02010600030101010101" pitchFamily="2" charset="-122"/>
                  <a:ea typeface="等线" panose="02010600030101010101" pitchFamily="2" charset="-122"/>
                </a:rPr>
                <a:t>绿色电力区块链平台开发</a:t>
              </a:r>
              <a:endParaRPr lang="en-US" altLang="zh-CN" sz="729" dirty="0">
                <a:latin typeface="等线" panose="02010600030101010101" pitchFamily="2" charset="-122"/>
                <a:ea typeface="等线" panose="02010600030101010101" pitchFamily="2" charset="-122"/>
              </a:endParaRPr>
            </a:p>
            <a:p>
              <a:r>
                <a:rPr lang="zh-CN" altLang="en-US" sz="729" dirty="0">
                  <a:latin typeface="等线" panose="02010600030101010101" pitchFamily="2" charset="-122"/>
                </a:rPr>
                <a:t>绿色资产证券化区块链平台开发</a:t>
              </a:r>
              <a:endParaRPr lang="zh-CN" altLang="zh-CN" sz="729" dirty="0">
                <a:latin typeface="等线" panose="02010600030101010101" pitchFamily="2" charset="-122"/>
              </a:endParaRPr>
            </a:p>
          </p:txBody>
        </p:sp>
        <p:cxnSp>
          <p:nvCxnSpPr>
            <p:cNvPr id="87" name="直接连接符 71"/>
            <p:cNvCxnSpPr/>
            <p:nvPr/>
          </p:nvCxnSpPr>
          <p:spPr>
            <a:xfrm>
              <a:off x="4000378" y="3224531"/>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00378" y="2189949"/>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496375" y="1527363"/>
              <a:ext cx="868187" cy="355824"/>
            </a:xfrm>
            <a:prstGeom prst="rect">
              <a:avLst/>
            </a:prstGeom>
            <a:noFill/>
          </p:spPr>
          <p:txBody>
            <a:bodyPr wrap="none" rtlCol="0">
              <a:spAutoFit/>
            </a:bodyPr>
            <a:lstStyle/>
            <a:p>
              <a:r>
                <a:rPr lang="en-US" altLang="zh-CN" sz="1134" b="1" dirty="0">
                  <a:latin typeface="等线" panose="02010600030101010101" pitchFamily="2" charset="-122"/>
                  <a:ea typeface="等线" panose="02010600030101010101" pitchFamily="2" charset="-122"/>
                </a:rPr>
                <a:t>2015</a:t>
              </a:r>
              <a:r>
                <a:rPr lang="zh-CN" altLang="en-US" sz="1134" b="1" dirty="0">
                  <a:latin typeface="等线" panose="02010600030101010101" pitchFamily="2" charset="-122"/>
                  <a:ea typeface="等线" panose="02010600030101010101" pitchFamily="2" charset="-122"/>
                </a:rPr>
                <a:t>年</a:t>
              </a:r>
            </a:p>
          </p:txBody>
        </p:sp>
        <p:sp>
          <p:nvSpPr>
            <p:cNvPr id="90" name="文本框 89"/>
            <p:cNvSpPr txBox="1"/>
            <p:nvPr/>
          </p:nvSpPr>
          <p:spPr>
            <a:xfrm>
              <a:off x="6050970" y="1528038"/>
              <a:ext cx="868187" cy="355824"/>
            </a:xfrm>
            <a:prstGeom prst="rect">
              <a:avLst/>
            </a:prstGeom>
            <a:noFill/>
          </p:spPr>
          <p:txBody>
            <a:bodyPr wrap="none" rtlCol="0">
              <a:spAutoFit/>
            </a:bodyPr>
            <a:lstStyle/>
            <a:p>
              <a:r>
                <a:rPr lang="en-US" altLang="zh-CN" sz="1134" b="1" dirty="0">
                  <a:latin typeface="等线" panose="02010600030101010101" pitchFamily="2" charset="-122"/>
                  <a:ea typeface="等线" panose="02010600030101010101" pitchFamily="2" charset="-122"/>
                </a:rPr>
                <a:t>2016</a:t>
              </a:r>
              <a:r>
                <a:rPr lang="zh-CN" altLang="en-US" sz="1134" b="1" dirty="0">
                  <a:latin typeface="等线" panose="02010600030101010101" pitchFamily="2" charset="-122"/>
                  <a:ea typeface="等线" panose="02010600030101010101" pitchFamily="2" charset="-122"/>
                </a:rPr>
                <a:t>年</a:t>
              </a:r>
            </a:p>
          </p:txBody>
        </p:sp>
        <p:sp>
          <p:nvSpPr>
            <p:cNvPr id="91" name="文本框 90"/>
            <p:cNvSpPr txBox="1"/>
            <p:nvPr/>
          </p:nvSpPr>
          <p:spPr>
            <a:xfrm>
              <a:off x="9349847" y="1529310"/>
              <a:ext cx="751831" cy="301200"/>
            </a:xfrm>
            <a:prstGeom prst="rect">
              <a:avLst/>
            </a:prstGeom>
            <a:noFill/>
          </p:spPr>
          <p:txBody>
            <a:bodyPr wrap="none" rtlCol="0">
              <a:spAutoFit/>
            </a:bodyPr>
            <a:lstStyle/>
            <a:p>
              <a:r>
                <a:rPr lang="en-US" altLang="zh-CN" sz="1134" b="1" dirty="0">
                  <a:solidFill>
                    <a:srgbClr val="00B050"/>
                  </a:solidFill>
                  <a:latin typeface="等线" panose="02010600030101010101" pitchFamily="2" charset="-122"/>
                  <a:ea typeface="等线" panose="02010600030101010101" pitchFamily="2" charset="-122"/>
                </a:rPr>
                <a:t>2017</a:t>
              </a:r>
              <a:r>
                <a:rPr lang="zh-CN" altLang="en-US" sz="1134" b="1" dirty="0">
                  <a:solidFill>
                    <a:srgbClr val="00B050"/>
                  </a:solidFill>
                  <a:latin typeface="等线" panose="02010600030101010101" pitchFamily="2" charset="-122"/>
                  <a:ea typeface="等线" panose="02010600030101010101" pitchFamily="2" charset="-122"/>
                </a:rPr>
                <a:t>年</a:t>
              </a:r>
            </a:p>
          </p:txBody>
        </p:sp>
        <p:cxnSp>
          <p:nvCxnSpPr>
            <p:cNvPr id="41" name="直接连接符 71"/>
            <p:cNvCxnSpPr/>
            <p:nvPr/>
          </p:nvCxnSpPr>
          <p:spPr>
            <a:xfrm>
              <a:off x="8588348" y="5688347"/>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8335861" y="5559636"/>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44" name="文本框 43"/>
            <p:cNvSpPr txBox="1"/>
            <p:nvPr/>
          </p:nvSpPr>
          <p:spPr>
            <a:xfrm>
              <a:off x="8892461" y="5538402"/>
              <a:ext cx="2009659" cy="606149"/>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2017.01 </a:t>
              </a:r>
            </a:p>
            <a:p>
              <a:r>
                <a:rPr lang="zh-CN" altLang="en-US" sz="729" dirty="0">
                  <a:latin typeface="等线" panose="02010600030101010101" pitchFamily="2" charset="-122"/>
                  <a:ea typeface="等线" panose="02010600030101010101" pitchFamily="2" charset="-122"/>
                </a:rPr>
                <a:t>完成天使加和</a:t>
              </a:r>
              <a:r>
                <a:rPr lang="en-US" altLang="zh-CN" sz="729" dirty="0">
                  <a:latin typeface="等线" panose="02010600030101010101" pitchFamily="2" charset="-122"/>
                  <a:ea typeface="等线" panose="02010600030101010101" pitchFamily="2" charset="-122"/>
                </a:rPr>
                <a:t>Pre-A</a:t>
              </a:r>
              <a:r>
                <a:rPr lang="zh-CN" altLang="en-US" sz="729" dirty="0">
                  <a:latin typeface="等线" panose="02010600030101010101" pitchFamily="2" charset="-122"/>
                  <a:ea typeface="等线" panose="02010600030101010101" pitchFamily="2" charset="-122"/>
                </a:rPr>
                <a:t>两轮融资</a:t>
              </a:r>
              <a:endParaRPr lang="en-US" altLang="zh-CN" sz="729" dirty="0">
                <a:latin typeface="等线" panose="02010600030101010101" pitchFamily="2" charset="-122"/>
                <a:ea typeface="等线" panose="02010600030101010101" pitchFamily="2" charset="-122"/>
              </a:endParaRPr>
            </a:p>
            <a:p>
              <a:pPr>
                <a:spcBef>
                  <a:spcPts val="183"/>
                </a:spcBef>
              </a:pPr>
              <a:endParaRPr lang="zh-CN" altLang="zh-CN" sz="729" dirty="0">
                <a:latin typeface="等线" panose="02010600030101010101" pitchFamily="2" charset="-122"/>
                <a:ea typeface="等线" panose="02010600030101010101" pitchFamily="2" charset="-122"/>
              </a:endParaRPr>
            </a:p>
          </p:txBody>
        </p:sp>
        <p:cxnSp>
          <p:nvCxnSpPr>
            <p:cNvPr id="45" name="直接连接符 71"/>
            <p:cNvCxnSpPr/>
            <p:nvPr/>
          </p:nvCxnSpPr>
          <p:spPr>
            <a:xfrm>
              <a:off x="8574528" y="5009817"/>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8322041" y="4881106"/>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47" name="文本框 46"/>
            <p:cNvSpPr txBox="1"/>
            <p:nvPr/>
          </p:nvSpPr>
          <p:spPr>
            <a:xfrm>
              <a:off x="8878641" y="4859873"/>
              <a:ext cx="2009659" cy="721565"/>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2017.02 </a:t>
              </a:r>
            </a:p>
            <a:p>
              <a:r>
                <a:rPr lang="zh-CN" altLang="en-US" sz="729" dirty="0">
                  <a:latin typeface="等线" panose="02010600030101010101" pitchFamily="2" charset="-122"/>
                  <a:ea typeface="等线" panose="02010600030101010101" pitchFamily="2" charset="-122"/>
                </a:rPr>
                <a:t>公司参与发起绿色电力消费联盟</a:t>
              </a:r>
              <a:endParaRPr lang="en-US" altLang="zh-CN" sz="729" dirty="0">
                <a:latin typeface="等线" panose="02010600030101010101" pitchFamily="2" charset="-122"/>
                <a:ea typeface="等线" panose="02010600030101010101" pitchFamily="2" charset="-122"/>
              </a:endParaRPr>
            </a:p>
            <a:p>
              <a:r>
                <a:rPr lang="zh-CN" altLang="en-US" sz="729" dirty="0">
                  <a:latin typeface="等线" panose="02010600030101010101" pitchFamily="2" charset="-122"/>
                  <a:ea typeface="等线" panose="02010600030101010101" pitchFamily="2" charset="-122"/>
                </a:rPr>
                <a:t>公司参与发起全球</a:t>
              </a:r>
              <a:r>
                <a:rPr lang="zh-CN" altLang="en-US" sz="729" dirty="0">
                  <a:latin typeface="等线" panose="02010600030101010101" pitchFamily="2" charset="-122"/>
                </a:rPr>
                <a:t>供应链区块链联盟</a:t>
              </a:r>
              <a:endParaRPr lang="zh-CN" altLang="zh-CN" sz="729" dirty="0">
                <a:latin typeface="等线" panose="02010600030101010101" pitchFamily="2" charset="-122"/>
                <a:ea typeface="等线" panose="02010600030101010101" pitchFamily="2" charset="-122"/>
              </a:endParaRPr>
            </a:p>
          </p:txBody>
        </p:sp>
        <p:cxnSp>
          <p:nvCxnSpPr>
            <p:cNvPr id="51" name="直接连接符 71"/>
            <p:cNvCxnSpPr/>
            <p:nvPr/>
          </p:nvCxnSpPr>
          <p:spPr>
            <a:xfrm>
              <a:off x="8581671" y="4441229"/>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8329184" y="4312518"/>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54" name="文本框 53"/>
            <p:cNvSpPr txBox="1"/>
            <p:nvPr/>
          </p:nvSpPr>
          <p:spPr>
            <a:xfrm>
              <a:off x="8885784" y="4291285"/>
              <a:ext cx="2009659" cy="571952"/>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2017.03 </a:t>
              </a:r>
            </a:p>
            <a:p>
              <a:r>
                <a:rPr lang="zh-CN" altLang="en-US" sz="729" dirty="0">
                  <a:latin typeface="等线" panose="02010600030101010101" pitchFamily="2" charset="-122"/>
                  <a:ea typeface="等线" panose="02010600030101010101" pitchFamily="2" charset="-122"/>
                </a:rPr>
                <a:t>代表中国区块链行业在美国</a:t>
              </a:r>
              <a:r>
                <a:rPr lang="en-US" altLang="zh-CN" sz="729" dirty="0" err="1">
                  <a:latin typeface="等线" panose="02010600030101010101" pitchFamily="2" charset="-122"/>
                  <a:ea typeface="等线" panose="02010600030101010101" pitchFamily="2" charset="-122"/>
                </a:rPr>
                <a:t>InterConnect</a:t>
              </a:r>
              <a:r>
                <a:rPr lang="zh-CN" altLang="en-US" sz="729" dirty="0">
                  <a:latin typeface="等线" panose="02010600030101010101" pitchFamily="2" charset="-122"/>
                  <a:ea typeface="等线" panose="02010600030101010101" pitchFamily="2" charset="-122"/>
                </a:rPr>
                <a:t>大会发言</a:t>
              </a:r>
              <a:endParaRPr lang="zh-CN" altLang="zh-CN" sz="729" dirty="0">
                <a:latin typeface="等线" panose="02010600030101010101" pitchFamily="2" charset="-122"/>
                <a:ea typeface="等线" panose="02010600030101010101" pitchFamily="2" charset="-122"/>
              </a:endParaRPr>
            </a:p>
          </p:txBody>
        </p:sp>
        <p:cxnSp>
          <p:nvCxnSpPr>
            <p:cNvPr id="55" name="直接连接符 71"/>
            <p:cNvCxnSpPr/>
            <p:nvPr/>
          </p:nvCxnSpPr>
          <p:spPr>
            <a:xfrm>
              <a:off x="8588348" y="3810844"/>
              <a:ext cx="29187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8335861" y="3682133"/>
              <a:ext cx="206476" cy="2064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729" dirty="0">
                <a:solidFill>
                  <a:schemeClr val="tx1"/>
                </a:solidFill>
                <a:ea typeface="等线" panose="02010600030101010101" pitchFamily="2" charset="-122"/>
              </a:endParaRPr>
            </a:p>
          </p:txBody>
        </p:sp>
        <p:sp>
          <p:nvSpPr>
            <p:cNvPr id="58" name="文本框 57"/>
            <p:cNvSpPr txBox="1"/>
            <p:nvPr/>
          </p:nvSpPr>
          <p:spPr>
            <a:xfrm>
              <a:off x="8892461" y="3660900"/>
              <a:ext cx="2009659" cy="571952"/>
            </a:xfrm>
            <a:prstGeom prst="rect">
              <a:avLst/>
            </a:prstGeom>
            <a:noFill/>
          </p:spPr>
          <p:txBody>
            <a:bodyPr wrap="square" rtlCol="0">
              <a:spAutoFit/>
            </a:bodyPr>
            <a:lstStyle/>
            <a:p>
              <a:r>
                <a:rPr lang="en-US" altLang="zh-CN" sz="729" b="1" dirty="0">
                  <a:latin typeface="等线" panose="02010600030101010101" pitchFamily="2" charset="-122"/>
                  <a:ea typeface="等线" panose="02010600030101010101" pitchFamily="2" charset="-122"/>
                </a:rPr>
                <a:t>2017.04 </a:t>
              </a:r>
            </a:p>
            <a:p>
              <a:r>
                <a:rPr lang="zh-CN" altLang="en-US" sz="729" dirty="0">
                  <a:latin typeface="等线" panose="02010600030101010101" pitchFamily="2" charset="-122"/>
                  <a:ea typeface="等线" panose="02010600030101010101" pitchFamily="2" charset="-122"/>
                </a:rPr>
                <a:t>同</a:t>
              </a:r>
              <a:r>
                <a:rPr lang="en-US" altLang="zh-CN" sz="729" dirty="0">
                  <a:latin typeface="等线" panose="02010600030101010101" pitchFamily="2" charset="-122"/>
                  <a:ea typeface="等线" panose="02010600030101010101" pitchFamily="2" charset="-122"/>
                </a:rPr>
                <a:t>MIT</a:t>
              </a:r>
              <a:r>
                <a:rPr lang="zh-CN" altLang="en-US" sz="729" dirty="0">
                  <a:latin typeface="等线" panose="02010600030101010101" pitchFamily="2" charset="-122"/>
                  <a:ea typeface="等线" panose="02010600030101010101" pitchFamily="2" charset="-122"/>
                </a:rPr>
                <a:t>合作发起设立联合区块链实验室</a:t>
              </a:r>
              <a:endParaRPr lang="zh-CN" altLang="zh-CN" sz="729"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13425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345" name="直接连接符 2"/>
          <p:cNvCxnSpPr>
            <a:cxnSpLocks noChangeShapeType="1"/>
          </p:cNvCxnSpPr>
          <p:nvPr/>
        </p:nvCxnSpPr>
        <p:spPr bwMode="auto">
          <a:xfrm>
            <a:off x="1453114" y="905157"/>
            <a:ext cx="450185" cy="499949"/>
          </a:xfrm>
          <a:prstGeom prst="line">
            <a:avLst/>
          </a:prstGeom>
          <a:noFill/>
          <a:ln w="9525">
            <a:noFill/>
            <a:round/>
            <a:headEnd/>
            <a:tailEnd/>
          </a:ln>
        </p:spPr>
      </p:cxnSp>
      <p:sp>
        <p:nvSpPr>
          <p:cNvPr id="57408" name="标题 1"/>
          <p:cNvSpPr>
            <a:spLocks noGrp="1" noChangeArrowheads="1"/>
          </p:cNvSpPr>
          <p:nvPr>
            <p:ph type="title"/>
          </p:nvPr>
        </p:nvSpPr>
        <p:spPr/>
        <p:txBody>
          <a:bodyPr vert="horz" wrap="square" lIns="46783" tIns="23390" rIns="46783" bIns="23390" numCol="1" rtlCol="0" anchor="ctr" anchorCtr="0" compatLnSpc="1">
            <a:prstTxWarp prst="textNoShape">
              <a:avLst/>
            </a:prstTxWarp>
            <a:normAutofit/>
          </a:bodyPr>
          <a:lstStyle/>
          <a:p>
            <a:r>
              <a:rPr lang="zh-CN" altLang="en-US" sz="1620" dirty="0">
                <a:sym typeface="Microsoft YaHei Bold" charset="0"/>
              </a:rPr>
              <a:t>实验室正在开发适用于能源行业的区块链平台</a:t>
            </a:r>
          </a:p>
        </p:txBody>
      </p:sp>
      <p:sp>
        <p:nvSpPr>
          <p:cNvPr id="124" name="灯片编号占位符 5"/>
          <p:cNvSpPr>
            <a:spLocks noGrp="1"/>
          </p:cNvSpPr>
          <p:nvPr>
            <p:ph type="sldNum" idx="4294967295"/>
          </p:nvPr>
        </p:nvSpPr>
        <p:spPr>
          <a:xfrm>
            <a:off x="8242459" y="4878508"/>
            <a:ext cx="444341" cy="318611"/>
          </a:xfrm>
        </p:spPr>
        <p:txBody>
          <a:bodyPr/>
          <a:lstStyle/>
          <a:p>
            <a:pPr defTabSz="555498">
              <a:defRPr/>
            </a:pPr>
            <a:fld id="{313E0878-F08D-42B0-8BE2-DBFF5B58E9CD}" type="slidenum">
              <a:rPr lang="zh-CN" altLang="en-US" sz="1094">
                <a:solidFill>
                  <a:prstClr val="black">
                    <a:tint val="75000"/>
                  </a:prstClr>
                </a:solidFill>
                <a:ea typeface="等线" panose="02010600030101010101" pitchFamily="2" charset="-122"/>
              </a:rPr>
              <a:pPr defTabSz="555498">
                <a:defRPr/>
              </a:pPr>
              <a:t>16</a:t>
            </a:fld>
            <a:endParaRPr lang="zh-CN" altLang="en-US" sz="1094" dirty="0">
              <a:solidFill>
                <a:prstClr val="black">
                  <a:tint val="75000"/>
                </a:prstClr>
              </a:solidFill>
              <a:ea typeface="等线" panose="02010600030101010101" pitchFamily="2" charset="-122"/>
            </a:endParaRPr>
          </a:p>
        </p:txBody>
      </p:sp>
      <p:sp>
        <p:nvSpPr>
          <p:cNvPr id="131" name="矩形 130"/>
          <p:cNvSpPr/>
          <p:nvPr/>
        </p:nvSpPr>
        <p:spPr>
          <a:xfrm>
            <a:off x="321679" y="1207351"/>
            <a:ext cx="8526544" cy="989758"/>
          </a:xfrm>
          <a:prstGeom prst="rect">
            <a:avLst/>
          </a:prstGeom>
        </p:spPr>
        <p:txBody>
          <a:bodyPr wrap="square">
            <a:spAutoFit/>
          </a:bodyPr>
          <a:lstStyle/>
          <a:p>
            <a:pPr algn="ctr" fontAlgn="auto"/>
            <a:r>
              <a:rPr lang="zh-CN" altLang="en-US" sz="1458" b="1" noProof="1">
                <a:latin typeface="等线" panose="02010600030101010101" pitchFamily="2" charset="-122"/>
                <a:ea typeface="等线" panose="02010600030101010101" pitchFamily="2" charset="-122"/>
                <a:sym typeface="Microsoft YaHei Bold" charset="0"/>
              </a:rPr>
              <a:t>实验室正在</a:t>
            </a:r>
            <a:r>
              <a:rPr lang="zh-CN" altLang="en-US" sz="1458" b="1" noProof="1">
                <a:latin typeface="等线" panose="02010600030101010101" pitchFamily="2" charset="-122"/>
                <a:sym typeface="Microsoft YaHei Bold" charset="0"/>
              </a:rPr>
              <a:t>开发</a:t>
            </a:r>
            <a:r>
              <a:rPr lang="zh-CN" altLang="en-US" sz="1458" b="1" noProof="1">
                <a:latin typeface="等线" panose="02010600030101010101" pitchFamily="2" charset="-122"/>
                <a:ea typeface="等线" panose="02010600030101010101" pitchFamily="2" charset="-122"/>
                <a:sym typeface="Microsoft YaHei Bold" charset="0"/>
              </a:rPr>
              <a:t>基于</a:t>
            </a:r>
            <a:r>
              <a:rPr lang="en-US" altLang="zh-CN" sz="1458" b="1" noProof="1">
                <a:latin typeface="等线" panose="02010600030101010101" pitchFamily="2" charset="-122"/>
                <a:ea typeface="等线" panose="02010600030101010101" pitchFamily="2" charset="-122"/>
                <a:sym typeface="Microsoft YaHei Bold" charset="0"/>
              </a:rPr>
              <a:t>Hyperledger</a:t>
            </a:r>
            <a:r>
              <a:rPr lang="zh-CN" altLang="en-US" sz="1458" b="1" noProof="1">
                <a:latin typeface="等线" panose="02010600030101010101" pitchFamily="2" charset="-122"/>
                <a:ea typeface="等线" panose="02010600030101010101" pitchFamily="2" charset="-122"/>
                <a:sym typeface="Microsoft YaHei Bold" charset="0"/>
              </a:rPr>
              <a:t>符合能源行业应用特点，满足未来能源发展方向的区块链分布式账本</a:t>
            </a:r>
            <a:endParaRPr lang="en-US" altLang="zh-CN" sz="1458" b="1" noProof="1">
              <a:latin typeface="等线" panose="02010600030101010101" pitchFamily="2" charset="-122"/>
              <a:ea typeface="等线" panose="02010600030101010101" pitchFamily="2" charset="-122"/>
              <a:sym typeface="Microsoft YaHei Bold" charset="0"/>
            </a:endParaRPr>
          </a:p>
          <a:p>
            <a:pPr algn="ctr" fontAlgn="auto"/>
            <a:endParaRPr lang="en-US" altLang="zh-CN" sz="1458" b="1" noProof="1">
              <a:latin typeface="等线" panose="02010600030101010101" pitchFamily="2" charset="-122"/>
              <a:ea typeface="等线" panose="02010600030101010101" pitchFamily="2" charset="-122"/>
              <a:sym typeface="Microsoft YaHei Bold" charset="0"/>
            </a:endParaRPr>
          </a:p>
          <a:p>
            <a:pPr algn="ctr" fontAlgn="auto"/>
            <a:r>
              <a:rPr lang="zh-CN" altLang="en-US" sz="1458" b="1" noProof="1">
                <a:latin typeface="等线" panose="02010600030101010101" pitchFamily="2" charset="-122"/>
                <a:ea typeface="等线" panose="02010600030101010101" pitchFamily="2" charset="-122"/>
                <a:sym typeface="Microsoft YaHei Bold" charset="0"/>
              </a:rPr>
              <a:t>特征：</a:t>
            </a:r>
            <a:endParaRPr lang="en-US" altLang="zh-CN" sz="1458" b="1" noProof="1">
              <a:latin typeface="等线" panose="02010600030101010101" pitchFamily="2" charset="-122"/>
              <a:ea typeface="等线" panose="02010600030101010101" pitchFamily="2" charset="-122"/>
              <a:sym typeface="Microsoft YaHei Bold" charset="0"/>
            </a:endParaRPr>
          </a:p>
          <a:p>
            <a:pPr algn="ctr" fontAlgn="auto"/>
            <a:r>
              <a:rPr lang="zh-CN" altLang="en-US" sz="1458" b="1" noProof="1">
                <a:latin typeface="等线" panose="02010600030101010101" pitchFamily="2" charset="-122"/>
                <a:ea typeface="等线" panose="02010600030101010101" pitchFamily="2" charset="-122"/>
                <a:sym typeface="Microsoft YaHei Bold" charset="0"/>
              </a:rPr>
              <a:t>开放、分布式、扁平、信息物理一体化</a:t>
            </a:r>
            <a:endParaRPr lang="zh-CN" altLang="en-US" sz="1458" b="1" noProof="1">
              <a:latin typeface="等线" panose="02010600030101010101" pitchFamily="2" charset="-122"/>
              <a:ea typeface="等线" panose="02010600030101010101" pitchFamily="2" charset="-122"/>
            </a:endParaRPr>
          </a:p>
        </p:txBody>
      </p:sp>
      <p:grpSp>
        <p:nvGrpSpPr>
          <p:cNvPr id="3" name="组合 2"/>
          <p:cNvGrpSpPr/>
          <p:nvPr/>
        </p:nvGrpSpPr>
        <p:grpSpPr>
          <a:xfrm>
            <a:off x="1250013" y="2458066"/>
            <a:ext cx="6646460" cy="2699281"/>
            <a:chOff x="1174537" y="2334477"/>
            <a:chExt cx="9846606" cy="3998934"/>
          </a:xfrm>
        </p:grpSpPr>
        <p:sp>
          <p:nvSpPr>
            <p:cNvPr id="19" name="椭圆 18"/>
            <p:cNvSpPr/>
            <p:nvPr/>
          </p:nvSpPr>
          <p:spPr bwMode="auto">
            <a:xfrm>
              <a:off x="2565846" y="3841373"/>
              <a:ext cx="6364224" cy="1987106"/>
            </a:xfrm>
            <a:prstGeom prst="ellipse">
              <a:avLst/>
            </a:prstGeom>
            <a:solidFill>
              <a:schemeClr val="accent5">
                <a:lumMod val="60000"/>
                <a:lumOff val="40000"/>
              </a:schemeClr>
            </a:solidFill>
            <a:ln w="9525" cap="flat" cmpd="sng" algn="ctr">
              <a:solidFill>
                <a:schemeClr val="bg1">
                  <a:lumMod val="85000"/>
                </a:schemeClr>
              </a:solidFill>
              <a:prstDash val="solid"/>
              <a:round/>
              <a:headEnd type="none" w="med" len="med"/>
              <a:tailEnd type="none" w="med" len="med"/>
            </a:ln>
            <a:effectLst>
              <a:outerShdw blurRad="50800" dist="38100" dir="5400000" sx="101000" sy="101000" algn="t" rotWithShape="0">
                <a:prstClr val="black">
                  <a:alpha val="40000"/>
                </a:prstClr>
              </a:outerShdw>
            </a:effectLst>
          </p:spPr>
          <p:txBody>
            <a:bodyPr lIns="46783" tIns="23390" rIns="46783" bIns="23390"/>
            <a:lstStyle/>
            <a:p>
              <a:pPr defTabSz="519391">
                <a:buClr>
                  <a:srgbClr val="CC9900"/>
                </a:buClr>
                <a:buFont typeface="Wingdings" panose="05000000000000000000" pitchFamily="2" charset="2"/>
                <a:buChar char="n"/>
              </a:pPr>
              <a:endParaRPr lang="zh-CN" altLang="en-US" sz="722" b="1" noProof="1">
                <a:latin typeface="等线" panose="02010600030101010101" pitchFamily="2" charset="-122"/>
                <a:ea typeface="等线" panose="02010600030101010101" pitchFamily="2" charset="-122"/>
              </a:endParaRPr>
            </a:p>
          </p:txBody>
        </p:sp>
        <p:pic>
          <p:nvPicPr>
            <p:cNvPr id="57347" name="Picture 3"/>
            <p:cNvPicPr>
              <a:picLocks noChangeAspect="1" noChangeArrowheads="1"/>
            </p:cNvPicPr>
            <p:nvPr/>
          </p:nvPicPr>
          <p:blipFill>
            <a:blip r:embed="rId3" cstate="print"/>
            <a:srcRect t="42923"/>
            <a:stretch>
              <a:fillRect/>
            </a:stretch>
          </p:blipFill>
          <p:spPr bwMode="auto">
            <a:xfrm>
              <a:off x="3001328" y="3978533"/>
              <a:ext cx="5529262" cy="1124712"/>
            </a:xfrm>
            <a:prstGeom prst="rect">
              <a:avLst/>
            </a:prstGeom>
            <a:noFill/>
            <a:ln w="9525">
              <a:noFill/>
              <a:miter lim="800000"/>
              <a:headEnd/>
              <a:tailEnd/>
            </a:ln>
          </p:spPr>
        </p:pic>
        <p:sp>
          <p:nvSpPr>
            <p:cNvPr id="17" name="椭圆 16"/>
            <p:cNvSpPr/>
            <p:nvPr/>
          </p:nvSpPr>
          <p:spPr bwMode="auto">
            <a:xfrm>
              <a:off x="3563685" y="2975553"/>
              <a:ext cx="4668583" cy="1613344"/>
            </a:xfrm>
            <a:prstGeom prst="ellipse">
              <a:avLst/>
            </a:prstGeom>
            <a:solidFill>
              <a:srgbClr val="65BDFF"/>
            </a:solidFill>
            <a:ln w="9525" cap="flat" cmpd="sng" algn="ctr">
              <a:solidFill>
                <a:srgbClr val="00B0F0"/>
              </a:solidFill>
              <a:prstDash val="solid"/>
            </a:ln>
            <a:effectLst>
              <a:outerShdw blurRad="50800" dist="38100" dir="5400000" sx="101000" sy="101000" algn="t" rotWithShape="0">
                <a:prstClr val="black">
                  <a:alpha val="40000"/>
                </a:prstClr>
              </a:outerShdw>
            </a:effectLst>
          </p:spPr>
          <p:txBody>
            <a:bodyPr lIns="46783" tIns="23390" rIns="23390" bIns="23390" anchor="ctr"/>
            <a:lstStyle/>
            <a:p>
              <a:pPr marL="130080" indent="-130080" algn="ctr" defTabSz="519391">
                <a:buFont typeface="Wingdings" panose="05000000000000000000" pitchFamily="2" charset="2"/>
                <a:buChar char="n"/>
                <a:defRPr/>
              </a:pPr>
              <a:endParaRPr lang="zh-CN" altLang="en-US" sz="590" noProof="1">
                <a:solidFill>
                  <a:schemeClr val="bg1"/>
                </a:solidFill>
                <a:latin typeface="等线" panose="02010600030101010101" pitchFamily="2" charset="-122"/>
                <a:ea typeface="等线" panose="02010600030101010101" pitchFamily="2" charset="-122"/>
              </a:endParaRPr>
            </a:p>
          </p:txBody>
        </p:sp>
        <p:grpSp>
          <p:nvGrpSpPr>
            <p:cNvPr id="2" name="组合 98"/>
            <p:cNvGrpSpPr/>
            <p:nvPr/>
          </p:nvGrpSpPr>
          <p:grpSpPr>
            <a:xfrm>
              <a:off x="2462905" y="4252789"/>
              <a:ext cx="503324" cy="604320"/>
              <a:chOff x="12287250" y="812800"/>
              <a:chExt cx="1276350" cy="828675"/>
            </a:xfrm>
            <a:solidFill>
              <a:srgbClr val="00B050"/>
            </a:solidFill>
          </p:grpSpPr>
          <p:sp>
            <p:nvSpPr>
              <p:cNvPr id="24" name="Freeform 56"/>
              <p:cNvSpPr/>
              <p:nvPr/>
            </p:nvSpPr>
            <p:spPr bwMode="auto">
              <a:xfrm>
                <a:off x="12814300" y="977901"/>
                <a:ext cx="422275" cy="552451"/>
              </a:xfrm>
              <a:custGeom>
                <a:avLst/>
                <a:gdLst/>
                <a:ahLst/>
                <a:cxnLst>
                  <a:cxn ang="0">
                    <a:pos x="0" y="348"/>
                  </a:cxn>
                  <a:cxn ang="0">
                    <a:pos x="266" y="348"/>
                  </a:cxn>
                  <a:cxn ang="0">
                    <a:pos x="266" y="348"/>
                  </a:cxn>
                  <a:cxn ang="0">
                    <a:pos x="248" y="174"/>
                  </a:cxn>
                  <a:cxn ang="0">
                    <a:pos x="240" y="80"/>
                  </a:cxn>
                  <a:cxn ang="0">
                    <a:pos x="236" y="0"/>
                  </a:cxn>
                  <a:cxn ang="0">
                    <a:pos x="32" y="0"/>
                  </a:cxn>
                  <a:cxn ang="0">
                    <a:pos x="32" y="0"/>
                  </a:cxn>
                  <a:cxn ang="0">
                    <a:pos x="26" y="80"/>
                  </a:cxn>
                  <a:cxn ang="0">
                    <a:pos x="18" y="174"/>
                  </a:cxn>
                  <a:cxn ang="0">
                    <a:pos x="0" y="348"/>
                  </a:cxn>
                  <a:cxn ang="0">
                    <a:pos x="0" y="348"/>
                  </a:cxn>
                </a:cxnLst>
                <a:rect l="0" t="0" r="r" b="b"/>
                <a:pathLst>
                  <a:path w="266" h="348">
                    <a:moveTo>
                      <a:pt x="0" y="348"/>
                    </a:moveTo>
                    <a:lnTo>
                      <a:pt x="266" y="348"/>
                    </a:lnTo>
                    <a:lnTo>
                      <a:pt x="266" y="348"/>
                    </a:lnTo>
                    <a:lnTo>
                      <a:pt x="248" y="174"/>
                    </a:lnTo>
                    <a:lnTo>
                      <a:pt x="240" y="80"/>
                    </a:lnTo>
                    <a:lnTo>
                      <a:pt x="236" y="0"/>
                    </a:lnTo>
                    <a:lnTo>
                      <a:pt x="32" y="0"/>
                    </a:lnTo>
                    <a:lnTo>
                      <a:pt x="32" y="0"/>
                    </a:lnTo>
                    <a:lnTo>
                      <a:pt x="26" y="80"/>
                    </a:lnTo>
                    <a:lnTo>
                      <a:pt x="18" y="174"/>
                    </a:lnTo>
                    <a:lnTo>
                      <a:pt x="0" y="348"/>
                    </a:lnTo>
                    <a:lnTo>
                      <a:pt x="0" y="348"/>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25" name="Freeform 57"/>
              <p:cNvSpPr>
                <a:spLocks noEditPoints="1"/>
              </p:cNvSpPr>
              <p:nvPr/>
            </p:nvSpPr>
            <p:spPr bwMode="auto">
              <a:xfrm>
                <a:off x="12287250" y="1327150"/>
                <a:ext cx="1276350" cy="314325"/>
              </a:xfrm>
              <a:custGeom>
                <a:avLst/>
                <a:gdLst/>
                <a:ahLst/>
                <a:cxnLst>
                  <a:cxn ang="0">
                    <a:pos x="656" y="12"/>
                  </a:cxn>
                  <a:cxn ang="0">
                    <a:pos x="636" y="12"/>
                  </a:cxn>
                  <a:cxn ang="0">
                    <a:pos x="636" y="48"/>
                  </a:cxn>
                  <a:cxn ang="0">
                    <a:pos x="614" y="48"/>
                  </a:cxn>
                  <a:cxn ang="0">
                    <a:pos x="614" y="128"/>
                  </a:cxn>
                  <a:cxn ang="0">
                    <a:pos x="614" y="128"/>
                  </a:cxn>
                  <a:cxn ang="0">
                    <a:pos x="614" y="138"/>
                  </a:cxn>
                  <a:cxn ang="0">
                    <a:pos x="0" y="138"/>
                  </a:cxn>
                  <a:cxn ang="0">
                    <a:pos x="0" y="196"/>
                  </a:cxn>
                  <a:cxn ang="0">
                    <a:pos x="804" y="198"/>
                  </a:cxn>
                  <a:cxn ang="0">
                    <a:pos x="804" y="48"/>
                  </a:cxn>
                  <a:cxn ang="0">
                    <a:pos x="726" y="48"/>
                  </a:cxn>
                  <a:cxn ang="0">
                    <a:pos x="726" y="12"/>
                  </a:cxn>
                  <a:cxn ang="0">
                    <a:pos x="710" y="12"/>
                  </a:cxn>
                  <a:cxn ang="0">
                    <a:pos x="710" y="0"/>
                  </a:cxn>
                  <a:cxn ang="0">
                    <a:pos x="656" y="0"/>
                  </a:cxn>
                  <a:cxn ang="0">
                    <a:pos x="656" y="12"/>
                  </a:cxn>
                  <a:cxn ang="0">
                    <a:pos x="738" y="64"/>
                  </a:cxn>
                  <a:cxn ang="0">
                    <a:pos x="798" y="64"/>
                  </a:cxn>
                  <a:cxn ang="0">
                    <a:pos x="798" y="86"/>
                  </a:cxn>
                  <a:cxn ang="0">
                    <a:pos x="738" y="86"/>
                  </a:cxn>
                  <a:cxn ang="0">
                    <a:pos x="738" y="64"/>
                  </a:cxn>
                  <a:cxn ang="0">
                    <a:pos x="738" y="96"/>
                  </a:cxn>
                  <a:cxn ang="0">
                    <a:pos x="798" y="96"/>
                  </a:cxn>
                  <a:cxn ang="0">
                    <a:pos x="798" y="118"/>
                  </a:cxn>
                  <a:cxn ang="0">
                    <a:pos x="738" y="118"/>
                  </a:cxn>
                  <a:cxn ang="0">
                    <a:pos x="738" y="96"/>
                  </a:cxn>
                  <a:cxn ang="0">
                    <a:pos x="738" y="126"/>
                  </a:cxn>
                  <a:cxn ang="0">
                    <a:pos x="798" y="126"/>
                  </a:cxn>
                  <a:cxn ang="0">
                    <a:pos x="798" y="148"/>
                  </a:cxn>
                  <a:cxn ang="0">
                    <a:pos x="738" y="148"/>
                  </a:cxn>
                  <a:cxn ang="0">
                    <a:pos x="738" y="126"/>
                  </a:cxn>
                </a:cxnLst>
                <a:rect l="0" t="0" r="r" b="b"/>
                <a:pathLst>
                  <a:path w="804" h="198">
                    <a:moveTo>
                      <a:pt x="656" y="12"/>
                    </a:moveTo>
                    <a:lnTo>
                      <a:pt x="636" y="12"/>
                    </a:lnTo>
                    <a:lnTo>
                      <a:pt x="636" y="48"/>
                    </a:lnTo>
                    <a:lnTo>
                      <a:pt x="614" y="48"/>
                    </a:lnTo>
                    <a:lnTo>
                      <a:pt x="614" y="128"/>
                    </a:lnTo>
                    <a:lnTo>
                      <a:pt x="614" y="128"/>
                    </a:lnTo>
                    <a:lnTo>
                      <a:pt x="614" y="138"/>
                    </a:lnTo>
                    <a:lnTo>
                      <a:pt x="0" y="138"/>
                    </a:lnTo>
                    <a:lnTo>
                      <a:pt x="0" y="196"/>
                    </a:lnTo>
                    <a:lnTo>
                      <a:pt x="804" y="198"/>
                    </a:lnTo>
                    <a:lnTo>
                      <a:pt x="804" y="48"/>
                    </a:lnTo>
                    <a:lnTo>
                      <a:pt x="726" y="48"/>
                    </a:lnTo>
                    <a:lnTo>
                      <a:pt x="726" y="12"/>
                    </a:lnTo>
                    <a:lnTo>
                      <a:pt x="710" y="12"/>
                    </a:lnTo>
                    <a:lnTo>
                      <a:pt x="710" y="0"/>
                    </a:lnTo>
                    <a:lnTo>
                      <a:pt x="656" y="0"/>
                    </a:lnTo>
                    <a:lnTo>
                      <a:pt x="656" y="12"/>
                    </a:lnTo>
                    <a:close/>
                    <a:moveTo>
                      <a:pt x="738" y="64"/>
                    </a:moveTo>
                    <a:lnTo>
                      <a:pt x="798" y="64"/>
                    </a:lnTo>
                    <a:lnTo>
                      <a:pt x="798" y="86"/>
                    </a:lnTo>
                    <a:lnTo>
                      <a:pt x="738" y="86"/>
                    </a:lnTo>
                    <a:lnTo>
                      <a:pt x="738" y="64"/>
                    </a:lnTo>
                    <a:close/>
                    <a:moveTo>
                      <a:pt x="738" y="96"/>
                    </a:moveTo>
                    <a:lnTo>
                      <a:pt x="798" y="96"/>
                    </a:lnTo>
                    <a:lnTo>
                      <a:pt x="798" y="118"/>
                    </a:lnTo>
                    <a:lnTo>
                      <a:pt x="738" y="118"/>
                    </a:lnTo>
                    <a:lnTo>
                      <a:pt x="738" y="96"/>
                    </a:lnTo>
                    <a:close/>
                    <a:moveTo>
                      <a:pt x="738" y="126"/>
                    </a:moveTo>
                    <a:lnTo>
                      <a:pt x="798" y="126"/>
                    </a:lnTo>
                    <a:lnTo>
                      <a:pt x="798" y="148"/>
                    </a:lnTo>
                    <a:lnTo>
                      <a:pt x="738" y="148"/>
                    </a:lnTo>
                    <a:lnTo>
                      <a:pt x="738" y="12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26" name="Rectangle 58"/>
              <p:cNvSpPr>
                <a:spLocks noChangeArrowheads="1"/>
              </p:cNvSpPr>
              <p:nvPr/>
            </p:nvSpPr>
            <p:spPr bwMode="auto">
              <a:xfrm>
                <a:off x="12849225" y="939800"/>
                <a:ext cx="349250" cy="22225"/>
              </a:xfrm>
              <a:prstGeom prst="rect">
                <a:avLst/>
              </a:pr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27" name="Rectangle 59"/>
              <p:cNvSpPr>
                <a:spLocks noChangeArrowheads="1"/>
              </p:cNvSpPr>
              <p:nvPr/>
            </p:nvSpPr>
            <p:spPr bwMode="auto">
              <a:xfrm>
                <a:off x="13338175" y="812800"/>
                <a:ext cx="66675" cy="19050"/>
              </a:xfrm>
              <a:prstGeom prst="rect">
                <a:avLst/>
              </a:pr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28" name="Rectangle 60"/>
              <p:cNvSpPr>
                <a:spLocks noChangeArrowheads="1"/>
              </p:cNvSpPr>
              <p:nvPr/>
            </p:nvSpPr>
            <p:spPr bwMode="auto">
              <a:xfrm>
                <a:off x="12379325" y="939800"/>
                <a:ext cx="349250" cy="22225"/>
              </a:xfrm>
              <a:prstGeom prst="rect">
                <a:avLst/>
              </a:pr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29" name="Freeform 61"/>
              <p:cNvSpPr/>
              <p:nvPr/>
            </p:nvSpPr>
            <p:spPr bwMode="auto">
              <a:xfrm>
                <a:off x="13328650" y="847725"/>
                <a:ext cx="85725" cy="460375"/>
              </a:xfrm>
              <a:custGeom>
                <a:avLst/>
                <a:gdLst/>
                <a:ahLst/>
                <a:cxnLst>
                  <a:cxn ang="0">
                    <a:pos x="48" y="0"/>
                  </a:cxn>
                  <a:cxn ang="0">
                    <a:pos x="4" y="0"/>
                  </a:cxn>
                  <a:cxn ang="0">
                    <a:pos x="0" y="290"/>
                  </a:cxn>
                  <a:cxn ang="0">
                    <a:pos x="54" y="290"/>
                  </a:cxn>
                  <a:cxn ang="0">
                    <a:pos x="48" y="0"/>
                  </a:cxn>
                </a:cxnLst>
                <a:rect l="0" t="0" r="r" b="b"/>
                <a:pathLst>
                  <a:path w="54" h="290">
                    <a:moveTo>
                      <a:pt x="48" y="0"/>
                    </a:moveTo>
                    <a:lnTo>
                      <a:pt x="4" y="0"/>
                    </a:lnTo>
                    <a:lnTo>
                      <a:pt x="0" y="290"/>
                    </a:lnTo>
                    <a:lnTo>
                      <a:pt x="54" y="290"/>
                    </a:lnTo>
                    <a:lnTo>
                      <a:pt x="48"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33" name="Freeform 62"/>
              <p:cNvSpPr/>
              <p:nvPr/>
            </p:nvSpPr>
            <p:spPr bwMode="auto">
              <a:xfrm>
                <a:off x="12344400" y="977900"/>
                <a:ext cx="422275" cy="552450"/>
              </a:xfrm>
              <a:custGeom>
                <a:avLst/>
                <a:gdLst/>
                <a:ahLst/>
                <a:cxnLst>
                  <a:cxn ang="0">
                    <a:pos x="236" y="0"/>
                  </a:cxn>
                  <a:cxn ang="0">
                    <a:pos x="30" y="0"/>
                  </a:cxn>
                  <a:cxn ang="0">
                    <a:pos x="30" y="0"/>
                  </a:cxn>
                  <a:cxn ang="0">
                    <a:pos x="26" y="80"/>
                  </a:cxn>
                  <a:cxn ang="0">
                    <a:pos x="18" y="174"/>
                  </a:cxn>
                  <a:cxn ang="0">
                    <a:pos x="0" y="348"/>
                  </a:cxn>
                  <a:cxn ang="0">
                    <a:pos x="266" y="348"/>
                  </a:cxn>
                  <a:cxn ang="0">
                    <a:pos x="266" y="348"/>
                  </a:cxn>
                  <a:cxn ang="0">
                    <a:pos x="248" y="174"/>
                  </a:cxn>
                  <a:cxn ang="0">
                    <a:pos x="240" y="80"/>
                  </a:cxn>
                  <a:cxn ang="0">
                    <a:pos x="236" y="0"/>
                  </a:cxn>
                  <a:cxn ang="0">
                    <a:pos x="236" y="0"/>
                  </a:cxn>
                </a:cxnLst>
                <a:rect l="0" t="0" r="r" b="b"/>
                <a:pathLst>
                  <a:path w="266" h="348">
                    <a:moveTo>
                      <a:pt x="236" y="0"/>
                    </a:moveTo>
                    <a:lnTo>
                      <a:pt x="30" y="0"/>
                    </a:lnTo>
                    <a:lnTo>
                      <a:pt x="30" y="0"/>
                    </a:lnTo>
                    <a:lnTo>
                      <a:pt x="26" y="80"/>
                    </a:lnTo>
                    <a:lnTo>
                      <a:pt x="18" y="174"/>
                    </a:lnTo>
                    <a:lnTo>
                      <a:pt x="0" y="348"/>
                    </a:lnTo>
                    <a:lnTo>
                      <a:pt x="266" y="348"/>
                    </a:lnTo>
                    <a:lnTo>
                      <a:pt x="266" y="348"/>
                    </a:lnTo>
                    <a:lnTo>
                      <a:pt x="248" y="174"/>
                    </a:lnTo>
                    <a:lnTo>
                      <a:pt x="240" y="80"/>
                    </a:lnTo>
                    <a:lnTo>
                      <a:pt x="236" y="0"/>
                    </a:lnTo>
                    <a:lnTo>
                      <a:pt x="236"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4" name="组合 80"/>
            <p:cNvGrpSpPr/>
            <p:nvPr/>
          </p:nvGrpSpPr>
          <p:grpSpPr>
            <a:xfrm>
              <a:off x="5230827" y="5431641"/>
              <a:ext cx="894628" cy="901770"/>
              <a:chOff x="803920" y="1612900"/>
              <a:chExt cx="3183880" cy="2451100"/>
            </a:xfrm>
            <a:solidFill>
              <a:srgbClr val="00B050"/>
            </a:solidFill>
          </p:grpSpPr>
          <p:grpSp>
            <p:nvGrpSpPr>
              <p:cNvPr id="5" name="组合 608"/>
              <p:cNvGrpSpPr/>
              <p:nvPr/>
            </p:nvGrpSpPr>
            <p:grpSpPr>
              <a:xfrm>
                <a:off x="851991" y="1716614"/>
                <a:ext cx="3059104" cy="998209"/>
                <a:chOff x="851991" y="1716614"/>
                <a:chExt cx="3059104" cy="998209"/>
              </a:xfrm>
              <a:grpFill/>
            </p:grpSpPr>
            <p:grpSp>
              <p:nvGrpSpPr>
                <p:cNvPr id="6" name="组合 51"/>
                <p:cNvGrpSpPr/>
                <p:nvPr/>
              </p:nvGrpSpPr>
              <p:grpSpPr>
                <a:xfrm>
                  <a:off x="2220448" y="1716614"/>
                  <a:ext cx="1690647" cy="525256"/>
                  <a:chOff x="8093287" y="1330814"/>
                  <a:chExt cx="2054144" cy="678960"/>
                </a:xfrm>
                <a:grpFill/>
              </p:grpSpPr>
              <p:sp>
                <p:nvSpPr>
                  <p:cNvPr id="57" name="Freeform 34"/>
                  <p:cNvSpPr/>
                  <p:nvPr/>
                </p:nvSpPr>
                <p:spPr bwMode="auto">
                  <a:xfrm rot="15027296">
                    <a:off x="8636862" y="1075271"/>
                    <a:ext cx="174904" cy="1262054"/>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8" name="Freeform 34"/>
                  <p:cNvSpPr/>
                  <p:nvPr/>
                </p:nvSpPr>
                <p:spPr bwMode="auto">
                  <a:xfrm rot="15027296">
                    <a:off x="9428952" y="1291295"/>
                    <a:ext cx="174904" cy="1262054"/>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9" name="Freeform 34"/>
                  <p:cNvSpPr/>
                  <p:nvPr/>
                </p:nvSpPr>
                <p:spPr bwMode="auto">
                  <a:xfrm rot="15027296">
                    <a:off x="9428952" y="1003263"/>
                    <a:ext cx="174904" cy="1262054"/>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60" name="Freeform 34"/>
                  <p:cNvSpPr/>
                  <p:nvPr/>
                </p:nvSpPr>
                <p:spPr bwMode="auto">
                  <a:xfrm rot="15027296">
                    <a:off x="8708871" y="787239"/>
                    <a:ext cx="174904" cy="1262054"/>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7" name="组合 57"/>
                <p:cNvGrpSpPr/>
                <p:nvPr/>
              </p:nvGrpSpPr>
              <p:grpSpPr>
                <a:xfrm>
                  <a:off x="851991" y="2080293"/>
                  <a:ext cx="2189500" cy="634530"/>
                  <a:chOff x="6430605" y="1800915"/>
                  <a:chExt cx="2660253" cy="820210"/>
                </a:xfrm>
                <a:grpFill/>
              </p:grpSpPr>
              <p:sp>
                <p:nvSpPr>
                  <p:cNvPr id="53" name="Freeform 34"/>
                  <p:cNvSpPr/>
                  <p:nvPr/>
                </p:nvSpPr>
                <p:spPr bwMode="auto">
                  <a:xfrm rot="14580000">
                    <a:off x="8222660" y="1752926"/>
                    <a:ext cx="183830" cy="1552567"/>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4" name="Freeform 34"/>
                  <p:cNvSpPr/>
                  <p:nvPr/>
                </p:nvSpPr>
                <p:spPr bwMode="auto">
                  <a:xfrm rot="14700000">
                    <a:off x="8290707" y="1496643"/>
                    <a:ext cx="179987" cy="1416444"/>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5" name="Freeform 34"/>
                  <p:cNvSpPr/>
                  <p:nvPr/>
                </p:nvSpPr>
                <p:spPr bwMode="auto">
                  <a:xfrm rot="15300000">
                    <a:off x="7317611" y="991892"/>
                    <a:ext cx="174904" cy="1792950"/>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6" name="Freeform 34"/>
                  <p:cNvSpPr/>
                  <p:nvPr/>
                </p:nvSpPr>
                <p:spPr bwMode="auto">
                  <a:xfrm rot="15180000">
                    <a:off x="7239628" y="1322694"/>
                    <a:ext cx="174904" cy="1792950"/>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grpSp>
            <p:nvGrpSpPr>
              <p:cNvPr id="8" name="组合 611"/>
              <p:cNvGrpSpPr/>
              <p:nvPr/>
            </p:nvGrpSpPr>
            <p:grpSpPr>
              <a:xfrm>
                <a:off x="803920" y="1612900"/>
                <a:ext cx="3183880" cy="2451100"/>
                <a:chOff x="803920" y="1612900"/>
                <a:chExt cx="3183880" cy="2451100"/>
              </a:xfrm>
              <a:grpFill/>
            </p:grpSpPr>
            <p:grpSp>
              <p:nvGrpSpPr>
                <p:cNvPr id="9" name="组合 37"/>
                <p:cNvGrpSpPr/>
                <p:nvPr/>
              </p:nvGrpSpPr>
              <p:grpSpPr>
                <a:xfrm>
                  <a:off x="3085227" y="1612900"/>
                  <a:ext cx="902573" cy="1169843"/>
                  <a:chOff x="9678141" y="1315493"/>
                  <a:chExt cx="1112125" cy="1943100"/>
                </a:xfrm>
                <a:grpFill/>
              </p:grpSpPr>
              <p:sp>
                <p:nvSpPr>
                  <p:cNvPr id="48" name="Freeform 71"/>
                  <p:cNvSpPr/>
                  <p:nvPr/>
                </p:nvSpPr>
                <p:spPr bwMode="auto">
                  <a:xfrm flipH="1">
                    <a:off x="10100854" y="1315493"/>
                    <a:ext cx="190500" cy="1943100"/>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49" name="Freeform 71"/>
                  <p:cNvSpPr/>
                  <p:nvPr/>
                </p:nvSpPr>
                <p:spPr bwMode="auto">
                  <a:xfrm rot="1033176" flipH="1">
                    <a:off x="9678141" y="1713096"/>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50" name="Freeform 71"/>
                  <p:cNvSpPr/>
                  <p:nvPr/>
                </p:nvSpPr>
                <p:spPr bwMode="auto">
                  <a:xfrm rot="1033176" flipH="1">
                    <a:off x="9716240" y="1408297"/>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10" name="组合 38"/>
                <p:cNvGrpSpPr/>
                <p:nvPr/>
              </p:nvGrpSpPr>
              <p:grpSpPr>
                <a:xfrm>
                  <a:off x="2169902" y="1891434"/>
                  <a:ext cx="915325" cy="1503221"/>
                  <a:chOff x="9678141" y="1315493"/>
                  <a:chExt cx="1112125" cy="1943100"/>
                </a:xfrm>
                <a:grpFill/>
              </p:grpSpPr>
              <p:sp>
                <p:nvSpPr>
                  <p:cNvPr id="45" name="Freeform 71"/>
                  <p:cNvSpPr/>
                  <p:nvPr/>
                </p:nvSpPr>
                <p:spPr bwMode="auto">
                  <a:xfrm flipH="1">
                    <a:off x="10100854" y="1315493"/>
                    <a:ext cx="190500" cy="1943100"/>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46" name="Freeform 71"/>
                  <p:cNvSpPr/>
                  <p:nvPr/>
                </p:nvSpPr>
                <p:spPr bwMode="auto">
                  <a:xfrm rot="1033176" flipH="1">
                    <a:off x="9678141" y="1713096"/>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47" name="Freeform 71"/>
                  <p:cNvSpPr/>
                  <p:nvPr/>
                </p:nvSpPr>
                <p:spPr bwMode="auto">
                  <a:xfrm rot="1033176" flipH="1">
                    <a:off x="9716240" y="1408297"/>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11" name="组合 42"/>
                <p:cNvGrpSpPr/>
                <p:nvPr/>
              </p:nvGrpSpPr>
              <p:grpSpPr>
                <a:xfrm>
                  <a:off x="803920" y="2337089"/>
                  <a:ext cx="1185312" cy="1726911"/>
                  <a:chOff x="9678141" y="1315493"/>
                  <a:chExt cx="1112125" cy="1943100"/>
                </a:xfrm>
                <a:grpFill/>
              </p:grpSpPr>
              <p:sp>
                <p:nvSpPr>
                  <p:cNvPr id="42" name="Freeform 71"/>
                  <p:cNvSpPr/>
                  <p:nvPr/>
                </p:nvSpPr>
                <p:spPr bwMode="auto">
                  <a:xfrm flipH="1">
                    <a:off x="10100854" y="1315493"/>
                    <a:ext cx="190500" cy="1943100"/>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43" name="Freeform 71"/>
                  <p:cNvSpPr/>
                  <p:nvPr/>
                </p:nvSpPr>
                <p:spPr bwMode="auto">
                  <a:xfrm rot="1033176" flipH="1">
                    <a:off x="9678141" y="1713096"/>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44" name="Freeform 71"/>
                  <p:cNvSpPr/>
                  <p:nvPr/>
                </p:nvSpPr>
                <p:spPr bwMode="auto">
                  <a:xfrm rot="1033176" flipH="1">
                    <a:off x="9716240" y="1408297"/>
                    <a:ext cx="1074026" cy="119193"/>
                  </a:xfrm>
                  <a:custGeom>
                    <a:avLst/>
                    <a:gdLst/>
                    <a:ahLst/>
                    <a:cxnLst>
                      <a:cxn ang="0">
                        <a:pos x="22" y="76"/>
                      </a:cxn>
                      <a:cxn ang="0">
                        <a:pos x="22" y="76"/>
                      </a:cxn>
                      <a:cxn ang="0">
                        <a:pos x="20" y="80"/>
                      </a:cxn>
                      <a:cxn ang="0">
                        <a:pos x="16" y="82"/>
                      </a:cxn>
                      <a:cxn ang="0">
                        <a:pos x="4" y="82"/>
                      </a:cxn>
                      <a:cxn ang="0">
                        <a:pos x="4" y="82"/>
                      </a:cxn>
                      <a:cxn ang="0">
                        <a:pos x="2" y="80"/>
                      </a:cxn>
                      <a:cxn ang="0">
                        <a:pos x="0" y="76"/>
                      </a:cxn>
                      <a:cxn ang="0">
                        <a:pos x="0" y="4"/>
                      </a:cxn>
                      <a:cxn ang="0">
                        <a:pos x="0" y="4"/>
                      </a:cxn>
                      <a:cxn ang="0">
                        <a:pos x="2" y="2"/>
                      </a:cxn>
                      <a:cxn ang="0">
                        <a:pos x="4" y="0"/>
                      </a:cxn>
                      <a:cxn ang="0">
                        <a:pos x="16" y="0"/>
                      </a:cxn>
                      <a:cxn ang="0">
                        <a:pos x="16" y="0"/>
                      </a:cxn>
                      <a:cxn ang="0">
                        <a:pos x="20" y="2"/>
                      </a:cxn>
                      <a:cxn ang="0">
                        <a:pos x="22" y="4"/>
                      </a:cxn>
                      <a:cxn ang="0">
                        <a:pos x="22" y="76"/>
                      </a:cxn>
                    </a:cxnLst>
                    <a:rect l="0" t="0" r="r" b="b"/>
                    <a:pathLst>
                      <a:path w="22" h="82">
                        <a:moveTo>
                          <a:pt x="22" y="76"/>
                        </a:moveTo>
                        <a:lnTo>
                          <a:pt x="22" y="76"/>
                        </a:lnTo>
                        <a:lnTo>
                          <a:pt x="20" y="80"/>
                        </a:lnTo>
                        <a:lnTo>
                          <a:pt x="16" y="82"/>
                        </a:lnTo>
                        <a:lnTo>
                          <a:pt x="4" y="82"/>
                        </a:lnTo>
                        <a:lnTo>
                          <a:pt x="4" y="82"/>
                        </a:lnTo>
                        <a:lnTo>
                          <a:pt x="2" y="80"/>
                        </a:lnTo>
                        <a:lnTo>
                          <a:pt x="0" y="76"/>
                        </a:lnTo>
                        <a:lnTo>
                          <a:pt x="0" y="4"/>
                        </a:lnTo>
                        <a:lnTo>
                          <a:pt x="0" y="4"/>
                        </a:lnTo>
                        <a:lnTo>
                          <a:pt x="2" y="2"/>
                        </a:lnTo>
                        <a:lnTo>
                          <a:pt x="4" y="0"/>
                        </a:lnTo>
                        <a:lnTo>
                          <a:pt x="16" y="0"/>
                        </a:lnTo>
                        <a:lnTo>
                          <a:pt x="16" y="0"/>
                        </a:lnTo>
                        <a:lnTo>
                          <a:pt x="20" y="2"/>
                        </a:lnTo>
                        <a:lnTo>
                          <a:pt x="22" y="4"/>
                        </a:lnTo>
                        <a:lnTo>
                          <a:pt x="22" y="76"/>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grpSp>
        <p:grpSp>
          <p:nvGrpSpPr>
            <p:cNvPr id="12" name="组合 339"/>
            <p:cNvGrpSpPr/>
            <p:nvPr/>
          </p:nvGrpSpPr>
          <p:grpSpPr>
            <a:xfrm>
              <a:off x="7706189" y="5089542"/>
              <a:ext cx="441101" cy="541927"/>
              <a:chOff x="12877800" y="1685925"/>
              <a:chExt cx="358775" cy="346075"/>
            </a:xfrm>
            <a:solidFill>
              <a:srgbClr val="00B050"/>
            </a:solidFill>
          </p:grpSpPr>
          <p:sp>
            <p:nvSpPr>
              <p:cNvPr id="62" name="Freeform 100"/>
              <p:cNvSpPr/>
              <p:nvPr/>
            </p:nvSpPr>
            <p:spPr bwMode="auto">
              <a:xfrm>
                <a:off x="12934950" y="1762125"/>
                <a:ext cx="244475" cy="269875"/>
              </a:xfrm>
              <a:custGeom>
                <a:avLst/>
                <a:gdLst/>
                <a:ahLst/>
                <a:cxnLst>
                  <a:cxn ang="0">
                    <a:pos x="0" y="70"/>
                  </a:cxn>
                  <a:cxn ang="0">
                    <a:pos x="0" y="162"/>
                  </a:cxn>
                  <a:cxn ang="0">
                    <a:pos x="0" y="162"/>
                  </a:cxn>
                  <a:cxn ang="0">
                    <a:pos x="0" y="166"/>
                  </a:cxn>
                  <a:cxn ang="0">
                    <a:pos x="4" y="168"/>
                  </a:cxn>
                  <a:cxn ang="0">
                    <a:pos x="4" y="168"/>
                  </a:cxn>
                  <a:cxn ang="0">
                    <a:pos x="10" y="170"/>
                  </a:cxn>
                  <a:cxn ang="0">
                    <a:pos x="50" y="170"/>
                  </a:cxn>
                  <a:cxn ang="0">
                    <a:pos x="50" y="170"/>
                  </a:cxn>
                  <a:cxn ang="0">
                    <a:pos x="54" y="168"/>
                  </a:cxn>
                  <a:cxn ang="0">
                    <a:pos x="54" y="168"/>
                  </a:cxn>
                  <a:cxn ang="0">
                    <a:pos x="56" y="164"/>
                  </a:cxn>
                  <a:cxn ang="0">
                    <a:pos x="56" y="120"/>
                  </a:cxn>
                  <a:cxn ang="0">
                    <a:pos x="98" y="120"/>
                  </a:cxn>
                  <a:cxn ang="0">
                    <a:pos x="98" y="164"/>
                  </a:cxn>
                  <a:cxn ang="0">
                    <a:pos x="98" y="164"/>
                  </a:cxn>
                  <a:cxn ang="0">
                    <a:pos x="98" y="168"/>
                  </a:cxn>
                  <a:cxn ang="0">
                    <a:pos x="98" y="168"/>
                  </a:cxn>
                  <a:cxn ang="0">
                    <a:pos x="102" y="170"/>
                  </a:cxn>
                  <a:cxn ang="0">
                    <a:pos x="144" y="170"/>
                  </a:cxn>
                  <a:cxn ang="0">
                    <a:pos x="144" y="170"/>
                  </a:cxn>
                  <a:cxn ang="0">
                    <a:pos x="150" y="168"/>
                  </a:cxn>
                  <a:cxn ang="0">
                    <a:pos x="150" y="168"/>
                  </a:cxn>
                  <a:cxn ang="0">
                    <a:pos x="152" y="166"/>
                  </a:cxn>
                  <a:cxn ang="0">
                    <a:pos x="154" y="162"/>
                  </a:cxn>
                  <a:cxn ang="0">
                    <a:pos x="154" y="70"/>
                  </a:cxn>
                  <a:cxn ang="0">
                    <a:pos x="76" y="0"/>
                  </a:cxn>
                  <a:cxn ang="0">
                    <a:pos x="0" y="70"/>
                  </a:cxn>
                </a:cxnLst>
                <a:rect l="0" t="0" r="r" b="b"/>
                <a:pathLst>
                  <a:path w="154" h="170">
                    <a:moveTo>
                      <a:pt x="0" y="70"/>
                    </a:moveTo>
                    <a:lnTo>
                      <a:pt x="0" y="162"/>
                    </a:lnTo>
                    <a:lnTo>
                      <a:pt x="0" y="162"/>
                    </a:lnTo>
                    <a:lnTo>
                      <a:pt x="0" y="166"/>
                    </a:lnTo>
                    <a:lnTo>
                      <a:pt x="4" y="168"/>
                    </a:lnTo>
                    <a:lnTo>
                      <a:pt x="4" y="168"/>
                    </a:lnTo>
                    <a:lnTo>
                      <a:pt x="10" y="170"/>
                    </a:lnTo>
                    <a:lnTo>
                      <a:pt x="50" y="170"/>
                    </a:lnTo>
                    <a:lnTo>
                      <a:pt x="50" y="170"/>
                    </a:lnTo>
                    <a:lnTo>
                      <a:pt x="54" y="168"/>
                    </a:lnTo>
                    <a:lnTo>
                      <a:pt x="54" y="168"/>
                    </a:lnTo>
                    <a:lnTo>
                      <a:pt x="56" y="164"/>
                    </a:lnTo>
                    <a:lnTo>
                      <a:pt x="56" y="120"/>
                    </a:lnTo>
                    <a:lnTo>
                      <a:pt x="98" y="120"/>
                    </a:lnTo>
                    <a:lnTo>
                      <a:pt x="98" y="164"/>
                    </a:lnTo>
                    <a:lnTo>
                      <a:pt x="98" y="164"/>
                    </a:lnTo>
                    <a:lnTo>
                      <a:pt x="98" y="168"/>
                    </a:lnTo>
                    <a:lnTo>
                      <a:pt x="98" y="168"/>
                    </a:lnTo>
                    <a:lnTo>
                      <a:pt x="102" y="170"/>
                    </a:lnTo>
                    <a:lnTo>
                      <a:pt x="144" y="170"/>
                    </a:lnTo>
                    <a:lnTo>
                      <a:pt x="144" y="170"/>
                    </a:lnTo>
                    <a:lnTo>
                      <a:pt x="150" y="168"/>
                    </a:lnTo>
                    <a:lnTo>
                      <a:pt x="150" y="168"/>
                    </a:lnTo>
                    <a:lnTo>
                      <a:pt x="152" y="166"/>
                    </a:lnTo>
                    <a:lnTo>
                      <a:pt x="154" y="162"/>
                    </a:lnTo>
                    <a:lnTo>
                      <a:pt x="154" y="70"/>
                    </a:lnTo>
                    <a:lnTo>
                      <a:pt x="76" y="0"/>
                    </a:lnTo>
                    <a:lnTo>
                      <a:pt x="0" y="7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63" name="Freeform 101"/>
              <p:cNvSpPr/>
              <p:nvPr/>
            </p:nvSpPr>
            <p:spPr bwMode="auto">
              <a:xfrm>
                <a:off x="12877800" y="1685925"/>
                <a:ext cx="358775" cy="187325"/>
              </a:xfrm>
              <a:custGeom>
                <a:avLst/>
                <a:gdLst/>
                <a:ahLst/>
                <a:cxnLst>
                  <a:cxn ang="0">
                    <a:pos x="220" y="94"/>
                  </a:cxn>
                  <a:cxn ang="0">
                    <a:pos x="184" y="60"/>
                  </a:cxn>
                  <a:cxn ang="0">
                    <a:pos x="184" y="10"/>
                  </a:cxn>
                  <a:cxn ang="0">
                    <a:pos x="184" y="10"/>
                  </a:cxn>
                  <a:cxn ang="0">
                    <a:pos x="182" y="6"/>
                  </a:cxn>
                  <a:cxn ang="0">
                    <a:pos x="178" y="4"/>
                  </a:cxn>
                  <a:cxn ang="0">
                    <a:pos x="164" y="4"/>
                  </a:cxn>
                  <a:cxn ang="0">
                    <a:pos x="164" y="4"/>
                  </a:cxn>
                  <a:cxn ang="0">
                    <a:pos x="160" y="6"/>
                  </a:cxn>
                  <a:cxn ang="0">
                    <a:pos x="160" y="10"/>
                  </a:cxn>
                  <a:cxn ang="0">
                    <a:pos x="160" y="38"/>
                  </a:cxn>
                  <a:cxn ang="0">
                    <a:pos x="122" y="4"/>
                  </a:cxn>
                  <a:cxn ang="0">
                    <a:pos x="122" y="4"/>
                  </a:cxn>
                  <a:cxn ang="0">
                    <a:pos x="118" y="2"/>
                  </a:cxn>
                  <a:cxn ang="0">
                    <a:pos x="112" y="0"/>
                  </a:cxn>
                  <a:cxn ang="0">
                    <a:pos x="108" y="2"/>
                  </a:cxn>
                  <a:cxn ang="0">
                    <a:pos x="102" y="4"/>
                  </a:cxn>
                  <a:cxn ang="0">
                    <a:pos x="6" y="94"/>
                  </a:cxn>
                  <a:cxn ang="0">
                    <a:pos x="6" y="94"/>
                  </a:cxn>
                  <a:cxn ang="0">
                    <a:pos x="2" y="98"/>
                  </a:cxn>
                  <a:cxn ang="0">
                    <a:pos x="0" y="104"/>
                  </a:cxn>
                  <a:cxn ang="0">
                    <a:pos x="2" y="110"/>
                  </a:cxn>
                  <a:cxn ang="0">
                    <a:pos x="4" y="114"/>
                  </a:cxn>
                  <a:cxn ang="0">
                    <a:pos x="4" y="114"/>
                  </a:cxn>
                  <a:cxn ang="0">
                    <a:pos x="4" y="114"/>
                  </a:cxn>
                  <a:cxn ang="0">
                    <a:pos x="10" y="118"/>
                  </a:cxn>
                  <a:cxn ang="0">
                    <a:pos x="14" y="118"/>
                  </a:cxn>
                  <a:cxn ang="0">
                    <a:pos x="14" y="118"/>
                  </a:cxn>
                  <a:cxn ang="0">
                    <a:pos x="20" y="118"/>
                  </a:cxn>
                  <a:cxn ang="0">
                    <a:pos x="24" y="116"/>
                  </a:cxn>
                  <a:cxn ang="0">
                    <a:pos x="112" y="34"/>
                  </a:cxn>
                  <a:cxn ang="0">
                    <a:pos x="200" y="116"/>
                  </a:cxn>
                  <a:cxn ang="0">
                    <a:pos x="200" y="116"/>
                  </a:cxn>
                  <a:cxn ang="0">
                    <a:pos x="206" y="118"/>
                  </a:cxn>
                  <a:cxn ang="0">
                    <a:pos x="212" y="118"/>
                  </a:cxn>
                  <a:cxn ang="0">
                    <a:pos x="216" y="118"/>
                  </a:cxn>
                  <a:cxn ang="0">
                    <a:pos x="222" y="114"/>
                  </a:cxn>
                  <a:cxn ang="0">
                    <a:pos x="222" y="114"/>
                  </a:cxn>
                  <a:cxn ang="0">
                    <a:pos x="224" y="110"/>
                  </a:cxn>
                  <a:cxn ang="0">
                    <a:pos x="226" y="104"/>
                  </a:cxn>
                  <a:cxn ang="0">
                    <a:pos x="224" y="98"/>
                  </a:cxn>
                  <a:cxn ang="0">
                    <a:pos x="220" y="94"/>
                  </a:cxn>
                  <a:cxn ang="0">
                    <a:pos x="220" y="94"/>
                  </a:cxn>
                </a:cxnLst>
                <a:rect l="0" t="0" r="r" b="b"/>
                <a:pathLst>
                  <a:path w="226" h="118">
                    <a:moveTo>
                      <a:pt x="220" y="94"/>
                    </a:moveTo>
                    <a:lnTo>
                      <a:pt x="184" y="60"/>
                    </a:lnTo>
                    <a:lnTo>
                      <a:pt x="184" y="10"/>
                    </a:lnTo>
                    <a:lnTo>
                      <a:pt x="184" y="10"/>
                    </a:lnTo>
                    <a:lnTo>
                      <a:pt x="182" y="6"/>
                    </a:lnTo>
                    <a:lnTo>
                      <a:pt x="178" y="4"/>
                    </a:lnTo>
                    <a:lnTo>
                      <a:pt x="164" y="4"/>
                    </a:lnTo>
                    <a:lnTo>
                      <a:pt x="164" y="4"/>
                    </a:lnTo>
                    <a:lnTo>
                      <a:pt x="160" y="6"/>
                    </a:lnTo>
                    <a:lnTo>
                      <a:pt x="160" y="10"/>
                    </a:lnTo>
                    <a:lnTo>
                      <a:pt x="160" y="38"/>
                    </a:lnTo>
                    <a:lnTo>
                      <a:pt x="122" y="4"/>
                    </a:lnTo>
                    <a:lnTo>
                      <a:pt x="122" y="4"/>
                    </a:lnTo>
                    <a:lnTo>
                      <a:pt x="118" y="2"/>
                    </a:lnTo>
                    <a:lnTo>
                      <a:pt x="112" y="0"/>
                    </a:lnTo>
                    <a:lnTo>
                      <a:pt x="108" y="2"/>
                    </a:lnTo>
                    <a:lnTo>
                      <a:pt x="102" y="4"/>
                    </a:lnTo>
                    <a:lnTo>
                      <a:pt x="6" y="94"/>
                    </a:lnTo>
                    <a:lnTo>
                      <a:pt x="6" y="94"/>
                    </a:lnTo>
                    <a:lnTo>
                      <a:pt x="2" y="98"/>
                    </a:lnTo>
                    <a:lnTo>
                      <a:pt x="0" y="104"/>
                    </a:lnTo>
                    <a:lnTo>
                      <a:pt x="2" y="110"/>
                    </a:lnTo>
                    <a:lnTo>
                      <a:pt x="4" y="114"/>
                    </a:lnTo>
                    <a:lnTo>
                      <a:pt x="4" y="114"/>
                    </a:lnTo>
                    <a:lnTo>
                      <a:pt x="4" y="114"/>
                    </a:lnTo>
                    <a:lnTo>
                      <a:pt x="10" y="118"/>
                    </a:lnTo>
                    <a:lnTo>
                      <a:pt x="14" y="118"/>
                    </a:lnTo>
                    <a:lnTo>
                      <a:pt x="14" y="118"/>
                    </a:lnTo>
                    <a:lnTo>
                      <a:pt x="20" y="118"/>
                    </a:lnTo>
                    <a:lnTo>
                      <a:pt x="24" y="116"/>
                    </a:lnTo>
                    <a:lnTo>
                      <a:pt x="112" y="34"/>
                    </a:lnTo>
                    <a:lnTo>
                      <a:pt x="200" y="116"/>
                    </a:lnTo>
                    <a:lnTo>
                      <a:pt x="200" y="116"/>
                    </a:lnTo>
                    <a:lnTo>
                      <a:pt x="206" y="118"/>
                    </a:lnTo>
                    <a:lnTo>
                      <a:pt x="212" y="118"/>
                    </a:lnTo>
                    <a:lnTo>
                      <a:pt x="216" y="118"/>
                    </a:lnTo>
                    <a:lnTo>
                      <a:pt x="222" y="114"/>
                    </a:lnTo>
                    <a:lnTo>
                      <a:pt x="222" y="114"/>
                    </a:lnTo>
                    <a:lnTo>
                      <a:pt x="224" y="110"/>
                    </a:lnTo>
                    <a:lnTo>
                      <a:pt x="226" y="104"/>
                    </a:lnTo>
                    <a:lnTo>
                      <a:pt x="224" y="98"/>
                    </a:lnTo>
                    <a:lnTo>
                      <a:pt x="220" y="94"/>
                    </a:lnTo>
                    <a:lnTo>
                      <a:pt x="220" y="9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13" name="组合 283"/>
            <p:cNvGrpSpPr/>
            <p:nvPr/>
          </p:nvGrpSpPr>
          <p:grpSpPr>
            <a:xfrm>
              <a:off x="6695510" y="5480011"/>
              <a:ext cx="560758" cy="555432"/>
              <a:chOff x="15011400" y="904875"/>
              <a:chExt cx="1355725" cy="736600"/>
            </a:xfrm>
            <a:solidFill>
              <a:srgbClr val="00B050"/>
            </a:solidFill>
          </p:grpSpPr>
          <p:sp>
            <p:nvSpPr>
              <p:cNvPr id="65" name="Freeform 81"/>
              <p:cNvSpPr>
                <a:spLocks noEditPoints="1"/>
              </p:cNvSpPr>
              <p:nvPr/>
            </p:nvSpPr>
            <p:spPr bwMode="auto">
              <a:xfrm>
                <a:off x="15011400" y="971550"/>
                <a:ext cx="993775" cy="669925"/>
              </a:xfrm>
              <a:custGeom>
                <a:avLst/>
                <a:gdLst/>
                <a:ahLst/>
                <a:cxnLst>
                  <a:cxn ang="0">
                    <a:pos x="274" y="0"/>
                  </a:cxn>
                  <a:cxn ang="0">
                    <a:pos x="206" y="222"/>
                  </a:cxn>
                  <a:cxn ang="0">
                    <a:pos x="128" y="0"/>
                  </a:cxn>
                  <a:cxn ang="0">
                    <a:pos x="58" y="222"/>
                  </a:cxn>
                  <a:cxn ang="0">
                    <a:pos x="0" y="422"/>
                  </a:cxn>
                  <a:cxn ang="0">
                    <a:pos x="626" y="222"/>
                  </a:cxn>
                  <a:cxn ang="0">
                    <a:pos x="234" y="332"/>
                  </a:cxn>
                  <a:cxn ang="0">
                    <a:pos x="316" y="380"/>
                  </a:cxn>
                  <a:cxn ang="0">
                    <a:pos x="234" y="332"/>
                  </a:cxn>
                  <a:cxn ang="0">
                    <a:pos x="140" y="380"/>
                  </a:cxn>
                  <a:cxn ang="0">
                    <a:pos x="222" y="332"/>
                  </a:cxn>
                  <a:cxn ang="0">
                    <a:pos x="330" y="332"/>
                  </a:cxn>
                  <a:cxn ang="0">
                    <a:pos x="412" y="380"/>
                  </a:cxn>
                  <a:cxn ang="0">
                    <a:pos x="330" y="332"/>
                  </a:cxn>
                  <a:cxn ang="0">
                    <a:pos x="330" y="262"/>
                  </a:cxn>
                  <a:cxn ang="0">
                    <a:pos x="412" y="310"/>
                  </a:cxn>
                  <a:cxn ang="0">
                    <a:pos x="424" y="332"/>
                  </a:cxn>
                  <a:cxn ang="0">
                    <a:pos x="506" y="380"/>
                  </a:cxn>
                  <a:cxn ang="0">
                    <a:pos x="424" y="332"/>
                  </a:cxn>
                  <a:cxn ang="0">
                    <a:pos x="424" y="262"/>
                  </a:cxn>
                  <a:cxn ang="0">
                    <a:pos x="506" y="310"/>
                  </a:cxn>
                  <a:cxn ang="0">
                    <a:pos x="316" y="262"/>
                  </a:cxn>
                  <a:cxn ang="0">
                    <a:pos x="234" y="310"/>
                  </a:cxn>
                  <a:cxn ang="0">
                    <a:pos x="316" y="262"/>
                  </a:cxn>
                  <a:cxn ang="0">
                    <a:pos x="222" y="310"/>
                  </a:cxn>
                  <a:cxn ang="0">
                    <a:pos x="140" y="262"/>
                  </a:cxn>
                  <a:cxn ang="0">
                    <a:pos x="62" y="262"/>
                  </a:cxn>
                  <a:cxn ang="0">
                    <a:pos x="126" y="310"/>
                  </a:cxn>
                  <a:cxn ang="0">
                    <a:pos x="62" y="262"/>
                  </a:cxn>
                  <a:cxn ang="0">
                    <a:pos x="126" y="332"/>
                  </a:cxn>
                  <a:cxn ang="0">
                    <a:pos x="62" y="380"/>
                  </a:cxn>
                  <a:cxn ang="0">
                    <a:pos x="582" y="380"/>
                  </a:cxn>
                  <a:cxn ang="0">
                    <a:pos x="520" y="332"/>
                  </a:cxn>
                  <a:cxn ang="0">
                    <a:pos x="582" y="380"/>
                  </a:cxn>
                  <a:cxn ang="0">
                    <a:pos x="520" y="310"/>
                  </a:cxn>
                  <a:cxn ang="0">
                    <a:pos x="582" y="262"/>
                  </a:cxn>
                </a:cxnLst>
                <a:rect l="0" t="0" r="r" b="b"/>
                <a:pathLst>
                  <a:path w="626" h="422">
                    <a:moveTo>
                      <a:pt x="274" y="222"/>
                    </a:moveTo>
                    <a:lnTo>
                      <a:pt x="274" y="0"/>
                    </a:lnTo>
                    <a:lnTo>
                      <a:pt x="206" y="0"/>
                    </a:lnTo>
                    <a:lnTo>
                      <a:pt x="206" y="222"/>
                    </a:lnTo>
                    <a:lnTo>
                      <a:pt x="128" y="222"/>
                    </a:lnTo>
                    <a:lnTo>
                      <a:pt x="128" y="0"/>
                    </a:lnTo>
                    <a:lnTo>
                      <a:pt x="58" y="0"/>
                    </a:lnTo>
                    <a:lnTo>
                      <a:pt x="58" y="222"/>
                    </a:lnTo>
                    <a:lnTo>
                      <a:pt x="0" y="222"/>
                    </a:lnTo>
                    <a:lnTo>
                      <a:pt x="0" y="422"/>
                    </a:lnTo>
                    <a:lnTo>
                      <a:pt x="626" y="422"/>
                    </a:lnTo>
                    <a:lnTo>
                      <a:pt x="626" y="222"/>
                    </a:lnTo>
                    <a:lnTo>
                      <a:pt x="274" y="222"/>
                    </a:lnTo>
                    <a:close/>
                    <a:moveTo>
                      <a:pt x="234" y="332"/>
                    </a:moveTo>
                    <a:lnTo>
                      <a:pt x="316" y="332"/>
                    </a:lnTo>
                    <a:lnTo>
                      <a:pt x="316" y="380"/>
                    </a:lnTo>
                    <a:lnTo>
                      <a:pt x="234" y="380"/>
                    </a:lnTo>
                    <a:lnTo>
                      <a:pt x="234" y="332"/>
                    </a:lnTo>
                    <a:close/>
                    <a:moveTo>
                      <a:pt x="222" y="380"/>
                    </a:moveTo>
                    <a:lnTo>
                      <a:pt x="140" y="380"/>
                    </a:lnTo>
                    <a:lnTo>
                      <a:pt x="140" y="332"/>
                    </a:lnTo>
                    <a:lnTo>
                      <a:pt x="222" y="332"/>
                    </a:lnTo>
                    <a:lnTo>
                      <a:pt x="222" y="380"/>
                    </a:lnTo>
                    <a:close/>
                    <a:moveTo>
                      <a:pt x="330" y="332"/>
                    </a:moveTo>
                    <a:lnTo>
                      <a:pt x="412" y="332"/>
                    </a:lnTo>
                    <a:lnTo>
                      <a:pt x="412" y="380"/>
                    </a:lnTo>
                    <a:lnTo>
                      <a:pt x="330" y="380"/>
                    </a:lnTo>
                    <a:lnTo>
                      <a:pt x="330" y="332"/>
                    </a:lnTo>
                    <a:close/>
                    <a:moveTo>
                      <a:pt x="330" y="310"/>
                    </a:moveTo>
                    <a:lnTo>
                      <a:pt x="330" y="262"/>
                    </a:lnTo>
                    <a:lnTo>
                      <a:pt x="412" y="262"/>
                    </a:lnTo>
                    <a:lnTo>
                      <a:pt x="412" y="310"/>
                    </a:lnTo>
                    <a:lnTo>
                      <a:pt x="330" y="310"/>
                    </a:lnTo>
                    <a:close/>
                    <a:moveTo>
                      <a:pt x="424" y="332"/>
                    </a:moveTo>
                    <a:lnTo>
                      <a:pt x="506" y="332"/>
                    </a:lnTo>
                    <a:lnTo>
                      <a:pt x="506" y="380"/>
                    </a:lnTo>
                    <a:lnTo>
                      <a:pt x="424" y="380"/>
                    </a:lnTo>
                    <a:lnTo>
                      <a:pt x="424" y="332"/>
                    </a:lnTo>
                    <a:close/>
                    <a:moveTo>
                      <a:pt x="424" y="310"/>
                    </a:moveTo>
                    <a:lnTo>
                      <a:pt x="424" y="262"/>
                    </a:lnTo>
                    <a:lnTo>
                      <a:pt x="506" y="262"/>
                    </a:lnTo>
                    <a:lnTo>
                      <a:pt x="506" y="310"/>
                    </a:lnTo>
                    <a:lnTo>
                      <a:pt x="424" y="310"/>
                    </a:lnTo>
                    <a:close/>
                    <a:moveTo>
                      <a:pt x="316" y="262"/>
                    </a:moveTo>
                    <a:lnTo>
                      <a:pt x="316" y="310"/>
                    </a:lnTo>
                    <a:lnTo>
                      <a:pt x="234" y="310"/>
                    </a:lnTo>
                    <a:lnTo>
                      <a:pt x="234" y="262"/>
                    </a:lnTo>
                    <a:lnTo>
                      <a:pt x="316" y="262"/>
                    </a:lnTo>
                    <a:close/>
                    <a:moveTo>
                      <a:pt x="222" y="262"/>
                    </a:moveTo>
                    <a:lnTo>
                      <a:pt x="222" y="310"/>
                    </a:lnTo>
                    <a:lnTo>
                      <a:pt x="140" y="310"/>
                    </a:lnTo>
                    <a:lnTo>
                      <a:pt x="140" y="262"/>
                    </a:lnTo>
                    <a:lnTo>
                      <a:pt x="222" y="262"/>
                    </a:lnTo>
                    <a:close/>
                    <a:moveTo>
                      <a:pt x="62" y="262"/>
                    </a:moveTo>
                    <a:lnTo>
                      <a:pt x="126" y="262"/>
                    </a:lnTo>
                    <a:lnTo>
                      <a:pt x="126" y="310"/>
                    </a:lnTo>
                    <a:lnTo>
                      <a:pt x="62" y="310"/>
                    </a:lnTo>
                    <a:lnTo>
                      <a:pt x="62" y="262"/>
                    </a:lnTo>
                    <a:close/>
                    <a:moveTo>
                      <a:pt x="62" y="332"/>
                    </a:moveTo>
                    <a:lnTo>
                      <a:pt x="126" y="332"/>
                    </a:lnTo>
                    <a:lnTo>
                      <a:pt x="126" y="380"/>
                    </a:lnTo>
                    <a:lnTo>
                      <a:pt x="62" y="380"/>
                    </a:lnTo>
                    <a:lnTo>
                      <a:pt x="62" y="332"/>
                    </a:lnTo>
                    <a:close/>
                    <a:moveTo>
                      <a:pt x="582" y="380"/>
                    </a:moveTo>
                    <a:lnTo>
                      <a:pt x="520" y="380"/>
                    </a:lnTo>
                    <a:lnTo>
                      <a:pt x="520" y="332"/>
                    </a:lnTo>
                    <a:lnTo>
                      <a:pt x="582" y="332"/>
                    </a:lnTo>
                    <a:lnTo>
                      <a:pt x="582" y="380"/>
                    </a:lnTo>
                    <a:close/>
                    <a:moveTo>
                      <a:pt x="582" y="310"/>
                    </a:moveTo>
                    <a:lnTo>
                      <a:pt x="520" y="310"/>
                    </a:lnTo>
                    <a:lnTo>
                      <a:pt x="520" y="262"/>
                    </a:lnTo>
                    <a:lnTo>
                      <a:pt x="582" y="262"/>
                    </a:lnTo>
                    <a:lnTo>
                      <a:pt x="582" y="31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66" name="Freeform 82"/>
              <p:cNvSpPr>
                <a:spLocks noEditPoints="1"/>
              </p:cNvSpPr>
              <p:nvPr/>
            </p:nvSpPr>
            <p:spPr bwMode="auto">
              <a:xfrm>
                <a:off x="15763875" y="981075"/>
                <a:ext cx="603250" cy="660400"/>
              </a:xfrm>
              <a:custGeom>
                <a:avLst/>
                <a:gdLst/>
                <a:ahLst/>
                <a:cxnLst>
                  <a:cxn ang="0">
                    <a:pos x="326" y="0"/>
                  </a:cxn>
                  <a:cxn ang="0">
                    <a:pos x="44" y="32"/>
                  </a:cxn>
                  <a:cxn ang="0">
                    <a:pos x="0" y="202"/>
                  </a:cxn>
                  <a:cxn ang="0">
                    <a:pos x="166" y="416"/>
                  </a:cxn>
                  <a:cxn ang="0">
                    <a:pos x="198" y="362"/>
                  </a:cxn>
                  <a:cxn ang="0">
                    <a:pos x="200" y="362"/>
                  </a:cxn>
                  <a:cxn ang="0">
                    <a:pos x="206" y="328"/>
                  </a:cxn>
                  <a:cxn ang="0">
                    <a:pos x="220" y="302"/>
                  </a:cxn>
                  <a:cxn ang="0">
                    <a:pos x="240" y="282"/>
                  </a:cxn>
                  <a:cxn ang="0">
                    <a:pos x="264" y="276"/>
                  </a:cxn>
                  <a:cxn ang="0">
                    <a:pos x="276" y="278"/>
                  </a:cxn>
                  <a:cxn ang="0">
                    <a:pos x="298" y="290"/>
                  </a:cxn>
                  <a:cxn ang="0">
                    <a:pos x="316" y="314"/>
                  </a:cxn>
                  <a:cxn ang="0">
                    <a:pos x="326" y="344"/>
                  </a:cxn>
                  <a:cxn ang="0">
                    <a:pos x="328" y="362"/>
                  </a:cxn>
                  <a:cxn ang="0">
                    <a:pos x="380" y="416"/>
                  </a:cxn>
                  <a:cxn ang="0">
                    <a:pos x="326" y="32"/>
                  </a:cxn>
                  <a:cxn ang="0">
                    <a:pos x="230" y="102"/>
                  </a:cxn>
                  <a:cxn ang="0">
                    <a:pos x="134" y="56"/>
                  </a:cxn>
                  <a:cxn ang="0">
                    <a:pos x="32" y="56"/>
                  </a:cxn>
                  <a:cxn ang="0">
                    <a:pos x="120" y="102"/>
                  </a:cxn>
                  <a:cxn ang="0">
                    <a:pos x="32" y="56"/>
                  </a:cxn>
                  <a:cxn ang="0">
                    <a:pos x="120" y="136"/>
                  </a:cxn>
                  <a:cxn ang="0">
                    <a:pos x="32" y="182"/>
                  </a:cxn>
                  <a:cxn ang="0">
                    <a:pos x="134" y="182"/>
                  </a:cxn>
                  <a:cxn ang="0">
                    <a:pos x="230" y="136"/>
                  </a:cxn>
                  <a:cxn ang="0">
                    <a:pos x="134" y="182"/>
                  </a:cxn>
                  <a:cxn ang="0">
                    <a:pos x="244" y="182"/>
                  </a:cxn>
                  <a:cxn ang="0">
                    <a:pos x="342" y="136"/>
                  </a:cxn>
                  <a:cxn ang="0">
                    <a:pos x="342" y="102"/>
                  </a:cxn>
                  <a:cxn ang="0">
                    <a:pos x="244" y="56"/>
                  </a:cxn>
                  <a:cxn ang="0">
                    <a:pos x="342" y="102"/>
                  </a:cxn>
                </a:cxnLst>
                <a:rect l="0" t="0" r="r" b="b"/>
                <a:pathLst>
                  <a:path w="380" h="416">
                    <a:moveTo>
                      <a:pt x="326" y="32"/>
                    </a:moveTo>
                    <a:lnTo>
                      <a:pt x="326" y="0"/>
                    </a:lnTo>
                    <a:lnTo>
                      <a:pt x="44" y="0"/>
                    </a:lnTo>
                    <a:lnTo>
                      <a:pt x="44" y="32"/>
                    </a:lnTo>
                    <a:lnTo>
                      <a:pt x="0" y="32"/>
                    </a:lnTo>
                    <a:lnTo>
                      <a:pt x="0" y="202"/>
                    </a:lnTo>
                    <a:lnTo>
                      <a:pt x="166" y="202"/>
                    </a:lnTo>
                    <a:lnTo>
                      <a:pt x="166" y="416"/>
                    </a:lnTo>
                    <a:lnTo>
                      <a:pt x="198" y="416"/>
                    </a:lnTo>
                    <a:lnTo>
                      <a:pt x="198" y="362"/>
                    </a:lnTo>
                    <a:lnTo>
                      <a:pt x="200" y="362"/>
                    </a:lnTo>
                    <a:lnTo>
                      <a:pt x="200" y="362"/>
                    </a:lnTo>
                    <a:lnTo>
                      <a:pt x="202" y="344"/>
                    </a:lnTo>
                    <a:lnTo>
                      <a:pt x="206" y="328"/>
                    </a:lnTo>
                    <a:lnTo>
                      <a:pt x="212" y="314"/>
                    </a:lnTo>
                    <a:lnTo>
                      <a:pt x="220" y="302"/>
                    </a:lnTo>
                    <a:lnTo>
                      <a:pt x="228" y="290"/>
                    </a:lnTo>
                    <a:lnTo>
                      <a:pt x="240" y="282"/>
                    </a:lnTo>
                    <a:lnTo>
                      <a:pt x="252" y="278"/>
                    </a:lnTo>
                    <a:lnTo>
                      <a:pt x="264" y="276"/>
                    </a:lnTo>
                    <a:lnTo>
                      <a:pt x="264" y="276"/>
                    </a:lnTo>
                    <a:lnTo>
                      <a:pt x="276" y="278"/>
                    </a:lnTo>
                    <a:lnTo>
                      <a:pt x="288" y="282"/>
                    </a:lnTo>
                    <a:lnTo>
                      <a:pt x="298" y="290"/>
                    </a:lnTo>
                    <a:lnTo>
                      <a:pt x="308" y="302"/>
                    </a:lnTo>
                    <a:lnTo>
                      <a:pt x="316" y="314"/>
                    </a:lnTo>
                    <a:lnTo>
                      <a:pt x="322" y="328"/>
                    </a:lnTo>
                    <a:lnTo>
                      <a:pt x="326" y="344"/>
                    </a:lnTo>
                    <a:lnTo>
                      <a:pt x="328" y="362"/>
                    </a:lnTo>
                    <a:lnTo>
                      <a:pt x="328" y="362"/>
                    </a:lnTo>
                    <a:lnTo>
                      <a:pt x="328" y="416"/>
                    </a:lnTo>
                    <a:lnTo>
                      <a:pt x="380" y="416"/>
                    </a:lnTo>
                    <a:lnTo>
                      <a:pt x="380" y="32"/>
                    </a:lnTo>
                    <a:lnTo>
                      <a:pt x="326" y="32"/>
                    </a:lnTo>
                    <a:close/>
                    <a:moveTo>
                      <a:pt x="230" y="56"/>
                    </a:moveTo>
                    <a:lnTo>
                      <a:pt x="230" y="102"/>
                    </a:lnTo>
                    <a:lnTo>
                      <a:pt x="134" y="102"/>
                    </a:lnTo>
                    <a:lnTo>
                      <a:pt x="134" y="56"/>
                    </a:lnTo>
                    <a:lnTo>
                      <a:pt x="230" y="56"/>
                    </a:lnTo>
                    <a:close/>
                    <a:moveTo>
                      <a:pt x="32" y="56"/>
                    </a:moveTo>
                    <a:lnTo>
                      <a:pt x="120" y="56"/>
                    </a:lnTo>
                    <a:lnTo>
                      <a:pt x="120" y="102"/>
                    </a:lnTo>
                    <a:lnTo>
                      <a:pt x="32" y="102"/>
                    </a:lnTo>
                    <a:lnTo>
                      <a:pt x="32" y="56"/>
                    </a:lnTo>
                    <a:close/>
                    <a:moveTo>
                      <a:pt x="32" y="136"/>
                    </a:moveTo>
                    <a:lnTo>
                      <a:pt x="120" y="136"/>
                    </a:lnTo>
                    <a:lnTo>
                      <a:pt x="120" y="182"/>
                    </a:lnTo>
                    <a:lnTo>
                      <a:pt x="32" y="182"/>
                    </a:lnTo>
                    <a:lnTo>
                      <a:pt x="32" y="136"/>
                    </a:lnTo>
                    <a:close/>
                    <a:moveTo>
                      <a:pt x="134" y="182"/>
                    </a:moveTo>
                    <a:lnTo>
                      <a:pt x="134" y="136"/>
                    </a:lnTo>
                    <a:lnTo>
                      <a:pt x="230" y="136"/>
                    </a:lnTo>
                    <a:lnTo>
                      <a:pt x="230" y="182"/>
                    </a:lnTo>
                    <a:lnTo>
                      <a:pt x="134" y="182"/>
                    </a:lnTo>
                    <a:close/>
                    <a:moveTo>
                      <a:pt x="342" y="182"/>
                    </a:moveTo>
                    <a:lnTo>
                      <a:pt x="244" y="182"/>
                    </a:lnTo>
                    <a:lnTo>
                      <a:pt x="244" y="136"/>
                    </a:lnTo>
                    <a:lnTo>
                      <a:pt x="342" y="136"/>
                    </a:lnTo>
                    <a:lnTo>
                      <a:pt x="342" y="182"/>
                    </a:lnTo>
                    <a:close/>
                    <a:moveTo>
                      <a:pt x="342" y="102"/>
                    </a:moveTo>
                    <a:lnTo>
                      <a:pt x="244" y="102"/>
                    </a:lnTo>
                    <a:lnTo>
                      <a:pt x="244" y="56"/>
                    </a:lnTo>
                    <a:lnTo>
                      <a:pt x="342" y="56"/>
                    </a:lnTo>
                    <a:lnTo>
                      <a:pt x="342" y="10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67" name="Rectangle 83"/>
              <p:cNvSpPr>
                <a:spLocks noChangeArrowheads="1"/>
              </p:cNvSpPr>
              <p:nvPr/>
            </p:nvSpPr>
            <p:spPr bwMode="auto">
              <a:xfrm>
                <a:off x="15093950" y="904875"/>
                <a:ext cx="127000" cy="44450"/>
              </a:xfrm>
              <a:prstGeom prst="rect">
                <a:avLst/>
              </a:pr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68" name="Rectangle 84"/>
              <p:cNvSpPr>
                <a:spLocks noChangeArrowheads="1"/>
              </p:cNvSpPr>
              <p:nvPr/>
            </p:nvSpPr>
            <p:spPr bwMode="auto">
              <a:xfrm>
                <a:off x="15328900" y="904875"/>
                <a:ext cx="130175" cy="44450"/>
              </a:xfrm>
              <a:prstGeom prst="rect">
                <a:avLst/>
              </a:pr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sp>
          <p:nvSpPr>
            <p:cNvPr id="69" name="Freeform 91"/>
            <p:cNvSpPr>
              <a:spLocks noEditPoints="1"/>
            </p:cNvSpPr>
            <p:nvPr/>
          </p:nvSpPr>
          <p:spPr bwMode="auto">
            <a:xfrm>
              <a:off x="3032189" y="4729484"/>
              <a:ext cx="730378" cy="836676"/>
            </a:xfrm>
            <a:custGeom>
              <a:avLst/>
              <a:gdLst/>
              <a:ahLst/>
              <a:cxnLst>
                <a:cxn ang="0">
                  <a:pos x="2254" y="8924"/>
                </a:cxn>
                <a:cxn ang="0">
                  <a:pos x="2806" y="9154"/>
                </a:cxn>
                <a:cxn ang="0">
                  <a:pos x="2576" y="9706"/>
                </a:cxn>
                <a:cxn ang="0">
                  <a:pos x="2024" y="9476"/>
                </a:cxn>
                <a:cxn ang="0">
                  <a:pos x="2116" y="14812"/>
                </a:cxn>
                <a:cxn ang="0">
                  <a:pos x="322" y="10672"/>
                </a:cxn>
                <a:cxn ang="0">
                  <a:pos x="0" y="10626"/>
                </a:cxn>
                <a:cxn ang="0">
                  <a:pos x="138" y="10350"/>
                </a:cxn>
                <a:cxn ang="0">
                  <a:pos x="322" y="10672"/>
                </a:cxn>
                <a:cxn ang="0">
                  <a:pos x="2944" y="9338"/>
                </a:cxn>
                <a:cxn ang="0">
                  <a:pos x="4830" y="10580"/>
                </a:cxn>
                <a:cxn ang="0">
                  <a:pos x="4600" y="10718"/>
                </a:cxn>
                <a:cxn ang="0">
                  <a:pos x="2392" y="8786"/>
                </a:cxn>
                <a:cxn ang="0">
                  <a:pos x="2254" y="6624"/>
                </a:cxn>
                <a:cxn ang="0">
                  <a:pos x="2530" y="6624"/>
                </a:cxn>
                <a:cxn ang="0">
                  <a:pos x="8556" y="4370"/>
                </a:cxn>
                <a:cxn ang="0">
                  <a:pos x="7820" y="4370"/>
                </a:cxn>
                <a:cxn ang="0">
                  <a:pos x="8050" y="46"/>
                </a:cxn>
                <a:cxn ang="0">
                  <a:pos x="8556" y="322"/>
                </a:cxn>
                <a:cxn ang="0">
                  <a:pos x="9062" y="5934"/>
                </a:cxn>
                <a:cxn ang="0">
                  <a:pos x="12604" y="7314"/>
                </a:cxn>
                <a:cxn ang="0">
                  <a:pos x="12834" y="7866"/>
                </a:cxn>
                <a:cxn ang="0">
                  <a:pos x="12236" y="7958"/>
                </a:cxn>
                <a:cxn ang="0">
                  <a:pos x="3634" y="8004"/>
                </a:cxn>
                <a:cxn ang="0">
                  <a:pos x="3634" y="7452"/>
                </a:cxn>
                <a:cxn ang="0">
                  <a:pos x="7176" y="5566"/>
                </a:cxn>
                <a:cxn ang="0">
                  <a:pos x="4186" y="7958"/>
                </a:cxn>
                <a:cxn ang="0">
                  <a:pos x="7957" y="6348"/>
                </a:cxn>
                <a:cxn ang="0">
                  <a:pos x="7406" y="5152"/>
                </a:cxn>
                <a:cxn ang="0">
                  <a:pos x="7728" y="4646"/>
                </a:cxn>
                <a:cxn ang="0">
                  <a:pos x="8372" y="4554"/>
                </a:cxn>
                <a:cxn ang="0">
                  <a:pos x="8878" y="4876"/>
                </a:cxn>
                <a:cxn ang="0">
                  <a:pos x="9016" y="5474"/>
                </a:cxn>
                <a:cxn ang="0">
                  <a:pos x="8648" y="6026"/>
                </a:cxn>
                <a:cxn ang="0">
                  <a:pos x="8050" y="6118"/>
                </a:cxn>
                <a:cxn ang="0">
                  <a:pos x="7498" y="5796"/>
                </a:cxn>
                <a:cxn ang="0">
                  <a:pos x="14168" y="6808"/>
                </a:cxn>
                <a:cxn ang="0">
                  <a:pos x="13800" y="6808"/>
                </a:cxn>
                <a:cxn ang="0">
                  <a:pos x="13984" y="6578"/>
                </a:cxn>
                <a:cxn ang="0">
                  <a:pos x="14168" y="6808"/>
                </a:cxn>
                <a:cxn ang="0">
                  <a:pos x="14536" y="9338"/>
                </a:cxn>
                <a:cxn ang="0">
                  <a:pos x="16422" y="10580"/>
                </a:cxn>
                <a:cxn ang="0">
                  <a:pos x="16192" y="10718"/>
                </a:cxn>
                <a:cxn ang="0">
                  <a:pos x="11730" y="10718"/>
                </a:cxn>
                <a:cxn ang="0">
                  <a:pos x="11592" y="10488"/>
                </a:cxn>
                <a:cxn ang="0">
                  <a:pos x="13478" y="9522"/>
                </a:cxn>
                <a:cxn ang="0">
                  <a:pos x="14260" y="14812"/>
                </a:cxn>
                <a:cxn ang="0">
                  <a:pos x="14122" y="9844"/>
                </a:cxn>
                <a:cxn ang="0">
                  <a:pos x="13846" y="8924"/>
                </a:cxn>
                <a:cxn ang="0">
                  <a:pos x="14398" y="9154"/>
                </a:cxn>
                <a:cxn ang="0">
                  <a:pos x="14168" y="9706"/>
                </a:cxn>
                <a:cxn ang="0">
                  <a:pos x="13616" y="9476"/>
                </a:cxn>
              </a:cxnLst>
              <a:rect l="0" t="0" r="r" b="b"/>
              <a:pathLst>
                <a:path w="16422" h="15962">
                  <a:moveTo>
                    <a:pt x="1978" y="9338"/>
                  </a:moveTo>
                  <a:lnTo>
                    <a:pt x="2024" y="9154"/>
                  </a:lnTo>
                  <a:lnTo>
                    <a:pt x="2116" y="9016"/>
                  </a:lnTo>
                  <a:lnTo>
                    <a:pt x="2254" y="8924"/>
                  </a:lnTo>
                  <a:lnTo>
                    <a:pt x="2392" y="8878"/>
                  </a:lnTo>
                  <a:lnTo>
                    <a:pt x="2576" y="8924"/>
                  </a:lnTo>
                  <a:lnTo>
                    <a:pt x="2714" y="9016"/>
                  </a:lnTo>
                  <a:lnTo>
                    <a:pt x="2806" y="9154"/>
                  </a:lnTo>
                  <a:lnTo>
                    <a:pt x="2806" y="9338"/>
                  </a:lnTo>
                  <a:lnTo>
                    <a:pt x="2806" y="9476"/>
                  </a:lnTo>
                  <a:lnTo>
                    <a:pt x="2714" y="9614"/>
                  </a:lnTo>
                  <a:lnTo>
                    <a:pt x="2576" y="9706"/>
                  </a:lnTo>
                  <a:lnTo>
                    <a:pt x="2392" y="9751"/>
                  </a:lnTo>
                  <a:lnTo>
                    <a:pt x="2254" y="9706"/>
                  </a:lnTo>
                  <a:lnTo>
                    <a:pt x="2116" y="9614"/>
                  </a:lnTo>
                  <a:lnTo>
                    <a:pt x="2024" y="9476"/>
                  </a:lnTo>
                  <a:lnTo>
                    <a:pt x="1978" y="9338"/>
                  </a:lnTo>
                  <a:close/>
                  <a:moveTo>
                    <a:pt x="2530" y="9844"/>
                  </a:moveTo>
                  <a:lnTo>
                    <a:pt x="2668" y="14812"/>
                  </a:lnTo>
                  <a:lnTo>
                    <a:pt x="2116" y="14812"/>
                  </a:lnTo>
                  <a:lnTo>
                    <a:pt x="2254" y="9844"/>
                  </a:lnTo>
                  <a:lnTo>
                    <a:pt x="2392" y="9844"/>
                  </a:lnTo>
                  <a:lnTo>
                    <a:pt x="2530" y="9844"/>
                  </a:lnTo>
                  <a:close/>
                  <a:moveTo>
                    <a:pt x="322" y="10672"/>
                  </a:moveTo>
                  <a:lnTo>
                    <a:pt x="230" y="10718"/>
                  </a:lnTo>
                  <a:lnTo>
                    <a:pt x="138" y="10718"/>
                  </a:lnTo>
                  <a:lnTo>
                    <a:pt x="46" y="10672"/>
                  </a:lnTo>
                  <a:lnTo>
                    <a:pt x="0" y="10626"/>
                  </a:lnTo>
                  <a:lnTo>
                    <a:pt x="0" y="10580"/>
                  </a:lnTo>
                  <a:lnTo>
                    <a:pt x="0" y="10488"/>
                  </a:lnTo>
                  <a:lnTo>
                    <a:pt x="46" y="10396"/>
                  </a:lnTo>
                  <a:lnTo>
                    <a:pt x="138" y="10350"/>
                  </a:lnTo>
                  <a:lnTo>
                    <a:pt x="1840" y="9338"/>
                  </a:lnTo>
                  <a:lnTo>
                    <a:pt x="1932" y="9522"/>
                  </a:lnTo>
                  <a:lnTo>
                    <a:pt x="2024" y="9706"/>
                  </a:lnTo>
                  <a:lnTo>
                    <a:pt x="322" y="10672"/>
                  </a:lnTo>
                  <a:close/>
                  <a:moveTo>
                    <a:pt x="4508" y="10672"/>
                  </a:moveTo>
                  <a:lnTo>
                    <a:pt x="2806" y="9706"/>
                  </a:lnTo>
                  <a:lnTo>
                    <a:pt x="2898" y="9522"/>
                  </a:lnTo>
                  <a:lnTo>
                    <a:pt x="2944" y="9338"/>
                  </a:lnTo>
                  <a:lnTo>
                    <a:pt x="4692" y="10350"/>
                  </a:lnTo>
                  <a:lnTo>
                    <a:pt x="4784" y="10396"/>
                  </a:lnTo>
                  <a:lnTo>
                    <a:pt x="4830" y="10488"/>
                  </a:lnTo>
                  <a:lnTo>
                    <a:pt x="4830" y="10580"/>
                  </a:lnTo>
                  <a:lnTo>
                    <a:pt x="4830" y="10626"/>
                  </a:lnTo>
                  <a:lnTo>
                    <a:pt x="4738" y="10672"/>
                  </a:lnTo>
                  <a:lnTo>
                    <a:pt x="4692" y="10718"/>
                  </a:lnTo>
                  <a:lnTo>
                    <a:pt x="4600" y="10718"/>
                  </a:lnTo>
                  <a:lnTo>
                    <a:pt x="4508" y="10672"/>
                  </a:lnTo>
                  <a:close/>
                  <a:moveTo>
                    <a:pt x="2576" y="6808"/>
                  </a:moveTo>
                  <a:lnTo>
                    <a:pt x="2576" y="8832"/>
                  </a:lnTo>
                  <a:lnTo>
                    <a:pt x="2392" y="8786"/>
                  </a:lnTo>
                  <a:lnTo>
                    <a:pt x="2208" y="8832"/>
                  </a:lnTo>
                  <a:lnTo>
                    <a:pt x="2208" y="6808"/>
                  </a:lnTo>
                  <a:lnTo>
                    <a:pt x="2208" y="6715"/>
                  </a:lnTo>
                  <a:lnTo>
                    <a:pt x="2254" y="6624"/>
                  </a:lnTo>
                  <a:lnTo>
                    <a:pt x="2346" y="6578"/>
                  </a:lnTo>
                  <a:lnTo>
                    <a:pt x="2392" y="6578"/>
                  </a:lnTo>
                  <a:lnTo>
                    <a:pt x="2484" y="6578"/>
                  </a:lnTo>
                  <a:lnTo>
                    <a:pt x="2530" y="6624"/>
                  </a:lnTo>
                  <a:lnTo>
                    <a:pt x="2576" y="6715"/>
                  </a:lnTo>
                  <a:lnTo>
                    <a:pt x="2576" y="6808"/>
                  </a:lnTo>
                  <a:close/>
                  <a:moveTo>
                    <a:pt x="8556" y="506"/>
                  </a:moveTo>
                  <a:lnTo>
                    <a:pt x="8556" y="4370"/>
                  </a:lnTo>
                  <a:lnTo>
                    <a:pt x="8372" y="4324"/>
                  </a:lnTo>
                  <a:lnTo>
                    <a:pt x="8188" y="4278"/>
                  </a:lnTo>
                  <a:lnTo>
                    <a:pt x="8004" y="4324"/>
                  </a:lnTo>
                  <a:lnTo>
                    <a:pt x="7820" y="4370"/>
                  </a:lnTo>
                  <a:lnTo>
                    <a:pt x="7820" y="506"/>
                  </a:lnTo>
                  <a:lnTo>
                    <a:pt x="7866" y="322"/>
                  </a:lnTo>
                  <a:lnTo>
                    <a:pt x="7957" y="138"/>
                  </a:lnTo>
                  <a:lnTo>
                    <a:pt x="8050" y="46"/>
                  </a:lnTo>
                  <a:lnTo>
                    <a:pt x="8188" y="0"/>
                  </a:lnTo>
                  <a:lnTo>
                    <a:pt x="8326" y="46"/>
                  </a:lnTo>
                  <a:lnTo>
                    <a:pt x="8465" y="138"/>
                  </a:lnTo>
                  <a:lnTo>
                    <a:pt x="8556" y="322"/>
                  </a:lnTo>
                  <a:lnTo>
                    <a:pt x="8556" y="506"/>
                  </a:lnTo>
                  <a:close/>
                  <a:moveTo>
                    <a:pt x="12236" y="7958"/>
                  </a:moveTo>
                  <a:lnTo>
                    <a:pt x="8924" y="6072"/>
                  </a:lnTo>
                  <a:lnTo>
                    <a:pt x="9062" y="5934"/>
                  </a:lnTo>
                  <a:lnTo>
                    <a:pt x="9154" y="5750"/>
                  </a:lnTo>
                  <a:lnTo>
                    <a:pt x="9200" y="5566"/>
                  </a:lnTo>
                  <a:lnTo>
                    <a:pt x="9246" y="5382"/>
                  </a:lnTo>
                  <a:lnTo>
                    <a:pt x="12604" y="7314"/>
                  </a:lnTo>
                  <a:lnTo>
                    <a:pt x="12742" y="7452"/>
                  </a:lnTo>
                  <a:lnTo>
                    <a:pt x="12834" y="7590"/>
                  </a:lnTo>
                  <a:lnTo>
                    <a:pt x="12880" y="7729"/>
                  </a:lnTo>
                  <a:lnTo>
                    <a:pt x="12834" y="7866"/>
                  </a:lnTo>
                  <a:lnTo>
                    <a:pt x="12742" y="8004"/>
                  </a:lnTo>
                  <a:lnTo>
                    <a:pt x="12604" y="8050"/>
                  </a:lnTo>
                  <a:lnTo>
                    <a:pt x="12420" y="8050"/>
                  </a:lnTo>
                  <a:lnTo>
                    <a:pt x="12236" y="7958"/>
                  </a:lnTo>
                  <a:close/>
                  <a:moveTo>
                    <a:pt x="4186" y="7958"/>
                  </a:moveTo>
                  <a:lnTo>
                    <a:pt x="4002" y="8050"/>
                  </a:lnTo>
                  <a:lnTo>
                    <a:pt x="3818" y="8050"/>
                  </a:lnTo>
                  <a:lnTo>
                    <a:pt x="3634" y="8004"/>
                  </a:lnTo>
                  <a:lnTo>
                    <a:pt x="3542" y="7866"/>
                  </a:lnTo>
                  <a:lnTo>
                    <a:pt x="3496" y="7729"/>
                  </a:lnTo>
                  <a:lnTo>
                    <a:pt x="3542" y="7590"/>
                  </a:lnTo>
                  <a:lnTo>
                    <a:pt x="3634" y="7452"/>
                  </a:lnTo>
                  <a:lnTo>
                    <a:pt x="3772" y="7314"/>
                  </a:lnTo>
                  <a:lnTo>
                    <a:pt x="7130" y="5382"/>
                  </a:lnTo>
                  <a:lnTo>
                    <a:pt x="7176" y="5382"/>
                  </a:lnTo>
                  <a:lnTo>
                    <a:pt x="7176" y="5566"/>
                  </a:lnTo>
                  <a:lnTo>
                    <a:pt x="7222" y="5750"/>
                  </a:lnTo>
                  <a:lnTo>
                    <a:pt x="7314" y="5934"/>
                  </a:lnTo>
                  <a:lnTo>
                    <a:pt x="7453" y="6072"/>
                  </a:lnTo>
                  <a:lnTo>
                    <a:pt x="4186" y="7958"/>
                  </a:lnTo>
                  <a:close/>
                  <a:moveTo>
                    <a:pt x="8465" y="6348"/>
                  </a:moveTo>
                  <a:lnTo>
                    <a:pt x="8694" y="15962"/>
                  </a:lnTo>
                  <a:lnTo>
                    <a:pt x="7682" y="15962"/>
                  </a:lnTo>
                  <a:lnTo>
                    <a:pt x="7957" y="6348"/>
                  </a:lnTo>
                  <a:lnTo>
                    <a:pt x="8188" y="6394"/>
                  </a:lnTo>
                  <a:lnTo>
                    <a:pt x="8465" y="6348"/>
                  </a:lnTo>
                  <a:close/>
                  <a:moveTo>
                    <a:pt x="7360" y="5336"/>
                  </a:moveTo>
                  <a:lnTo>
                    <a:pt x="7406" y="5152"/>
                  </a:lnTo>
                  <a:lnTo>
                    <a:pt x="7453" y="5014"/>
                  </a:lnTo>
                  <a:lnTo>
                    <a:pt x="7498" y="4876"/>
                  </a:lnTo>
                  <a:lnTo>
                    <a:pt x="7636" y="4738"/>
                  </a:lnTo>
                  <a:lnTo>
                    <a:pt x="7728" y="4646"/>
                  </a:lnTo>
                  <a:lnTo>
                    <a:pt x="7866" y="4600"/>
                  </a:lnTo>
                  <a:lnTo>
                    <a:pt x="8050" y="4554"/>
                  </a:lnTo>
                  <a:lnTo>
                    <a:pt x="8188" y="4508"/>
                  </a:lnTo>
                  <a:lnTo>
                    <a:pt x="8372" y="4554"/>
                  </a:lnTo>
                  <a:lnTo>
                    <a:pt x="8510" y="4600"/>
                  </a:lnTo>
                  <a:lnTo>
                    <a:pt x="8648" y="4646"/>
                  </a:lnTo>
                  <a:lnTo>
                    <a:pt x="8786" y="4738"/>
                  </a:lnTo>
                  <a:lnTo>
                    <a:pt x="8878" y="4876"/>
                  </a:lnTo>
                  <a:lnTo>
                    <a:pt x="8969" y="5014"/>
                  </a:lnTo>
                  <a:lnTo>
                    <a:pt x="9016" y="5152"/>
                  </a:lnTo>
                  <a:lnTo>
                    <a:pt x="9016" y="5336"/>
                  </a:lnTo>
                  <a:lnTo>
                    <a:pt x="9016" y="5474"/>
                  </a:lnTo>
                  <a:lnTo>
                    <a:pt x="8969" y="5658"/>
                  </a:lnTo>
                  <a:lnTo>
                    <a:pt x="8878" y="5796"/>
                  </a:lnTo>
                  <a:lnTo>
                    <a:pt x="8786" y="5888"/>
                  </a:lnTo>
                  <a:lnTo>
                    <a:pt x="8648" y="6026"/>
                  </a:lnTo>
                  <a:lnTo>
                    <a:pt x="8510" y="6072"/>
                  </a:lnTo>
                  <a:lnTo>
                    <a:pt x="8372" y="6118"/>
                  </a:lnTo>
                  <a:lnTo>
                    <a:pt x="8188" y="6164"/>
                  </a:lnTo>
                  <a:lnTo>
                    <a:pt x="8050" y="6118"/>
                  </a:lnTo>
                  <a:lnTo>
                    <a:pt x="7866" y="6072"/>
                  </a:lnTo>
                  <a:lnTo>
                    <a:pt x="7728" y="6026"/>
                  </a:lnTo>
                  <a:lnTo>
                    <a:pt x="7636" y="5888"/>
                  </a:lnTo>
                  <a:lnTo>
                    <a:pt x="7498" y="5796"/>
                  </a:lnTo>
                  <a:lnTo>
                    <a:pt x="7453" y="5658"/>
                  </a:lnTo>
                  <a:lnTo>
                    <a:pt x="7406" y="5474"/>
                  </a:lnTo>
                  <a:lnTo>
                    <a:pt x="7360" y="5336"/>
                  </a:lnTo>
                  <a:close/>
                  <a:moveTo>
                    <a:pt x="14168" y="6808"/>
                  </a:moveTo>
                  <a:lnTo>
                    <a:pt x="14168" y="8832"/>
                  </a:lnTo>
                  <a:lnTo>
                    <a:pt x="13984" y="8786"/>
                  </a:lnTo>
                  <a:lnTo>
                    <a:pt x="13800" y="8832"/>
                  </a:lnTo>
                  <a:lnTo>
                    <a:pt x="13800" y="6808"/>
                  </a:lnTo>
                  <a:lnTo>
                    <a:pt x="13800" y="6715"/>
                  </a:lnTo>
                  <a:lnTo>
                    <a:pt x="13846" y="6624"/>
                  </a:lnTo>
                  <a:lnTo>
                    <a:pt x="13938" y="6578"/>
                  </a:lnTo>
                  <a:lnTo>
                    <a:pt x="13984" y="6578"/>
                  </a:lnTo>
                  <a:lnTo>
                    <a:pt x="14076" y="6578"/>
                  </a:lnTo>
                  <a:lnTo>
                    <a:pt x="14122" y="6624"/>
                  </a:lnTo>
                  <a:lnTo>
                    <a:pt x="14168" y="6715"/>
                  </a:lnTo>
                  <a:lnTo>
                    <a:pt x="14168" y="6808"/>
                  </a:lnTo>
                  <a:close/>
                  <a:moveTo>
                    <a:pt x="16100" y="10672"/>
                  </a:moveTo>
                  <a:lnTo>
                    <a:pt x="14398" y="9706"/>
                  </a:lnTo>
                  <a:lnTo>
                    <a:pt x="14490" y="9522"/>
                  </a:lnTo>
                  <a:lnTo>
                    <a:pt x="14536" y="9338"/>
                  </a:lnTo>
                  <a:lnTo>
                    <a:pt x="16284" y="10350"/>
                  </a:lnTo>
                  <a:lnTo>
                    <a:pt x="16330" y="10396"/>
                  </a:lnTo>
                  <a:lnTo>
                    <a:pt x="16422" y="10488"/>
                  </a:lnTo>
                  <a:lnTo>
                    <a:pt x="16422" y="10580"/>
                  </a:lnTo>
                  <a:lnTo>
                    <a:pt x="16376" y="10626"/>
                  </a:lnTo>
                  <a:lnTo>
                    <a:pt x="16330" y="10672"/>
                  </a:lnTo>
                  <a:lnTo>
                    <a:pt x="16284" y="10718"/>
                  </a:lnTo>
                  <a:lnTo>
                    <a:pt x="16192" y="10718"/>
                  </a:lnTo>
                  <a:lnTo>
                    <a:pt x="16100" y="10672"/>
                  </a:lnTo>
                  <a:close/>
                  <a:moveTo>
                    <a:pt x="11914" y="10672"/>
                  </a:moveTo>
                  <a:lnTo>
                    <a:pt x="11822" y="10718"/>
                  </a:lnTo>
                  <a:lnTo>
                    <a:pt x="11730" y="10718"/>
                  </a:lnTo>
                  <a:lnTo>
                    <a:pt x="11638" y="10672"/>
                  </a:lnTo>
                  <a:lnTo>
                    <a:pt x="11592" y="10626"/>
                  </a:lnTo>
                  <a:lnTo>
                    <a:pt x="11546" y="10580"/>
                  </a:lnTo>
                  <a:lnTo>
                    <a:pt x="11592" y="10488"/>
                  </a:lnTo>
                  <a:lnTo>
                    <a:pt x="11638" y="10396"/>
                  </a:lnTo>
                  <a:lnTo>
                    <a:pt x="11730" y="10350"/>
                  </a:lnTo>
                  <a:lnTo>
                    <a:pt x="13432" y="9338"/>
                  </a:lnTo>
                  <a:lnTo>
                    <a:pt x="13478" y="9522"/>
                  </a:lnTo>
                  <a:lnTo>
                    <a:pt x="13616" y="9706"/>
                  </a:lnTo>
                  <a:lnTo>
                    <a:pt x="11914" y="10672"/>
                  </a:lnTo>
                  <a:close/>
                  <a:moveTo>
                    <a:pt x="14122" y="9844"/>
                  </a:moveTo>
                  <a:lnTo>
                    <a:pt x="14260" y="14812"/>
                  </a:lnTo>
                  <a:lnTo>
                    <a:pt x="13708" y="14812"/>
                  </a:lnTo>
                  <a:lnTo>
                    <a:pt x="13846" y="9844"/>
                  </a:lnTo>
                  <a:lnTo>
                    <a:pt x="13984" y="9844"/>
                  </a:lnTo>
                  <a:lnTo>
                    <a:pt x="14122" y="9844"/>
                  </a:lnTo>
                  <a:close/>
                  <a:moveTo>
                    <a:pt x="13570" y="9338"/>
                  </a:moveTo>
                  <a:lnTo>
                    <a:pt x="13616" y="9154"/>
                  </a:lnTo>
                  <a:lnTo>
                    <a:pt x="13708" y="9016"/>
                  </a:lnTo>
                  <a:lnTo>
                    <a:pt x="13846" y="8924"/>
                  </a:lnTo>
                  <a:lnTo>
                    <a:pt x="13984" y="8878"/>
                  </a:lnTo>
                  <a:lnTo>
                    <a:pt x="14168" y="8924"/>
                  </a:lnTo>
                  <a:lnTo>
                    <a:pt x="14306" y="9016"/>
                  </a:lnTo>
                  <a:lnTo>
                    <a:pt x="14398" y="9154"/>
                  </a:lnTo>
                  <a:lnTo>
                    <a:pt x="14398" y="9338"/>
                  </a:lnTo>
                  <a:lnTo>
                    <a:pt x="14398" y="9476"/>
                  </a:lnTo>
                  <a:lnTo>
                    <a:pt x="14306" y="9614"/>
                  </a:lnTo>
                  <a:lnTo>
                    <a:pt x="14168" y="9706"/>
                  </a:lnTo>
                  <a:lnTo>
                    <a:pt x="13984" y="9751"/>
                  </a:lnTo>
                  <a:lnTo>
                    <a:pt x="13846" y="9706"/>
                  </a:lnTo>
                  <a:lnTo>
                    <a:pt x="13708" y="9614"/>
                  </a:lnTo>
                  <a:lnTo>
                    <a:pt x="13616" y="9476"/>
                  </a:lnTo>
                  <a:lnTo>
                    <a:pt x="13570" y="9338"/>
                  </a:lnTo>
                  <a:close/>
                </a:path>
              </a:pathLst>
            </a:custGeom>
            <a:solidFill>
              <a:srgbClr val="00B050"/>
            </a:solidFill>
            <a:ln w="9525">
              <a:noFill/>
              <a:round/>
            </a:ln>
          </p:spPr>
          <p:txBody>
            <a:bodyPr lIns="46783" tIns="23390" rIns="46783" bIns="23390"/>
            <a:lstStyle/>
            <a:p>
              <a:pPr fontAlgn="auto"/>
              <a:endParaRPr lang="zh-CN" altLang="en-US" sz="722" noProof="1">
                <a:latin typeface="等线" panose="02010600030101010101" pitchFamily="2" charset="-122"/>
                <a:ea typeface="等线" panose="02010600030101010101" pitchFamily="2" charset="-122"/>
              </a:endParaRPr>
            </a:p>
          </p:txBody>
        </p:sp>
        <p:sp>
          <p:nvSpPr>
            <p:cNvPr id="78" name="Freeform 111"/>
            <p:cNvSpPr>
              <a:spLocks noEditPoints="1"/>
            </p:cNvSpPr>
            <p:nvPr/>
          </p:nvSpPr>
          <p:spPr bwMode="auto">
            <a:xfrm>
              <a:off x="8491158" y="4744915"/>
              <a:ext cx="413194" cy="262318"/>
            </a:xfrm>
            <a:custGeom>
              <a:avLst/>
              <a:gdLst/>
              <a:ahLst/>
              <a:cxnLst>
                <a:cxn ang="0">
                  <a:pos x="15565" y="4694"/>
                </a:cxn>
                <a:cxn ang="0">
                  <a:pos x="14497" y="6534"/>
                </a:cxn>
                <a:cxn ang="0">
                  <a:pos x="14278" y="7070"/>
                </a:cxn>
                <a:cxn ang="0">
                  <a:pos x="13902" y="7499"/>
                </a:cxn>
                <a:cxn ang="0">
                  <a:pos x="13403" y="7782"/>
                </a:cxn>
                <a:cxn ang="0">
                  <a:pos x="12819" y="7885"/>
                </a:cxn>
                <a:cxn ang="0">
                  <a:pos x="12234" y="7782"/>
                </a:cxn>
                <a:cxn ang="0">
                  <a:pos x="11735" y="7499"/>
                </a:cxn>
                <a:cxn ang="0">
                  <a:pos x="11357" y="7070"/>
                </a:cxn>
                <a:cxn ang="0">
                  <a:pos x="11139" y="6534"/>
                </a:cxn>
                <a:cxn ang="0">
                  <a:pos x="5630" y="6366"/>
                </a:cxn>
                <a:cxn ang="0">
                  <a:pos x="5464" y="6926"/>
                </a:cxn>
                <a:cxn ang="0">
                  <a:pos x="5129" y="7390"/>
                </a:cxn>
                <a:cxn ang="0">
                  <a:pos x="4661" y="7718"/>
                </a:cxn>
                <a:cxn ang="0">
                  <a:pos x="4097" y="7877"/>
                </a:cxn>
                <a:cxn ang="0">
                  <a:pos x="3499" y="7831"/>
                </a:cxn>
                <a:cxn ang="0">
                  <a:pos x="2971" y="7596"/>
                </a:cxn>
                <a:cxn ang="0">
                  <a:pos x="2556" y="7205"/>
                </a:cxn>
                <a:cxn ang="0">
                  <a:pos x="2288" y="6695"/>
                </a:cxn>
                <a:cxn ang="0">
                  <a:pos x="0" y="6192"/>
                </a:cxn>
                <a:cxn ang="0">
                  <a:pos x="12951" y="5299"/>
                </a:cxn>
                <a:cxn ang="0">
                  <a:pos x="13234" y="5395"/>
                </a:cxn>
                <a:cxn ang="0">
                  <a:pos x="13465" y="5576"/>
                </a:cxn>
                <a:cxn ang="0">
                  <a:pos x="13623" y="5823"/>
                </a:cxn>
                <a:cxn ang="0">
                  <a:pos x="13691" y="6119"/>
                </a:cxn>
                <a:cxn ang="0">
                  <a:pos x="13653" y="6424"/>
                </a:cxn>
                <a:cxn ang="0">
                  <a:pos x="13518" y="6687"/>
                </a:cxn>
                <a:cxn ang="0">
                  <a:pos x="13306" y="6889"/>
                </a:cxn>
                <a:cxn ang="0">
                  <a:pos x="13036" y="7012"/>
                </a:cxn>
                <a:cxn ang="0">
                  <a:pos x="12729" y="7034"/>
                </a:cxn>
                <a:cxn ang="0">
                  <a:pos x="12440" y="6952"/>
                </a:cxn>
                <a:cxn ang="0">
                  <a:pos x="12201" y="6782"/>
                </a:cxn>
                <a:cxn ang="0">
                  <a:pos x="12031" y="6542"/>
                </a:cxn>
                <a:cxn ang="0">
                  <a:pos x="11949" y="6253"/>
                </a:cxn>
                <a:cxn ang="0">
                  <a:pos x="11972" y="5946"/>
                </a:cxn>
                <a:cxn ang="0">
                  <a:pos x="12094" y="5675"/>
                </a:cxn>
                <a:cxn ang="0">
                  <a:pos x="12296" y="5463"/>
                </a:cxn>
                <a:cxn ang="0">
                  <a:pos x="12559" y="5328"/>
                </a:cxn>
                <a:cxn ang="0">
                  <a:pos x="3923" y="5289"/>
                </a:cxn>
                <a:cxn ang="0">
                  <a:pos x="4224" y="5342"/>
                </a:cxn>
                <a:cxn ang="0">
                  <a:pos x="4479" y="5489"/>
                </a:cxn>
                <a:cxn ang="0">
                  <a:pos x="4670" y="5711"/>
                </a:cxn>
                <a:cxn ang="0">
                  <a:pos x="4779" y="5988"/>
                </a:cxn>
                <a:cxn ang="0">
                  <a:pos x="4787" y="6297"/>
                </a:cxn>
                <a:cxn ang="0">
                  <a:pos x="4691" y="6580"/>
                </a:cxn>
                <a:cxn ang="0">
                  <a:pos x="4510" y="6811"/>
                </a:cxn>
                <a:cxn ang="0">
                  <a:pos x="4263" y="6969"/>
                </a:cxn>
                <a:cxn ang="0">
                  <a:pos x="3968" y="7037"/>
                </a:cxn>
                <a:cxn ang="0">
                  <a:pos x="3664" y="6999"/>
                </a:cxn>
                <a:cxn ang="0">
                  <a:pos x="3401" y="6864"/>
                </a:cxn>
                <a:cxn ang="0">
                  <a:pos x="3199" y="6652"/>
                </a:cxn>
                <a:cxn ang="0">
                  <a:pos x="3077" y="6382"/>
                </a:cxn>
                <a:cxn ang="0">
                  <a:pos x="3054" y="6074"/>
                </a:cxn>
                <a:cxn ang="0">
                  <a:pos x="3136" y="5785"/>
                </a:cxn>
                <a:cxn ang="0">
                  <a:pos x="3306" y="5545"/>
                </a:cxn>
                <a:cxn ang="0">
                  <a:pos x="3545" y="5375"/>
                </a:cxn>
                <a:cxn ang="0">
                  <a:pos x="3834" y="5293"/>
                </a:cxn>
                <a:cxn ang="0">
                  <a:pos x="4469" y="944"/>
                </a:cxn>
              </a:cxnLst>
              <a:rect l="0" t="0" r="r" b="b"/>
              <a:pathLst>
                <a:path w="16454" h="7885">
                  <a:moveTo>
                    <a:pt x="889" y="3618"/>
                  </a:moveTo>
                  <a:lnTo>
                    <a:pt x="2425" y="2994"/>
                  </a:lnTo>
                  <a:lnTo>
                    <a:pt x="4207" y="61"/>
                  </a:lnTo>
                  <a:lnTo>
                    <a:pt x="10146" y="0"/>
                  </a:lnTo>
                  <a:lnTo>
                    <a:pt x="11966" y="2775"/>
                  </a:lnTo>
                  <a:lnTo>
                    <a:pt x="15565" y="3618"/>
                  </a:lnTo>
                  <a:lnTo>
                    <a:pt x="15565" y="4694"/>
                  </a:lnTo>
                  <a:lnTo>
                    <a:pt x="16454" y="4694"/>
                  </a:lnTo>
                  <a:lnTo>
                    <a:pt x="16454" y="6192"/>
                  </a:lnTo>
                  <a:lnTo>
                    <a:pt x="14537" y="6192"/>
                  </a:lnTo>
                  <a:lnTo>
                    <a:pt x="14533" y="6279"/>
                  </a:lnTo>
                  <a:lnTo>
                    <a:pt x="14525" y="6366"/>
                  </a:lnTo>
                  <a:lnTo>
                    <a:pt x="14513" y="6450"/>
                  </a:lnTo>
                  <a:lnTo>
                    <a:pt x="14497" y="6534"/>
                  </a:lnTo>
                  <a:lnTo>
                    <a:pt x="14476" y="6615"/>
                  </a:lnTo>
                  <a:lnTo>
                    <a:pt x="14453" y="6695"/>
                  </a:lnTo>
                  <a:lnTo>
                    <a:pt x="14425" y="6775"/>
                  </a:lnTo>
                  <a:lnTo>
                    <a:pt x="14393" y="6851"/>
                  </a:lnTo>
                  <a:lnTo>
                    <a:pt x="14358" y="6926"/>
                  </a:lnTo>
                  <a:lnTo>
                    <a:pt x="14320" y="6999"/>
                  </a:lnTo>
                  <a:lnTo>
                    <a:pt x="14278" y="7070"/>
                  </a:lnTo>
                  <a:lnTo>
                    <a:pt x="14234" y="7139"/>
                  </a:lnTo>
                  <a:lnTo>
                    <a:pt x="14185" y="7205"/>
                  </a:lnTo>
                  <a:lnTo>
                    <a:pt x="14134" y="7269"/>
                  </a:lnTo>
                  <a:lnTo>
                    <a:pt x="14081" y="7331"/>
                  </a:lnTo>
                  <a:lnTo>
                    <a:pt x="14023" y="7390"/>
                  </a:lnTo>
                  <a:lnTo>
                    <a:pt x="13963" y="7445"/>
                  </a:lnTo>
                  <a:lnTo>
                    <a:pt x="13902" y="7499"/>
                  </a:lnTo>
                  <a:lnTo>
                    <a:pt x="13837" y="7549"/>
                  </a:lnTo>
                  <a:lnTo>
                    <a:pt x="13770" y="7596"/>
                  </a:lnTo>
                  <a:lnTo>
                    <a:pt x="13700" y="7640"/>
                  </a:lnTo>
                  <a:lnTo>
                    <a:pt x="13629" y="7681"/>
                  </a:lnTo>
                  <a:lnTo>
                    <a:pt x="13556" y="7718"/>
                  </a:lnTo>
                  <a:lnTo>
                    <a:pt x="13480" y="7752"/>
                  </a:lnTo>
                  <a:lnTo>
                    <a:pt x="13403" y="7782"/>
                  </a:lnTo>
                  <a:lnTo>
                    <a:pt x="13324" y="7809"/>
                  </a:lnTo>
                  <a:lnTo>
                    <a:pt x="13242" y="7831"/>
                  </a:lnTo>
                  <a:lnTo>
                    <a:pt x="13161" y="7851"/>
                  </a:lnTo>
                  <a:lnTo>
                    <a:pt x="13077" y="7865"/>
                  </a:lnTo>
                  <a:lnTo>
                    <a:pt x="12991" y="7877"/>
                  </a:lnTo>
                  <a:lnTo>
                    <a:pt x="12906" y="7883"/>
                  </a:lnTo>
                  <a:lnTo>
                    <a:pt x="12819" y="7885"/>
                  </a:lnTo>
                  <a:lnTo>
                    <a:pt x="12731" y="7883"/>
                  </a:lnTo>
                  <a:lnTo>
                    <a:pt x="12645" y="7877"/>
                  </a:lnTo>
                  <a:lnTo>
                    <a:pt x="12560" y="7865"/>
                  </a:lnTo>
                  <a:lnTo>
                    <a:pt x="12476" y="7851"/>
                  </a:lnTo>
                  <a:lnTo>
                    <a:pt x="12393" y="7831"/>
                  </a:lnTo>
                  <a:lnTo>
                    <a:pt x="12313" y="7809"/>
                  </a:lnTo>
                  <a:lnTo>
                    <a:pt x="12234" y="7782"/>
                  </a:lnTo>
                  <a:lnTo>
                    <a:pt x="12156" y="7752"/>
                  </a:lnTo>
                  <a:lnTo>
                    <a:pt x="12080" y="7718"/>
                  </a:lnTo>
                  <a:lnTo>
                    <a:pt x="12007" y="7681"/>
                  </a:lnTo>
                  <a:lnTo>
                    <a:pt x="11935" y="7640"/>
                  </a:lnTo>
                  <a:lnTo>
                    <a:pt x="11866" y="7596"/>
                  </a:lnTo>
                  <a:lnTo>
                    <a:pt x="11800" y="7549"/>
                  </a:lnTo>
                  <a:lnTo>
                    <a:pt x="11735" y="7499"/>
                  </a:lnTo>
                  <a:lnTo>
                    <a:pt x="11672" y="7445"/>
                  </a:lnTo>
                  <a:lnTo>
                    <a:pt x="11613" y="7390"/>
                  </a:lnTo>
                  <a:lnTo>
                    <a:pt x="11556" y="7331"/>
                  </a:lnTo>
                  <a:lnTo>
                    <a:pt x="11502" y="7269"/>
                  </a:lnTo>
                  <a:lnTo>
                    <a:pt x="11451" y="7205"/>
                  </a:lnTo>
                  <a:lnTo>
                    <a:pt x="11403" y="7139"/>
                  </a:lnTo>
                  <a:lnTo>
                    <a:pt x="11357" y="7070"/>
                  </a:lnTo>
                  <a:lnTo>
                    <a:pt x="11316" y="6999"/>
                  </a:lnTo>
                  <a:lnTo>
                    <a:pt x="11277" y="6926"/>
                  </a:lnTo>
                  <a:lnTo>
                    <a:pt x="11242" y="6851"/>
                  </a:lnTo>
                  <a:lnTo>
                    <a:pt x="11211" y="6775"/>
                  </a:lnTo>
                  <a:lnTo>
                    <a:pt x="11184" y="6695"/>
                  </a:lnTo>
                  <a:lnTo>
                    <a:pt x="11159" y="6615"/>
                  </a:lnTo>
                  <a:lnTo>
                    <a:pt x="11139" y="6534"/>
                  </a:lnTo>
                  <a:lnTo>
                    <a:pt x="11123" y="6450"/>
                  </a:lnTo>
                  <a:lnTo>
                    <a:pt x="11111" y="6366"/>
                  </a:lnTo>
                  <a:lnTo>
                    <a:pt x="11103" y="6279"/>
                  </a:lnTo>
                  <a:lnTo>
                    <a:pt x="11099" y="6192"/>
                  </a:lnTo>
                  <a:lnTo>
                    <a:pt x="5642" y="6192"/>
                  </a:lnTo>
                  <a:lnTo>
                    <a:pt x="5639" y="6279"/>
                  </a:lnTo>
                  <a:lnTo>
                    <a:pt x="5630" y="6366"/>
                  </a:lnTo>
                  <a:lnTo>
                    <a:pt x="5618" y="6450"/>
                  </a:lnTo>
                  <a:lnTo>
                    <a:pt x="5602" y="6534"/>
                  </a:lnTo>
                  <a:lnTo>
                    <a:pt x="5582" y="6615"/>
                  </a:lnTo>
                  <a:lnTo>
                    <a:pt x="5557" y="6695"/>
                  </a:lnTo>
                  <a:lnTo>
                    <a:pt x="5530" y="6775"/>
                  </a:lnTo>
                  <a:lnTo>
                    <a:pt x="5499" y="6851"/>
                  </a:lnTo>
                  <a:lnTo>
                    <a:pt x="5464" y="6926"/>
                  </a:lnTo>
                  <a:lnTo>
                    <a:pt x="5425" y="6999"/>
                  </a:lnTo>
                  <a:lnTo>
                    <a:pt x="5384" y="7070"/>
                  </a:lnTo>
                  <a:lnTo>
                    <a:pt x="5338" y="7139"/>
                  </a:lnTo>
                  <a:lnTo>
                    <a:pt x="5290" y="7205"/>
                  </a:lnTo>
                  <a:lnTo>
                    <a:pt x="5240" y="7269"/>
                  </a:lnTo>
                  <a:lnTo>
                    <a:pt x="5185" y="7331"/>
                  </a:lnTo>
                  <a:lnTo>
                    <a:pt x="5129" y="7390"/>
                  </a:lnTo>
                  <a:lnTo>
                    <a:pt x="5069" y="7445"/>
                  </a:lnTo>
                  <a:lnTo>
                    <a:pt x="5006" y="7499"/>
                  </a:lnTo>
                  <a:lnTo>
                    <a:pt x="4942" y="7549"/>
                  </a:lnTo>
                  <a:lnTo>
                    <a:pt x="4874" y="7596"/>
                  </a:lnTo>
                  <a:lnTo>
                    <a:pt x="4806" y="7640"/>
                  </a:lnTo>
                  <a:lnTo>
                    <a:pt x="4734" y="7681"/>
                  </a:lnTo>
                  <a:lnTo>
                    <a:pt x="4661" y="7718"/>
                  </a:lnTo>
                  <a:lnTo>
                    <a:pt x="4586" y="7752"/>
                  </a:lnTo>
                  <a:lnTo>
                    <a:pt x="4507" y="7782"/>
                  </a:lnTo>
                  <a:lnTo>
                    <a:pt x="4428" y="7809"/>
                  </a:lnTo>
                  <a:lnTo>
                    <a:pt x="4348" y="7831"/>
                  </a:lnTo>
                  <a:lnTo>
                    <a:pt x="4266" y="7851"/>
                  </a:lnTo>
                  <a:lnTo>
                    <a:pt x="4182" y="7865"/>
                  </a:lnTo>
                  <a:lnTo>
                    <a:pt x="4097" y="7877"/>
                  </a:lnTo>
                  <a:lnTo>
                    <a:pt x="4011" y="7883"/>
                  </a:lnTo>
                  <a:lnTo>
                    <a:pt x="3923" y="7885"/>
                  </a:lnTo>
                  <a:lnTo>
                    <a:pt x="3836" y="7883"/>
                  </a:lnTo>
                  <a:lnTo>
                    <a:pt x="3749" y="7877"/>
                  </a:lnTo>
                  <a:lnTo>
                    <a:pt x="3664" y="7865"/>
                  </a:lnTo>
                  <a:lnTo>
                    <a:pt x="3581" y="7851"/>
                  </a:lnTo>
                  <a:lnTo>
                    <a:pt x="3499" y="7831"/>
                  </a:lnTo>
                  <a:lnTo>
                    <a:pt x="3417" y="7809"/>
                  </a:lnTo>
                  <a:lnTo>
                    <a:pt x="3339" y="7782"/>
                  </a:lnTo>
                  <a:lnTo>
                    <a:pt x="3261" y="7752"/>
                  </a:lnTo>
                  <a:lnTo>
                    <a:pt x="3186" y="7718"/>
                  </a:lnTo>
                  <a:lnTo>
                    <a:pt x="3112" y="7681"/>
                  </a:lnTo>
                  <a:lnTo>
                    <a:pt x="3041" y="7640"/>
                  </a:lnTo>
                  <a:lnTo>
                    <a:pt x="2971" y="7596"/>
                  </a:lnTo>
                  <a:lnTo>
                    <a:pt x="2904" y="7549"/>
                  </a:lnTo>
                  <a:lnTo>
                    <a:pt x="2839" y="7499"/>
                  </a:lnTo>
                  <a:lnTo>
                    <a:pt x="2778" y="7445"/>
                  </a:lnTo>
                  <a:lnTo>
                    <a:pt x="2718" y="7390"/>
                  </a:lnTo>
                  <a:lnTo>
                    <a:pt x="2661" y="7331"/>
                  </a:lnTo>
                  <a:lnTo>
                    <a:pt x="2607" y="7269"/>
                  </a:lnTo>
                  <a:lnTo>
                    <a:pt x="2556" y="7205"/>
                  </a:lnTo>
                  <a:lnTo>
                    <a:pt x="2508" y="7139"/>
                  </a:lnTo>
                  <a:lnTo>
                    <a:pt x="2463" y="7070"/>
                  </a:lnTo>
                  <a:lnTo>
                    <a:pt x="2421" y="6999"/>
                  </a:lnTo>
                  <a:lnTo>
                    <a:pt x="2383" y="6926"/>
                  </a:lnTo>
                  <a:lnTo>
                    <a:pt x="2348" y="6851"/>
                  </a:lnTo>
                  <a:lnTo>
                    <a:pt x="2316" y="6775"/>
                  </a:lnTo>
                  <a:lnTo>
                    <a:pt x="2288" y="6695"/>
                  </a:lnTo>
                  <a:lnTo>
                    <a:pt x="2264" y="6615"/>
                  </a:lnTo>
                  <a:lnTo>
                    <a:pt x="2244" y="6534"/>
                  </a:lnTo>
                  <a:lnTo>
                    <a:pt x="2228" y="6450"/>
                  </a:lnTo>
                  <a:lnTo>
                    <a:pt x="2216" y="6366"/>
                  </a:lnTo>
                  <a:lnTo>
                    <a:pt x="2208" y="6279"/>
                  </a:lnTo>
                  <a:lnTo>
                    <a:pt x="2205" y="6192"/>
                  </a:lnTo>
                  <a:lnTo>
                    <a:pt x="0" y="6192"/>
                  </a:lnTo>
                  <a:lnTo>
                    <a:pt x="0" y="4694"/>
                  </a:lnTo>
                  <a:lnTo>
                    <a:pt x="889" y="4694"/>
                  </a:lnTo>
                  <a:lnTo>
                    <a:pt x="889" y="3618"/>
                  </a:lnTo>
                  <a:close/>
                  <a:moveTo>
                    <a:pt x="12819" y="5289"/>
                  </a:moveTo>
                  <a:lnTo>
                    <a:pt x="12863" y="5290"/>
                  </a:lnTo>
                  <a:lnTo>
                    <a:pt x="12907" y="5293"/>
                  </a:lnTo>
                  <a:lnTo>
                    <a:pt x="12951" y="5299"/>
                  </a:lnTo>
                  <a:lnTo>
                    <a:pt x="12994" y="5306"/>
                  </a:lnTo>
                  <a:lnTo>
                    <a:pt x="13036" y="5316"/>
                  </a:lnTo>
                  <a:lnTo>
                    <a:pt x="13078" y="5328"/>
                  </a:lnTo>
                  <a:lnTo>
                    <a:pt x="13118" y="5342"/>
                  </a:lnTo>
                  <a:lnTo>
                    <a:pt x="13158" y="5358"/>
                  </a:lnTo>
                  <a:lnTo>
                    <a:pt x="13196" y="5375"/>
                  </a:lnTo>
                  <a:lnTo>
                    <a:pt x="13234" y="5395"/>
                  </a:lnTo>
                  <a:lnTo>
                    <a:pt x="13270" y="5416"/>
                  </a:lnTo>
                  <a:lnTo>
                    <a:pt x="13306" y="5439"/>
                  </a:lnTo>
                  <a:lnTo>
                    <a:pt x="13340" y="5463"/>
                  </a:lnTo>
                  <a:lnTo>
                    <a:pt x="13373" y="5489"/>
                  </a:lnTo>
                  <a:lnTo>
                    <a:pt x="13405" y="5516"/>
                  </a:lnTo>
                  <a:lnTo>
                    <a:pt x="13436" y="5545"/>
                  </a:lnTo>
                  <a:lnTo>
                    <a:pt x="13465" y="5576"/>
                  </a:lnTo>
                  <a:lnTo>
                    <a:pt x="13492" y="5608"/>
                  </a:lnTo>
                  <a:lnTo>
                    <a:pt x="13518" y="5641"/>
                  </a:lnTo>
                  <a:lnTo>
                    <a:pt x="13543" y="5675"/>
                  </a:lnTo>
                  <a:lnTo>
                    <a:pt x="13565" y="5711"/>
                  </a:lnTo>
                  <a:lnTo>
                    <a:pt x="13586" y="5747"/>
                  </a:lnTo>
                  <a:lnTo>
                    <a:pt x="13605" y="5785"/>
                  </a:lnTo>
                  <a:lnTo>
                    <a:pt x="13623" y="5823"/>
                  </a:lnTo>
                  <a:lnTo>
                    <a:pt x="13638" y="5863"/>
                  </a:lnTo>
                  <a:lnTo>
                    <a:pt x="13653" y="5904"/>
                  </a:lnTo>
                  <a:lnTo>
                    <a:pt x="13664" y="5946"/>
                  </a:lnTo>
                  <a:lnTo>
                    <a:pt x="13674" y="5988"/>
                  </a:lnTo>
                  <a:lnTo>
                    <a:pt x="13682" y="6031"/>
                  </a:lnTo>
                  <a:lnTo>
                    <a:pt x="13688" y="6074"/>
                  </a:lnTo>
                  <a:lnTo>
                    <a:pt x="13691" y="6119"/>
                  </a:lnTo>
                  <a:lnTo>
                    <a:pt x="13692" y="6164"/>
                  </a:lnTo>
                  <a:lnTo>
                    <a:pt x="13691" y="6208"/>
                  </a:lnTo>
                  <a:lnTo>
                    <a:pt x="13688" y="6253"/>
                  </a:lnTo>
                  <a:lnTo>
                    <a:pt x="13682" y="6297"/>
                  </a:lnTo>
                  <a:lnTo>
                    <a:pt x="13674" y="6340"/>
                  </a:lnTo>
                  <a:lnTo>
                    <a:pt x="13664" y="6382"/>
                  </a:lnTo>
                  <a:lnTo>
                    <a:pt x="13653" y="6424"/>
                  </a:lnTo>
                  <a:lnTo>
                    <a:pt x="13638" y="6464"/>
                  </a:lnTo>
                  <a:lnTo>
                    <a:pt x="13623" y="6504"/>
                  </a:lnTo>
                  <a:lnTo>
                    <a:pt x="13605" y="6542"/>
                  </a:lnTo>
                  <a:lnTo>
                    <a:pt x="13586" y="6580"/>
                  </a:lnTo>
                  <a:lnTo>
                    <a:pt x="13565" y="6617"/>
                  </a:lnTo>
                  <a:lnTo>
                    <a:pt x="13543" y="6652"/>
                  </a:lnTo>
                  <a:lnTo>
                    <a:pt x="13518" y="6687"/>
                  </a:lnTo>
                  <a:lnTo>
                    <a:pt x="13492" y="6720"/>
                  </a:lnTo>
                  <a:lnTo>
                    <a:pt x="13465" y="6751"/>
                  </a:lnTo>
                  <a:lnTo>
                    <a:pt x="13436" y="6782"/>
                  </a:lnTo>
                  <a:lnTo>
                    <a:pt x="13405" y="6811"/>
                  </a:lnTo>
                  <a:lnTo>
                    <a:pt x="13373" y="6839"/>
                  </a:lnTo>
                  <a:lnTo>
                    <a:pt x="13340" y="6864"/>
                  </a:lnTo>
                  <a:lnTo>
                    <a:pt x="13306" y="6889"/>
                  </a:lnTo>
                  <a:lnTo>
                    <a:pt x="13270" y="6912"/>
                  </a:lnTo>
                  <a:lnTo>
                    <a:pt x="13234" y="6933"/>
                  </a:lnTo>
                  <a:lnTo>
                    <a:pt x="13196" y="6952"/>
                  </a:lnTo>
                  <a:lnTo>
                    <a:pt x="13158" y="6969"/>
                  </a:lnTo>
                  <a:lnTo>
                    <a:pt x="13118" y="6986"/>
                  </a:lnTo>
                  <a:lnTo>
                    <a:pt x="13078" y="6999"/>
                  </a:lnTo>
                  <a:lnTo>
                    <a:pt x="13036" y="7012"/>
                  </a:lnTo>
                  <a:lnTo>
                    <a:pt x="12994" y="7021"/>
                  </a:lnTo>
                  <a:lnTo>
                    <a:pt x="12951" y="7028"/>
                  </a:lnTo>
                  <a:lnTo>
                    <a:pt x="12907" y="7034"/>
                  </a:lnTo>
                  <a:lnTo>
                    <a:pt x="12863" y="7037"/>
                  </a:lnTo>
                  <a:lnTo>
                    <a:pt x="12819" y="7038"/>
                  </a:lnTo>
                  <a:lnTo>
                    <a:pt x="12773" y="7037"/>
                  </a:lnTo>
                  <a:lnTo>
                    <a:pt x="12729" y="7034"/>
                  </a:lnTo>
                  <a:lnTo>
                    <a:pt x="12685" y="7028"/>
                  </a:lnTo>
                  <a:lnTo>
                    <a:pt x="12643" y="7021"/>
                  </a:lnTo>
                  <a:lnTo>
                    <a:pt x="12601" y="7012"/>
                  </a:lnTo>
                  <a:lnTo>
                    <a:pt x="12559" y="6999"/>
                  </a:lnTo>
                  <a:lnTo>
                    <a:pt x="12518" y="6986"/>
                  </a:lnTo>
                  <a:lnTo>
                    <a:pt x="12478" y="6969"/>
                  </a:lnTo>
                  <a:lnTo>
                    <a:pt x="12440" y="6952"/>
                  </a:lnTo>
                  <a:lnTo>
                    <a:pt x="12402" y="6933"/>
                  </a:lnTo>
                  <a:lnTo>
                    <a:pt x="12366" y="6912"/>
                  </a:lnTo>
                  <a:lnTo>
                    <a:pt x="12330" y="6889"/>
                  </a:lnTo>
                  <a:lnTo>
                    <a:pt x="12296" y="6864"/>
                  </a:lnTo>
                  <a:lnTo>
                    <a:pt x="12263" y="6839"/>
                  </a:lnTo>
                  <a:lnTo>
                    <a:pt x="12231" y="6811"/>
                  </a:lnTo>
                  <a:lnTo>
                    <a:pt x="12201" y="6782"/>
                  </a:lnTo>
                  <a:lnTo>
                    <a:pt x="12172" y="6751"/>
                  </a:lnTo>
                  <a:lnTo>
                    <a:pt x="12144" y="6720"/>
                  </a:lnTo>
                  <a:lnTo>
                    <a:pt x="12118" y="6687"/>
                  </a:lnTo>
                  <a:lnTo>
                    <a:pt x="12094" y="6652"/>
                  </a:lnTo>
                  <a:lnTo>
                    <a:pt x="12071" y="6617"/>
                  </a:lnTo>
                  <a:lnTo>
                    <a:pt x="12050" y="6580"/>
                  </a:lnTo>
                  <a:lnTo>
                    <a:pt x="12031" y="6542"/>
                  </a:lnTo>
                  <a:lnTo>
                    <a:pt x="12013" y="6504"/>
                  </a:lnTo>
                  <a:lnTo>
                    <a:pt x="11997" y="6464"/>
                  </a:lnTo>
                  <a:lnTo>
                    <a:pt x="11984" y="6424"/>
                  </a:lnTo>
                  <a:lnTo>
                    <a:pt x="11972" y="6382"/>
                  </a:lnTo>
                  <a:lnTo>
                    <a:pt x="11962" y="6340"/>
                  </a:lnTo>
                  <a:lnTo>
                    <a:pt x="11955" y="6297"/>
                  </a:lnTo>
                  <a:lnTo>
                    <a:pt x="11949" y="6253"/>
                  </a:lnTo>
                  <a:lnTo>
                    <a:pt x="11946" y="6208"/>
                  </a:lnTo>
                  <a:lnTo>
                    <a:pt x="11945" y="6164"/>
                  </a:lnTo>
                  <a:lnTo>
                    <a:pt x="11946" y="6119"/>
                  </a:lnTo>
                  <a:lnTo>
                    <a:pt x="11949" y="6074"/>
                  </a:lnTo>
                  <a:lnTo>
                    <a:pt x="11955" y="6031"/>
                  </a:lnTo>
                  <a:lnTo>
                    <a:pt x="11962" y="5988"/>
                  </a:lnTo>
                  <a:lnTo>
                    <a:pt x="11972" y="5946"/>
                  </a:lnTo>
                  <a:lnTo>
                    <a:pt x="11984" y="5904"/>
                  </a:lnTo>
                  <a:lnTo>
                    <a:pt x="11997" y="5863"/>
                  </a:lnTo>
                  <a:lnTo>
                    <a:pt x="12013" y="5823"/>
                  </a:lnTo>
                  <a:lnTo>
                    <a:pt x="12031" y="5785"/>
                  </a:lnTo>
                  <a:lnTo>
                    <a:pt x="12050" y="5747"/>
                  </a:lnTo>
                  <a:lnTo>
                    <a:pt x="12071" y="5711"/>
                  </a:lnTo>
                  <a:lnTo>
                    <a:pt x="12094" y="5675"/>
                  </a:lnTo>
                  <a:lnTo>
                    <a:pt x="12118" y="5641"/>
                  </a:lnTo>
                  <a:lnTo>
                    <a:pt x="12144" y="5608"/>
                  </a:lnTo>
                  <a:lnTo>
                    <a:pt x="12172" y="5576"/>
                  </a:lnTo>
                  <a:lnTo>
                    <a:pt x="12201" y="5545"/>
                  </a:lnTo>
                  <a:lnTo>
                    <a:pt x="12231" y="5516"/>
                  </a:lnTo>
                  <a:lnTo>
                    <a:pt x="12263" y="5489"/>
                  </a:lnTo>
                  <a:lnTo>
                    <a:pt x="12296" y="5463"/>
                  </a:lnTo>
                  <a:lnTo>
                    <a:pt x="12330" y="5439"/>
                  </a:lnTo>
                  <a:lnTo>
                    <a:pt x="12366" y="5416"/>
                  </a:lnTo>
                  <a:lnTo>
                    <a:pt x="12402" y="5395"/>
                  </a:lnTo>
                  <a:lnTo>
                    <a:pt x="12440" y="5375"/>
                  </a:lnTo>
                  <a:lnTo>
                    <a:pt x="12478" y="5358"/>
                  </a:lnTo>
                  <a:lnTo>
                    <a:pt x="12518" y="5342"/>
                  </a:lnTo>
                  <a:lnTo>
                    <a:pt x="12559" y="5328"/>
                  </a:lnTo>
                  <a:lnTo>
                    <a:pt x="12601" y="5316"/>
                  </a:lnTo>
                  <a:lnTo>
                    <a:pt x="12643" y="5306"/>
                  </a:lnTo>
                  <a:lnTo>
                    <a:pt x="12685" y="5299"/>
                  </a:lnTo>
                  <a:lnTo>
                    <a:pt x="12729" y="5293"/>
                  </a:lnTo>
                  <a:lnTo>
                    <a:pt x="12773" y="5290"/>
                  </a:lnTo>
                  <a:lnTo>
                    <a:pt x="12819" y="5289"/>
                  </a:lnTo>
                  <a:close/>
                  <a:moveTo>
                    <a:pt x="3923" y="5289"/>
                  </a:moveTo>
                  <a:lnTo>
                    <a:pt x="3968" y="5290"/>
                  </a:lnTo>
                  <a:lnTo>
                    <a:pt x="4013" y="5293"/>
                  </a:lnTo>
                  <a:lnTo>
                    <a:pt x="4056" y="5299"/>
                  </a:lnTo>
                  <a:lnTo>
                    <a:pt x="4099" y="5306"/>
                  </a:lnTo>
                  <a:lnTo>
                    <a:pt x="4141" y="5316"/>
                  </a:lnTo>
                  <a:lnTo>
                    <a:pt x="4182" y="5328"/>
                  </a:lnTo>
                  <a:lnTo>
                    <a:pt x="4224" y="5342"/>
                  </a:lnTo>
                  <a:lnTo>
                    <a:pt x="4263" y="5358"/>
                  </a:lnTo>
                  <a:lnTo>
                    <a:pt x="4302" y="5375"/>
                  </a:lnTo>
                  <a:lnTo>
                    <a:pt x="4339" y="5395"/>
                  </a:lnTo>
                  <a:lnTo>
                    <a:pt x="4376" y="5416"/>
                  </a:lnTo>
                  <a:lnTo>
                    <a:pt x="4411" y="5439"/>
                  </a:lnTo>
                  <a:lnTo>
                    <a:pt x="4446" y="5463"/>
                  </a:lnTo>
                  <a:lnTo>
                    <a:pt x="4479" y="5489"/>
                  </a:lnTo>
                  <a:lnTo>
                    <a:pt x="4510" y="5516"/>
                  </a:lnTo>
                  <a:lnTo>
                    <a:pt x="4540" y="5545"/>
                  </a:lnTo>
                  <a:lnTo>
                    <a:pt x="4569" y="5576"/>
                  </a:lnTo>
                  <a:lnTo>
                    <a:pt x="4597" y="5608"/>
                  </a:lnTo>
                  <a:lnTo>
                    <a:pt x="4623" y="5641"/>
                  </a:lnTo>
                  <a:lnTo>
                    <a:pt x="4647" y="5675"/>
                  </a:lnTo>
                  <a:lnTo>
                    <a:pt x="4670" y="5711"/>
                  </a:lnTo>
                  <a:lnTo>
                    <a:pt x="4691" y="5747"/>
                  </a:lnTo>
                  <a:lnTo>
                    <a:pt x="4711" y="5785"/>
                  </a:lnTo>
                  <a:lnTo>
                    <a:pt x="4728" y="5823"/>
                  </a:lnTo>
                  <a:lnTo>
                    <a:pt x="4744" y="5863"/>
                  </a:lnTo>
                  <a:lnTo>
                    <a:pt x="4757" y="5904"/>
                  </a:lnTo>
                  <a:lnTo>
                    <a:pt x="4770" y="5946"/>
                  </a:lnTo>
                  <a:lnTo>
                    <a:pt x="4779" y="5988"/>
                  </a:lnTo>
                  <a:lnTo>
                    <a:pt x="4787" y="6031"/>
                  </a:lnTo>
                  <a:lnTo>
                    <a:pt x="4792" y="6074"/>
                  </a:lnTo>
                  <a:lnTo>
                    <a:pt x="4796" y="6119"/>
                  </a:lnTo>
                  <a:lnTo>
                    <a:pt x="4797" y="6164"/>
                  </a:lnTo>
                  <a:lnTo>
                    <a:pt x="4796" y="6208"/>
                  </a:lnTo>
                  <a:lnTo>
                    <a:pt x="4792" y="6253"/>
                  </a:lnTo>
                  <a:lnTo>
                    <a:pt x="4787" y="6297"/>
                  </a:lnTo>
                  <a:lnTo>
                    <a:pt x="4779" y="6340"/>
                  </a:lnTo>
                  <a:lnTo>
                    <a:pt x="4770" y="6382"/>
                  </a:lnTo>
                  <a:lnTo>
                    <a:pt x="4757" y="6424"/>
                  </a:lnTo>
                  <a:lnTo>
                    <a:pt x="4744" y="6464"/>
                  </a:lnTo>
                  <a:lnTo>
                    <a:pt x="4728" y="6504"/>
                  </a:lnTo>
                  <a:lnTo>
                    <a:pt x="4711" y="6542"/>
                  </a:lnTo>
                  <a:lnTo>
                    <a:pt x="4691" y="6580"/>
                  </a:lnTo>
                  <a:lnTo>
                    <a:pt x="4670" y="6617"/>
                  </a:lnTo>
                  <a:lnTo>
                    <a:pt x="4647" y="6652"/>
                  </a:lnTo>
                  <a:lnTo>
                    <a:pt x="4623" y="6687"/>
                  </a:lnTo>
                  <a:lnTo>
                    <a:pt x="4597" y="6720"/>
                  </a:lnTo>
                  <a:lnTo>
                    <a:pt x="4569" y="6751"/>
                  </a:lnTo>
                  <a:lnTo>
                    <a:pt x="4540" y="6782"/>
                  </a:lnTo>
                  <a:lnTo>
                    <a:pt x="4510" y="6811"/>
                  </a:lnTo>
                  <a:lnTo>
                    <a:pt x="4479" y="6839"/>
                  </a:lnTo>
                  <a:lnTo>
                    <a:pt x="4446" y="6864"/>
                  </a:lnTo>
                  <a:lnTo>
                    <a:pt x="4411" y="6889"/>
                  </a:lnTo>
                  <a:lnTo>
                    <a:pt x="4376" y="6912"/>
                  </a:lnTo>
                  <a:lnTo>
                    <a:pt x="4339" y="6933"/>
                  </a:lnTo>
                  <a:lnTo>
                    <a:pt x="4302" y="6952"/>
                  </a:lnTo>
                  <a:lnTo>
                    <a:pt x="4263" y="6969"/>
                  </a:lnTo>
                  <a:lnTo>
                    <a:pt x="4224" y="6986"/>
                  </a:lnTo>
                  <a:lnTo>
                    <a:pt x="4182" y="6999"/>
                  </a:lnTo>
                  <a:lnTo>
                    <a:pt x="4141" y="7012"/>
                  </a:lnTo>
                  <a:lnTo>
                    <a:pt x="4099" y="7021"/>
                  </a:lnTo>
                  <a:lnTo>
                    <a:pt x="4056" y="7028"/>
                  </a:lnTo>
                  <a:lnTo>
                    <a:pt x="4013" y="7034"/>
                  </a:lnTo>
                  <a:lnTo>
                    <a:pt x="3968" y="7037"/>
                  </a:lnTo>
                  <a:lnTo>
                    <a:pt x="3923" y="7038"/>
                  </a:lnTo>
                  <a:lnTo>
                    <a:pt x="3878" y="7037"/>
                  </a:lnTo>
                  <a:lnTo>
                    <a:pt x="3834" y="7034"/>
                  </a:lnTo>
                  <a:lnTo>
                    <a:pt x="3791" y="7028"/>
                  </a:lnTo>
                  <a:lnTo>
                    <a:pt x="3747" y="7021"/>
                  </a:lnTo>
                  <a:lnTo>
                    <a:pt x="3705" y="7012"/>
                  </a:lnTo>
                  <a:lnTo>
                    <a:pt x="3664" y="6999"/>
                  </a:lnTo>
                  <a:lnTo>
                    <a:pt x="3623" y="6986"/>
                  </a:lnTo>
                  <a:lnTo>
                    <a:pt x="3584" y="6969"/>
                  </a:lnTo>
                  <a:lnTo>
                    <a:pt x="3545" y="6952"/>
                  </a:lnTo>
                  <a:lnTo>
                    <a:pt x="3508" y="6933"/>
                  </a:lnTo>
                  <a:lnTo>
                    <a:pt x="3471" y="6912"/>
                  </a:lnTo>
                  <a:lnTo>
                    <a:pt x="3435" y="6889"/>
                  </a:lnTo>
                  <a:lnTo>
                    <a:pt x="3401" y="6864"/>
                  </a:lnTo>
                  <a:lnTo>
                    <a:pt x="3368" y="6839"/>
                  </a:lnTo>
                  <a:lnTo>
                    <a:pt x="3336" y="6811"/>
                  </a:lnTo>
                  <a:lnTo>
                    <a:pt x="3306" y="6782"/>
                  </a:lnTo>
                  <a:lnTo>
                    <a:pt x="3276" y="6751"/>
                  </a:lnTo>
                  <a:lnTo>
                    <a:pt x="3250" y="6720"/>
                  </a:lnTo>
                  <a:lnTo>
                    <a:pt x="3223" y="6687"/>
                  </a:lnTo>
                  <a:lnTo>
                    <a:pt x="3199" y="6652"/>
                  </a:lnTo>
                  <a:lnTo>
                    <a:pt x="3177" y="6617"/>
                  </a:lnTo>
                  <a:lnTo>
                    <a:pt x="3155" y="6580"/>
                  </a:lnTo>
                  <a:lnTo>
                    <a:pt x="3136" y="6542"/>
                  </a:lnTo>
                  <a:lnTo>
                    <a:pt x="3118" y="6504"/>
                  </a:lnTo>
                  <a:lnTo>
                    <a:pt x="3103" y="6464"/>
                  </a:lnTo>
                  <a:lnTo>
                    <a:pt x="3089" y="6424"/>
                  </a:lnTo>
                  <a:lnTo>
                    <a:pt x="3077" y="6382"/>
                  </a:lnTo>
                  <a:lnTo>
                    <a:pt x="3068" y="6340"/>
                  </a:lnTo>
                  <a:lnTo>
                    <a:pt x="3059" y="6297"/>
                  </a:lnTo>
                  <a:lnTo>
                    <a:pt x="3054" y="6253"/>
                  </a:lnTo>
                  <a:lnTo>
                    <a:pt x="3050" y="6208"/>
                  </a:lnTo>
                  <a:lnTo>
                    <a:pt x="3049" y="6164"/>
                  </a:lnTo>
                  <a:lnTo>
                    <a:pt x="3050" y="6119"/>
                  </a:lnTo>
                  <a:lnTo>
                    <a:pt x="3054" y="6074"/>
                  </a:lnTo>
                  <a:lnTo>
                    <a:pt x="3059" y="6031"/>
                  </a:lnTo>
                  <a:lnTo>
                    <a:pt x="3068" y="5988"/>
                  </a:lnTo>
                  <a:lnTo>
                    <a:pt x="3077" y="5946"/>
                  </a:lnTo>
                  <a:lnTo>
                    <a:pt x="3089" y="5904"/>
                  </a:lnTo>
                  <a:lnTo>
                    <a:pt x="3103" y="5863"/>
                  </a:lnTo>
                  <a:lnTo>
                    <a:pt x="3118" y="5823"/>
                  </a:lnTo>
                  <a:lnTo>
                    <a:pt x="3136" y="5785"/>
                  </a:lnTo>
                  <a:lnTo>
                    <a:pt x="3155" y="5747"/>
                  </a:lnTo>
                  <a:lnTo>
                    <a:pt x="3177" y="5711"/>
                  </a:lnTo>
                  <a:lnTo>
                    <a:pt x="3199" y="5675"/>
                  </a:lnTo>
                  <a:lnTo>
                    <a:pt x="3223" y="5641"/>
                  </a:lnTo>
                  <a:lnTo>
                    <a:pt x="3250" y="5608"/>
                  </a:lnTo>
                  <a:lnTo>
                    <a:pt x="3276" y="5576"/>
                  </a:lnTo>
                  <a:lnTo>
                    <a:pt x="3306" y="5545"/>
                  </a:lnTo>
                  <a:lnTo>
                    <a:pt x="3336" y="5516"/>
                  </a:lnTo>
                  <a:lnTo>
                    <a:pt x="3368" y="5489"/>
                  </a:lnTo>
                  <a:lnTo>
                    <a:pt x="3401" y="5463"/>
                  </a:lnTo>
                  <a:lnTo>
                    <a:pt x="3435" y="5439"/>
                  </a:lnTo>
                  <a:lnTo>
                    <a:pt x="3471" y="5416"/>
                  </a:lnTo>
                  <a:lnTo>
                    <a:pt x="3508" y="5395"/>
                  </a:lnTo>
                  <a:lnTo>
                    <a:pt x="3545" y="5375"/>
                  </a:lnTo>
                  <a:lnTo>
                    <a:pt x="3584" y="5358"/>
                  </a:lnTo>
                  <a:lnTo>
                    <a:pt x="3623" y="5342"/>
                  </a:lnTo>
                  <a:lnTo>
                    <a:pt x="3664" y="5328"/>
                  </a:lnTo>
                  <a:lnTo>
                    <a:pt x="3705" y="5316"/>
                  </a:lnTo>
                  <a:lnTo>
                    <a:pt x="3747" y="5306"/>
                  </a:lnTo>
                  <a:lnTo>
                    <a:pt x="3791" y="5299"/>
                  </a:lnTo>
                  <a:lnTo>
                    <a:pt x="3834" y="5293"/>
                  </a:lnTo>
                  <a:lnTo>
                    <a:pt x="3878" y="5290"/>
                  </a:lnTo>
                  <a:lnTo>
                    <a:pt x="3923" y="5289"/>
                  </a:lnTo>
                  <a:close/>
                  <a:moveTo>
                    <a:pt x="4469" y="944"/>
                  </a:moveTo>
                  <a:lnTo>
                    <a:pt x="7037" y="944"/>
                  </a:lnTo>
                  <a:lnTo>
                    <a:pt x="6517" y="3103"/>
                  </a:lnTo>
                  <a:lnTo>
                    <a:pt x="3542" y="3103"/>
                  </a:lnTo>
                  <a:lnTo>
                    <a:pt x="4469" y="944"/>
                  </a:lnTo>
                  <a:close/>
                  <a:moveTo>
                    <a:pt x="7815" y="944"/>
                  </a:moveTo>
                  <a:lnTo>
                    <a:pt x="9490" y="944"/>
                  </a:lnTo>
                  <a:lnTo>
                    <a:pt x="10718" y="3103"/>
                  </a:lnTo>
                  <a:lnTo>
                    <a:pt x="7204" y="3103"/>
                  </a:lnTo>
                  <a:lnTo>
                    <a:pt x="7815" y="944"/>
                  </a:lnTo>
                  <a:close/>
                </a:path>
              </a:pathLst>
            </a:custGeom>
            <a:solidFill>
              <a:srgbClr val="00B050"/>
            </a:solidFill>
            <a:ln w="9525">
              <a:noFill/>
              <a:round/>
            </a:ln>
          </p:spPr>
          <p:txBody>
            <a:bodyPr lIns="46783" tIns="23390" rIns="46783" bIns="23390"/>
            <a:lstStyle/>
            <a:p>
              <a:pPr fontAlgn="auto"/>
              <a:endParaRPr lang="zh-CN" altLang="en-US" sz="722" noProof="1">
                <a:latin typeface="等线" panose="02010600030101010101" pitchFamily="2" charset="-122"/>
                <a:ea typeface="等线" panose="02010600030101010101" pitchFamily="2" charset="-122"/>
              </a:endParaRPr>
            </a:p>
          </p:txBody>
        </p:sp>
        <p:pic>
          <p:nvPicPr>
            <p:cNvPr id="57356" name="Picture 29" descr="图片8"/>
            <p:cNvPicPr>
              <a:picLocks noChangeAspect="1" noChangeArrowheads="1"/>
            </p:cNvPicPr>
            <p:nvPr/>
          </p:nvPicPr>
          <p:blipFill>
            <a:blip r:embed="rId4" cstate="print"/>
            <a:srcRect/>
            <a:stretch>
              <a:fillRect/>
            </a:stretch>
          </p:blipFill>
          <p:spPr bwMode="auto">
            <a:xfrm>
              <a:off x="3179636" y="4036826"/>
              <a:ext cx="384048" cy="346330"/>
            </a:xfrm>
            <a:prstGeom prst="rect">
              <a:avLst/>
            </a:prstGeom>
            <a:noFill/>
            <a:ln w="9525">
              <a:noFill/>
              <a:miter lim="800000"/>
              <a:headEnd/>
              <a:tailEnd/>
            </a:ln>
          </p:spPr>
        </p:pic>
        <p:sp>
          <p:nvSpPr>
            <p:cNvPr id="80" name="Freeform 125"/>
            <p:cNvSpPr>
              <a:spLocks noEditPoints="1"/>
            </p:cNvSpPr>
            <p:nvPr/>
          </p:nvSpPr>
          <p:spPr bwMode="auto">
            <a:xfrm>
              <a:off x="7361300" y="4599184"/>
              <a:ext cx="344616" cy="377190"/>
            </a:xfrm>
            <a:custGeom>
              <a:avLst/>
              <a:gdLst/>
              <a:ahLst/>
              <a:cxnLst>
                <a:cxn ang="0">
                  <a:pos x="9798" y="138"/>
                </a:cxn>
                <a:cxn ang="0">
                  <a:pos x="12052" y="967"/>
                </a:cxn>
                <a:cxn ang="0">
                  <a:pos x="13938" y="2392"/>
                </a:cxn>
                <a:cxn ang="0">
                  <a:pos x="15318" y="4278"/>
                </a:cxn>
                <a:cxn ang="0">
                  <a:pos x="16146" y="6532"/>
                </a:cxn>
                <a:cxn ang="0">
                  <a:pos x="16284" y="8878"/>
                </a:cxn>
                <a:cxn ang="0">
                  <a:pos x="15778" y="11040"/>
                </a:cxn>
                <a:cxn ang="0">
                  <a:pos x="1196" y="11546"/>
                </a:cxn>
                <a:cxn ang="0">
                  <a:pos x="276" y="10350"/>
                </a:cxn>
                <a:cxn ang="0">
                  <a:pos x="0" y="8142"/>
                </a:cxn>
                <a:cxn ang="0">
                  <a:pos x="368" y="5750"/>
                </a:cxn>
                <a:cxn ang="0">
                  <a:pos x="1380" y="3588"/>
                </a:cxn>
                <a:cxn ang="0">
                  <a:pos x="2945" y="1840"/>
                </a:cxn>
                <a:cxn ang="0">
                  <a:pos x="4968" y="644"/>
                </a:cxn>
                <a:cxn ang="0">
                  <a:pos x="7314" y="46"/>
                </a:cxn>
                <a:cxn ang="0">
                  <a:pos x="13432" y="8786"/>
                </a:cxn>
                <a:cxn ang="0">
                  <a:pos x="14766" y="7084"/>
                </a:cxn>
                <a:cxn ang="0">
                  <a:pos x="14306" y="5612"/>
                </a:cxn>
                <a:cxn ang="0">
                  <a:pos x="13616" y="4278"/>
                </a:cxn>
                <a:cxn ang="0">
                  <a:pos x="11500" y="4048"/>
                </a:cxn>
                <a:cxn ang="0">
                  <a:pos x="11684" y="2484"/>
                </a:cxn>
                <a:cxn ang="0">
                  <a:pos x="10304" y="1840"/>
                </a:cxn>
                <a:cxn ang="0">
                  <a:pos x="8786" y="1518"/>
                </a:cxn>
                <a:cxn ang="0">
                  <a:pos x="7636" y="1518"/>
                </a:cxn>
                <a:cxn ang="0">
                  <a:pos x="6072" y="1794"/>
                </a:cxn>
                <a:cxn ang="0">
                  <a:pos x="4692" y="2438"/>
                </a:cxn>
                <a:cxn ang="0">
                  <a:pos x="4830" y="4002"/>
                </a:cxn>
                <a:cxn ang="0">
                  <a:pos x="2760" y="4232"/>
                </a:cxn>
                <a:cxn ang="0">
                  <a:pos x="2024" y="5520"/>
                </a:cxn>
                <a:cxn ang="0">
                  <a:pos x="1564" y="7038"/>
                </a:cxn>
                <a:cxn ang="0">
                  <a:pos x="2852" y="8694"/>
                </a:cxn>
                <a:cxn ang="0">
                  <a:pos x="1748" y="10028"/>
                </a:cxn>
                <a:cxn ang="0">
                  <a:pos x="14812" y="8786"/>
                </a:cxn>
                <a:cxn ang="0">
                  <a:pos x="7314" y="6900"/>
                </a:cxn>
                <a:cxn ang="0">
                  <a:pos x="6853" y="7406"/>
                </a:cxn>
                <a:cxn ang="0">
                  <a:pos x="6716" y="8096"/>
                </a:cxn>
                <a:cxn ang="0">
                  <a:pos x="6992" y="8970"/>
                </a:cxn>
                <a:cxn ang="0">
                  <a:pos x="7636" y="9522"/>
                </a:cxn>
                <a:cxn ang="0">
                  <a:pos x="8556" y="9614"/>
                </a:cxn>
                <a:cxn ang="0">
                  <a:pos x="9338" y="9200"/>
                </a:cxn>
                <a:cxn ang="0">
                  <a:pos x="9752" y="8418"/>
                </a:cxn>
                <a:cxn ang="0">
                  <a:pos x="9706" y="7590"/>
                </a:cxn>
              </a:cxnLst>
              <a:rect l="0" t="0" r="r" b="b"/>
              <a:pathLst>
                <a:path w="16330" h="11546">
                  <a:moveTo>
                    <a:pt x="8142" y="0"/>
                  </a:moveTo>
                  <a:lnTo>
                    <a:pt x="8970" y="46"/>
                  </a:lnTo>
                  <a:lnTo>
                    <a:pt x="9798" y="138"/>
                  </a:lnTo>
                  <a:lnTo>
                    <a:pt x="10580" y="368"/>
                  </a:lnTo>
                  <a:lnTo>
                    <a:pt x="11316" y="644"/>
                  </a:lnTo>
                  <a:lnTo>
                    <a:pt x="12052" y="967"/>
                  </a:lnTo>
                  <a:lnTo>
                    <a:pt x="12741" y="1380"/>
                  </a:lnTo>
                  <a:lnTo>
                    <a:pt x="13340" y="1840"/>
                  </a:lnTo>
                  <a:lnTo>
                    <a:pt x="13938" y="2392"/>
                  </a:lnTo>
                  <a:lnTo>
                    <a:pt x="14444" y="2944"/>
                  </a:lnTo>
                  <a:lnTo>
                    <a:pt x="14950" y="3588"/>
                  </a:lnTo>
                  <a:lnTo>
                    <a:pt x="15318" y="4278"/>
                  </a:lnTo>
                  <a:lnTo>
                    <a:pt x="15686" y="4968"/>
                  </a:lnTo>
                  <a:lnTo>
                    <a:pt x="15962" y="5750"/>
                  </a:lnTo>
                  <a:lnTo>
                    <a:pt x="16146" y="6532"/>
                  </a:lnTo>
                  <a:lnTo>
                    <a:pt x="16284" y="7314"/>
                  </a:lnTo>
                  <a:lnTo>
                    <a:pt x="16330" y="8142"/>
                  </a:lnTo>
                  <a:lnTo>
                    <a:pt x="16284" y="8878"/>
                  </a:lnTo>
                  <a:lnTo>
                    <a:pt x="16192" y="9614"/>
                  </a:lnTo>
                  <a:lnTo>
                    <a:pt x="16007" y="10350"/>
                  </a:lnTo>
                  <a:lnTo>
                    <a:pt x="15778" y="11040"/>
                  </a:lnTo>
                  <a:lnTo>
                    <a:pt x="15594" y="11546"/>
                  </a:lnTo>
                  <a:lnTo>
                    <a:pt x="15088" y="11546"/>
                  </a:lnTo>
                  <a:lnTo>
                    <a:pt x="1196" y="11546"/>
                  </a:lnTo>
                  <a:lnTo>
                    <a:pt x="690" y="11546"/>
                  </a:lnTo>
                  <a:lnTo>
                    <a:pt x="506" y="11040"/>
                  </a:lnTo>
                  <a:lnTo>
                    <a:pt x="276" y="10350"/>
                  </a:lnTo>
                  <a:lnTo>
                    <a:pt x="138" y="9614"/>
                  </a:lnTo>
                  <a:lnTo>
                    <a:pt x="0" y="8878"/>
                  </a:lnTo>
                  <a:lnTo>
                    <a:pt x="0" y="8142"/>
                  </a:lnTo>
                  <a:lnTo>
                    <a:pt x="0" y="7314"/>
                  </a:lnTo>
                  <a:lnTo>
                    <a:pt x="138" y="6532"/>
                  </a:lnTo>
                  <a:lnTo>
                    <a:pt x="368" y="5750"/>
                  </a:lnTo>
                  <a:lnTo>
                    <a:pt x="644" y="4968"/>
                  </a:lnTo>
                  <a:lnTo>
                    <a:pt x="966" y="4278"/>
                  </a:lnTo>
                  <a:lnTo>
                    <a:pt x="1380" y="3588"/>
                  </a:lnTo>
                  <a:lnTo>
                    <a:pt x="1840" y="2944"/>
                  </a:lnTo>
                  <a:lnTo>
                    <a:pt x="2392" y="2392"/>
                  </a:lnTo>
                  <a:lnTo>
                    <a:pt x="2945" y="1840"/>
                  </a:lnTo>
                  <a:lnTo>
                    <a:pt x="3589" y="1380"/>
                  </a:lnTo>
                  <a:lnTo>
                    <a:pt x="4278" y="967"/>
                  </a:lnTo>
                  <a:lnTo>
                    <a:pt x="4968" y="644"/>
                  </a:lnTo>
                  <a:lnTo>
                    <a:pt x="5704" y="368"/>
                  </a:lnTo>
                  <a:lnTo>
                    <a:pt x="6486" y="138"/>
                  </a:lnTo>
                  <a:lnTo>
                    <a:pt x="7314" y="46"/>
                  </a:lnTo>
                  <a:lnTo>
                    <a:pt x="8142" y="0"/>
                  </a:lnTo>
                  <a:close/>
                  <a:moveTo>
                    <a:pt x="14812" y="8786"/>
                  </a:moveTo>
                  <a:lnTo>
                    <a:pt x="13432" y="8786"/>
                  </a:lnTo>
                  <a:lnTo>
                    <a:pt x="13432" y="7636"/>
                  </a:lnTo>
                  <a:lnTo>
                    <a:pt x="14812" y="7636"/>
                  </a:lnTo>
                  <a:lnTo>
                    <a:pt x="14766" y="7084"/>
                  </a:lnTo>
                  <a:lnTo>
                    <a:pt x="14628" y="6578"/>
                  </a:lnTo>
                  <a:lnTo>
                    <a:pt x="14490" y="6072"/>
                  </a:lnTo>
                  <a:lnTo>
                    <a:pt x="14306" y="5612"/>
                  </a:lnTo>
                  <a:lnTo>
                    <a:pt x="14122" y="5152"/>
                  </a:lnTo>
                  <a:lnTo>
                    <a:pt x="13892" y="4692"/>
                  </a:lnTo>
                  <a:lnTo>
                    <a:pt x="13616" y="4278"/>
                  </a:lnTo>
                  <a:lnTo>
                    <a:pt x="13294" y="3910"/>
                  </a:lnTo>
                  <a:lnTo>
                    <a:pt x="12328" y="4830"/>
                  </a:lnTo>
                  <a:lnTo>
                    <a:pt x="11500" y="4048"/>
                  </a:lnTo>
                  <a:lnTo>
                    <a:pt x="12466" y="3082"/>
                  </a:lnTo>
                  <a:lnTo>
                    <a:pt x="12098" y="2760"/>
                  </a:lnTo>
                  <a:lnTo>
                    <a:pt x="11684" y="2484"/>
                  </a:lnTo>
                  <a:lnTo>
                    <a:pt x="11224" y="2208"/>
                  </a:lnTo>
                  <a:lnTo>
                    <a:pt x="10764" y="2024"/>
                  </a:lnTo>
                  <a:lnTo>
                    <a:pt x="10304" y="1840"/>
                  </a:lnTo>
                  <a:lnTo>
                    <a:pt x="9798" y="1702"/>
                  </a:lnTo>
                  <a:lnTo>
                    <a:pt x="9292" y="1564"/>
                  </a:lnTo>
                  <a:lnTo>
                    <a:pt x="8786" y="1518"/>
                  </a:lnTo>
                  <a:lnTo>
                    <a:pt x="8786" y="2852"/>
                  </a:lnTo>
                  <a:lnTo>
                    <a:pt x="7636" y="2852"/>
                  </a:lnTo>
                  <a:lnTo>
                    <a:pt x="7636" y="1518"/>
                  </a:lnTo>
                  <a:lnTo>
                    <a:pt x="7084" y="1564"/>
                  </a:lnTo>
                  <a:lnTo>
                    <a:pt x="6578" y="1656"/>
                  </a:lnTo>
                  <a:lnTo>
                    <a:pt x="6072" y="1794"/>
                  </a:lnTo>
                  <a:lnTo>
                    <a:pt x="5612" y="1978"/>
                  </a:lnTo>
                  <a:lnTo>
                    <a:pt x="5152" y="2208"/>
                  </a:lnTo>
                  <a:lnTo>
                    <a:pt x="4692" y="2438"/>
                  </a:lnTo>
                  <a:lnTo>
                    <a:pt x="4278" y="2714"/>
                  </a:lnTo>
                  <a:lnTo>
                    <a:pt x="3864" y="3036"/>
                  </a:lnTo>
                  <a:lnTo>
                    <a:pt x="4830" y="4002"/>
                  </a:lnTo>
                  <a:lnTo>
                    <a:pt x="4048" y="4784"/>
                  </a:lnTo>
                  <a:lnTo>
                    <a:pt x="3082" y="3818"/>
                  </a:lnTo>
                  <a:lnTo>
                    <a:pt x="2760" y="4232"/>
                  </a:lnTo>
                  <a:lnTo>
                    <a:pt x="2484" y="4646"/>
                  </a:lnTo>
                  <a:lnTo>
                    <a:pt x="2208" y="5060"/>
                  </a:lnTo>
                  <a:lnTo>
                    <a:pt x="2024" y="5520"/>
                  </a:lnTo>
                  <a:lnTo>
                    <a:pt x="1840" y="6026"/>
                  </a:lnTo>
                  <a:lnTo>
                    <a:pt x="1656" y="6532"/>
                  </a:lnTo>
                  <a:lnTo>
                    <a:pt x="1564" y="7038"/>
                  </a:lnTo>
                  <a:lnTo>
                    <a:pt x="1518" y="7544"/>
                  </a:lnTo>
                  <a:lnTo>
                    <a:pt x="2852" y="7544"/>
                  </a:lnTo>
                  <a:lnTo>
                    <a:pt x="2852" y="8694"/>
                  </a:lnTo>
                  <a:lnTo>
                    <a:pt x="1472" y="8694"/>
                  </a:lnTo>
                  <a:lnTo>
                    <a:pt x="1564" y="9384"/>
                  </a:lnTo>
                  <a:lnTo>
                    <a:pt x="1748" y="10028"/>
                  </a:lnTo>
                  <a:lnTo>
                    <a:pt x="14582" y="10028"/>
                  </a:lnTo>
                  <a:lnTo>
                    <a:pt x="14720" y="9384"/>
                  </a:lnTo>
                  <a:lnTo>
                    <a:pt x="14812" y="8786"/>
                  </a:lnTo>
                  <a:close/>
                  <a:moveTo>
                    <a:pt x="7728" y="6670"/>
                  </a:moveTo>
                  <a:lnTo>
                    <a:pt x="7498" y="6762"/>
                  </a:lnTo>
                  <a:lnTo>
                    <a:pt x="7314" y="6900"/>
                  </a:lnTo>
                  <a:lnTo>
                    <a:pt x="7130" y="7038"/>
                  </a:lnTo>
                  <a:lnTo>
                    <a:pt x="6992" y="7222"/>
                  </a:lnTo>
                  <a:lnTo>
                    <a:pt x="6853" y="7406"/>
                  </a:lnTo>
                  <a:lnTo>
                    <a:pt x="6808" y="7636"/>
                  </a:lnTo>
                  <a:lnTo>
                    <a:pt x="6716" y="7866"/>
                  </a:lnTo>
                  <a:lnTo>
                    <a:pt x="6716" y="8096"/>
                  </a:lnTo>
                  <a:lnTo>
                    <a:pt x="6762" y="8418"/>
                  </a:lnTo>
                  <a:lnTo>
                    <a:pt x="6853" y="8694"/>
                  </a:lnTo>
                  <a:lnTo>
                    <a:pt x="6992" y="8970"/>
                  </a:lnTo>
                  <a:lnTo>
                    <a:pt x="7176" y="9200"/>
                  </a:lnTo>
                  <a:lnTo>
                    <a:pt x="7406" y="9384"/>
                  </a:lnTo>
                  <a:lnTo>
                    <a:pt x="7636" y="9522"/>
                  </a:lnTo>
                  <a:lnTo>
                    <a:pt x="7958" y="9614"/>
                  </a:lnTo>
                  <a:lnTo>
                    <a:pt x="8234" y="9660"/>
                  </a:lnTo>
                  <a:lnTo>
                    <a:pt x="8556" y="9614"/>
                  </a:lnTo>
                  <a:lnTo>
                    <a:pt x="8832" y="9522"/>
                  </a:lnTo>
                  <a:lnTo>
                    <a:pt x="9108" y="9384"/>
                  </a:lnTo>
                  <a:lnTo>
                    <a:pt x="9338" y="9200"/>
                  </a:lnTo>
                  <a:lnTo>
                    <a:pt x="9522" y="8970"/>
                  </a:lnTo>
                  <a:lnTo>
                    <a:pt x="9660" y="8694"/>
                  </a:lnTo>
                  <a:lnTo>
                    <a:pt x="9752" y="8418"/>
                  </a:lnTo>
                  <a:lnTo>
                    <a:pt x="9798" y="8096"/>
                  </a:lnTo>
                  <a:lnTo>
                    <a:pt x="9752" y="7866"/>
                  </a:lnTo>
                  <a:lnTo>
                    <a:pt x="9706" y="7590"/>
                  </a:lnTo>
                  <a:lnTo>
                    <a:pt x="10902" y="2806"/>
                  </a:lnTo>
                  <a:lnTo>
                    <a:pt x="7728" y="6670"/>
                  </a:lnTo>
                  <a:close/>
                </a:path>
              </a:pathLst>
            </a:custGeom>
            <a:solidFill>
              <a:srgbClr val="00B0F0"/>
            </a:solidFill>
            <a:ln w="9525">
              <a:noFill/>
              <a:round/>
            </a:ln>
          </p:spPr>
          <p:txBody>
            <a:bodyPr lIns="46783" tIns="23390" rIns="46783" bIns="23390"/>
            <a:lstStyle/>
            <a:p>
              <a:pPr fontAlgn="auto"/>
              <a:endParaRPr lang="zh-CN" altLang="en-US" sz="722" noProof="1">
                <a:latin typeface="等线" panose="02010600030101010101" pitchFamily="2" charset="-122"/>
                <a:ea typeface="等线" panose="02010600030101010101" pitchFamily="2" charset="-122"/>
              </a:endParaRPr>
            </a:p>
          </p:txBody>
        </p:sp>
        <p:pic>
          <p:nvPicPr>
            <p:cNvPr id="57358" name="Picture 8"/>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3585972" y="4462022"/>
              <a:ext cx="315468" cy="332614"/>
            </a:xfrm>
            <a:prstGeom prst="rect">
              <a:avLst/>
            </a:prstGeom>
            <a:noFill/>
            <a:ln w="9525">
              <a:noFill/>
              <a:miter lim="800000"/>
              <a:headEnd/>
              <a:tailEnd/>
            </a:ln>
          </p:spPr>
        </p:pic>
        <p:pic>
          <p:nvPicPr>
            <p:cNvPr id="57359" name="Picture 2" descr="C:\Users\W00163223\Pictures\配电\4de7811ec23ff9c2fd5c0a93a382955b.jpg"/>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a:off x="6702932" y="4787777"/>
              <a:ext cx="248604" cy="438912"/>
            </a:xfrm>
            <a:prstGeom prst="rect">
              <a:avLst/>
            </a:prstGeom>
            <a:noFill/>
            <a:ln w="9525">
              <a:noFill/>
              <a:miter lim="800000"/>
              <a:headEnd/>
              <a:tailEnd/>
            </a:ln>
          </p:spPr>
        </p:pic>
        <p:pic>
          <p:nvPicPr>
            <p:cNvPr id="57360" name="Picture 4"/>
            <p:cNvPicPr>
              <a:picLocks noChangeAspect="1" noChangeArrowheads="1"/>
            </p:cNvPicPr>
            <p:nvPr/>
          </p:nvPicPr>
          <p:blipFill>
            <a:blip r:embed="rId7" cstate="print">
              <a:clrChange>
                <a:clrFrom>
                  <a:srgbClr val="FFFFFF"/>
                </a:clrFrom>
                <a:clrTo>
                  <a:srgbClr val="FFFFFF">
                    <a:alpha val="0"/>
                  </a:srgbClr>
                </a:clrTo>
              </a:clrChange>
            </a:blip>
            <a:srcRect l="24719" t="12576" r="24216" b="6070"/>
            <a:stretch>
              <a:fillRect/>
            </a:stretch>
          </p:blipFill>
          <p:spPr bwMode="auto">
            <a:xfrm>
              <a:off x="5113593" y="4856359"/>
              <a:ext cx="197167" cy="447486"/>
            </a:xfrm>
            <a:prstGeom prst="rect">
              <a:avLst/>
            </a:prstGeom>
            <a:noFill/>
            <a:ln w="9525">
              <a:noFill/>
              <a:miter lim="800000"/>
              <a:headEnd/>
              <a:tailEnd/>
            </a:ln>
          </p:spPr>
        </p:pic>
        <p:pic>
          <p:nvPicPr>
            <p:cNvPr id="57361"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11991" y="4900935"/>
              <a:ext cx="320611" cy="450914"/>
            </a:xfrm>
            <a:prstGeom prst="rect">
              <a:avLst/>
            </a:prstGeom>
            <a:noFill/>
            <a:ln w="9525">
              <a:noFill/>
              <a:miter lim="800000"/>
              <a:headEnd/>
              <a:tailEnd/>
            </a:ln>
          </p:spPr>
        </p:pic>
        <p:pic>
          <p:nvPicPr>
            <p:cNvPr id="57362" name="Picture 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318065" y="4775776"/>
              <a:ext cx="348043" cy="197167"/>
            </a:xfrm>
            <a:prstGeom prst="rect">
              <a:avLst/>
            </a:prstGeom>
            <a:noFill/>
            <a:ln w="9525">
              <a:noFill/>
              <a:miter lim="800000"/>
              <a:headEnd/>
              <a:tailEnd/>
            </a:ln>
          </p:spPr>
        </p:pic>
        <p:sp>
          <p:nvSpPr>
            <p:cNvPr id="34" name="Freeform 86"/>
            <p:cNvSpPr>
              <a:spLocks noEditPoints="1"/>
            </p:cNvSpPr>
            <p:nvPr/>
          </p:nvSpPr>
          <p:spPr bwMode="auto">
            <a:xfrm>
              <a:off x="3973449" y="5387854"/>
              <a:ext cx="579502" cy="718376"/>
            </a:xfrm>
            <a:custGeom>
              <a:avLst/>
              <a:gdLst/>
              <a:ahLst/>
              <a:cxnLst>
                <a:cxn ang="0">
                  <a:pos x="3050" y="4257"/>
                </a:cxn>
                <a:cxn ang="0">
                  <a:pos x="2150" y="4908"/>
                </a:cxn>
                <a:cxn ang="0">
                  <a:pos x="1200" y="5408"/>
                </a:cxn>
                <a:cxn ang="0">
                  <a:pos x="2150" y="4657"/>
                </a:cxn>
                <a:cxn ang="0">
                  <a:pos x="1400" y="5709"/>
                </a:cxn>
                <a:cxn ang="0">
                  <a:pos x="2350" y="6360"/>
                </a:cxn>
                <a:cxn ang="0">
                  <a:pos x="3100" y="7061"/>
                </a:cxn>
                <a:cxn ang="0">
                  <a:pos x="2000" y="6360"/>
                </a:cxn>
                <a:cxn ang="0">
                  <a:pos x="3450" y="7912"/>
                </a:cxn>
                <a:cxn ang="0">
                  <a:pos x="750" y="2053"/>
                </a:cxn>
                <a:cxn ang="0">
                  <a:pos x="0" y="1853"/>
                </a:cxn>
                <a:cxn ang="0">
                  <a:pos x="0" y="1552"/>
                </a:cxn>
                <a:cxn ang="0">
                  <a:pos x="2800" y="0"/>
                </a:cxn>
                <a:cxn ang="0">
                  <a:pos x="4100" y="1552"/>
                </a:cxn>
                <a:cxn ang="0">
                  <a:pos x="4350" y="2754"/>
                </a:cxn>
                <a:cxn ang="0">
                  <a:pos x="3100" y="2905"/>
                </a:cxn>
                <a:cxn ang="0">
                  <a:pos x="150" y="8312"/>
                </a:cxn>
                <a:cxn ang="0">
                  <a:pos x="3000" y="3956"/>
                </a:cxn>
                <a:cxn ang="0">
                  <a:pos x="1250" y="2554"/>
                </a:cxn>
                <a:cxn ang="0">
                  <a:pos x="1350" y="1853"/>
                </a:cxn>
                <a:cxn ang="0">
                  <a:pos x="1350" y="1853"/>
                </a:cxn>
                <a:cxn ang="0">
                  <a:pos x="4050" y="852"/>
                </a:cxn>
                <a:cxn ang="0">
                  <a:pos x="3350" y="2053"/>
                </a:cxn>
                <a:cxn ang="0">
                  <a:pos x="1550" y="2053"/>
                </a:cxn>
                <a:cxn ang="0">
                  <a:pos x="2700" y="852"/>
                </a:cxn>
                <a:cxn ang="0">
                  <a:pos x="2650" y="651"/>
                </a:cxn>
                <a:cxn ang="0">
                  <a:pos x="2650" y="651"/>
                </a:cxn>
                <a:cxn ang="0">
                  <a:pos x="9750" y="1252"/>
                </a:cxn>
                <a:cxn ang="0">
                  <a:pos x="9700" y="1653"/>
                </a:cxn>
                <a:cxn ang="0">
                  <a:pos x="11900" y="3956"/>
                </a:cxn>
                <a:cxn ang="0">
                  <a:pos x="12350" y="3956"/>
                </a:cxn>
                <a:cxn ang="0">
                  <a:pos x="12100" y="1653"/>
                </a:cxn>
                <a:cxn ang="0">
                  <a:pos x="12100" y="1653"/>
                </a:cxn>
                <a:cxn ang="0">
                  <a:pos x="8150" y="3556"/>
                </a:cxn>
                <a:cxn ang="0">
                  <a:pos x="8350" y="3956"/>
                </a:cxn>
                <a:cxn ang="0">
                  <a:pos x="12150" y="5859"/>
                </a:cxn>
                <a:cxn ang="0">
                  <a:pos x="8850" y="5659"/>
                </a:cxn>
                <a:cxn ang="0">
                  <a:pos x="6550" y="5308"/>
                </a:cxn>
                <a:cxn ang="0">
                  <a:pos x="6950" y="3004"/>
                </a:cxn>
                <a:cxn ang="0">
                  <a:pos x="9450" y="0"/>
                </a:cxn>
                <a:cxn ang="0">
                  <a:pos x="14850" y="3004"/>
                </a:cxn>
                <a:cxn ang="0">
                  <a:pos x="14850" y="3556"/>
                </a:cxn>
                <a:cxn ang="0">
                  <a:pos x="13450" y="3956"/>
                </a:cxn>
                <a:cxn ang="0">
                  <a:pos x="14600" y="16125"/>
                </a:cxn>
                <a:cxn ang="0">
                  <a:pos x="13000" y="14072"/>
                </a:cxn>
                <a:cxn ang="0">
                  <a:pos x="13000" y="14072"/>
                </a:cxn>
                <a:cxn ang="0">
                  <a:pos x="10300" y="12269"/>
                </a:cxn>
                <a:cxn ang="0">
                  <a:pos x="12500" y="13671"/>
                </a:cxn>
                <a:cxn ang="0">
                  <a:pos x="11050" y="12269"/>
                </a:cxn>
                <a:cxn ang="0">
                  <a:pos x="9150" y="11067"/>
                </a:cxn>
                <a:cxn ang="0">
                  <a:pos x="10700" y="8963"/>
                </a:cxn>
                <a:cxn ang="0">
                  <a:pos x="8750" y="10416"/>
                </a:cxn>
                <a:cxn ang="0">
                  <a:pos x="10700" y="9464"/>
                </a:cxn>
                <a:cxn ang="0">
                  <a:pos x="12400" y="8213"/>
                </a:cxn>
              </a:cxnLst>
              <a:rect l="0" t="0" r="r" b="b"/>
              <a:pathLst>
                <a:path w="14850" h="16125">
                  <a:moveTo>
                    <a:pt x="3050" y="4257"/>
                  </a:moveTo>
                  <a:lnTo>
                    <a:pt x="2350" y="4757"/>
                  </a:lnTo>
                  <a:lnTo>
                    <a:pt x="3150" y="5408"/>
                  </a:lnTo>
                  <a:lnTo>
                    <a:pt x="3050" y="4257"/>
                  </a:lnTo>
                  <a:close/>
                  <a:moveTo>
                    <a:pt x="2150" y="4908"/>
                  </a:moveTo>
                  <a:lnTo>
                    <a:pt x="1350" y="5509"/>
                  </a:lnTo>
                  <a:lnTo>
                    <a:pt x="3000" y="5509"/>
                  </a:lnTo>
                  <a:lnTo>
                    <a:pt x="2150" y="4908"/>
                  </a:lnTo>
                  <a:close/>
                  <a:moveTo>
                    <a:pt x="1200" y="5408"/>
                  </a:moveTo>
                  <a:lnTo>
                    <a:pt x="2000" y="4757"/>
                  </a:lnTo>
                  <a:lnTo>
                    <a:pt x="1300" y="4257"/>
                  </a:lnTo>
                  <a:lnTo>
                    <a:pt x="1200" y="5408"/>
                  </a:lnTo>
                  <a:close/>
                  <a:moveTo>
                    <a:pt x="2150" y="4657"/>
                  </a:moveTo>
                  <a:lnTo>
                    <a:pt x="2850" y="4156"/>
                  </a:lnTo>
                  <a:lnTo>
                    <a:pt x="1500" y="4156"/>
                  </a:lnTo>
                  <a:lnTo>
                    <a:pt x="2150" y="4657"/>
                  </a:lnTo>
                  <a:close/>
                  <a:moveTo>
                    <a:pt x="1400" y="5709"/>
                  </a:moveTo>
                  <a:lnTo>
                    <a:pt x="2150" y="6210"/>
                  </a:lnTo>
                  <a:lnTo>
                    <a:pt x="2950" y="5709"/>
                  </a:lnTo>
                  <a:lnTo>
                    <a:pt x="1400" y="5709"/>
                  </a:lnTo>
                  <a:close/>
                  <a:moveTo>
                    <a:pt x="2350" y="6360"/>
                  </a:moveTo>
                  <a:lnTo>
                    <a:pt x="3350" y="6961"/>
                  </a:lnTo>
                  <a:lnTo>
                    <a:pt x="3200" y="5809"/>
                  </a:lnTo>
                  <a:lnTo>
                    <a:pt x="2350" y="6360"/>
                  </a:lnTo>
                  <a:close/>
                  <a:moveTo>
                    <a:pt x="3100" y="7061"/>
                  </a:moveTo>
                  <a:lnTo>
                    <a:pt x="2150" y="6460"/>
                  </a:lnTo>
                  <a:lnTo>
                    <a:pt x="1200" y="7061"/>
                  </a:lnTo>
                  <a:lnTo>
                    <a:pt x="3100" y="7061"/>
                  </a:lnTo>
                  <a:close/>
                  <a:moveTo>
                    <a:pt x="2000" y="6360"/>
                  </a:moveTo>
                  <a:lnTo>
                    <a:pt x="1150" y="5809"/>
                  </a:lnTo>
                  <a:lnTo>
                    <a:pt x="1000" y="6961"/>
                  </a:lnTo>
                  <a:lnTo>
                    <a:pt x="2000" y="6360"/>
                  </a:lnTo>
                  <a:close/>
                  <a:moveTo>
                    <a:pt x="3400" y="7312"/>
                  </a:moveTo>
                  <a:lnTo>
                    <a:pt x="950" y="7312"/>
                  </a:lnTo>
                  <a:lnTo>
                    <a:pt x="900" y="7912"/>
                  </a:lnTo>
                  <a:lnTo>
                    <a:pt x="3450" y="7912"/>
                  </a:lnTo>
                  <a:lnTo>
                    <a:pt x="3400" y="7312"/>
                  </a:lnTo>
                  <a:close/>
                  <a:moveTo>
                    <a:pt x="700" y="7912"/>
                  </a:moveTo>
                  <a:lnTo>
                    <a:pt x="1250" y="2905"/>
                  </a:lnTo>
                  <a:lnTo>
                    <a:pt x="750" y="2053"/>
                  </a:lnTo>
                  <a:lnTo>
                    <a:pt x="250" y="2053"/>
                  </a:lnTo>
                  <a:lnTo>
                    <a:pt x="250" y="2754"/>
                  </a:lnTo>
                  <a:lnTo>
                    <a:pt x="0" y="2754"/>
                  </a:lnTo>
                  <a:lnTo>
                    <a:pt x="0" y="1853"/>
                  </a:lnTo>
                  <a:lnTo>
                    <a:pt x="600" y="1853"/>
                  </a:lnTo>
                  <a:lnTo>
                    <a:pt x="250" y="1152"/>
                  </a:lnTo>
                  <a:lnTo>
                    <a:pt x="250" y="1552"/>
                  </a:lnTo>
                  <a:lnTo>
                    <a:pt x="0" y="1552"/>
                  </a:lnTo>
                  <a:lnTo>
                    <a:pt x="0" y="651"/>
                  </a:lnTo>
                  <a:lnTo>
                    <a:pt x="1450" y="651"/>
                  </a:lnTo>
                  <a:lnTo>
                    <a:pt x="1550" y="0"/>
                  </a:lnTo>
                  <a:lnTo>
                    <a:pt x="2800" y="0"/>
                  </a:lnTo>
                  <a:lnTo>
                    <a:pt x="2850" y="651"/>
                  </a:lnTo>
                  <a:lnTo>
                    <a:pt x="4350" y="651"/>
                  </a:lnTo>
                  <a:lnTo>
                    <a:pt x="4350" y="1552"/>
                  </a:lnTo>
                  <a:lnTo>
                    <a:pt x="4100" y="1552"/>
                  </a:lnTo>
                  <a:lnTo>
                    <a:pt x="4100" y="1152"/>
                  </a:lnTo>
                  <a:lnTo>
                    <a:pt x="3750" y="1853"/>
                  </a:lnTo>
                  <a:lnTo>
                    <a:pt x="4350" y="1853"/>
                  </a:lnTo>
                  <a:lnTo>
                    <a:pt x="4350" y="2754"/>
                  </a:lnTo>
                  <a:lnTo>
                    <a:pt x="4100" y="2754"/>
                  </a:lnTo>
                  <a:lnTo>
                    <a:pt x="4100" y="2053"/>
                  </a:lnTo>
                  <a:lnTo>
                    <a:pt x="3600" y="2053"/>
                  </a:lnTo>
                  <a:lnTo>
                    <a:pt x="3100" y="2905"/>
                  </a:lnTo>
                  <a:lnTo>
                    <a:pt x="3650" y="7912"/>
                  </a:lnTo>
                  <a:lnTo>
                    <a:pt x="4200" y="7912"/>
                  </a:lnTo>
                  <a:lnTo>
                    <a:pt x="4200" y="8312"/>
                  </a:lnTo>
                  <a:lnTo>
                    <a:pt x="150" y="8312"/>
                  </a:lnTo>
                  <a:lnTo>
                    <a:pt x="150" y="7912"/>
                  </a:lnTo>
                  <a:lnTo>
                    <a:pt x="700" y="7912"/>
                  </a:lnTo>
                  <a:close/>
                  <a:moveTo>
                    <a:pt x="1350" y="3956"/>
                  </a:moveTo>
                  <a:lnTo>
                    <a:pt x="3000" y="3956"/>
                  </a:lnTo>
                  <a:lnTo>
                    <a:pt x="2900" y="3055"/>
                  </a:lnTo>
                  <a:lnTo>
                    <a:pt x="1450" y="3055"/>
                  </a:lnTo>
                  <a:lnTo>
                    <a:pt x="1350" y="3956"/>
                  </a:lnTo>
                  <a:close/>
                  <a:moveTo>
                    <a:pt x="1250" y="2554"/>
                  </a:moveTo>
                  <a:lnTo>
                    <a:pt x="1300" y="2053"/>
                  </a:lnTo>
                  <a:lnTo>
                    <a:pt x="950" y="2053"/>
                  </a:lnTo>
                  <a:lnTo>
                    <a:pt x="1250" y="2554"/>
                  </a:lnTo>
                  <a:close/>
                  <a:moveTo>
                    <a:pt x="1350" y="1853"/>
                  </a:moveTo>
                  <a:lnTo>
                    <a:pt x="1450" y="852"/>
                  </a:lnTo>
                  <a:lnTo>
                    <a:pt x="300" y="852"/>
                  </a:lnTo>
                  <a:lnTo>
                    <a:pt x="850" y="1853"/>
                  </a:lnTo>
                  <a:lnTo>
                    <a:pt x="1350" y="1853"/>
                  </a:lnTo>
                  <a:close/>
                  <a:moveTo>
                    <a:pt x="2900" y="852"/>
                  </a:moveTo>
                  <a:lnTo>
                    <a:pt x="3000" y="1853"/>
                  </a:lnTo>
                  <a:lnTo>
                    <a:pt x="3500" y="1853"/>
                  </a:lnTo>
                  <a:lnTo>
                    <a:pt x="4050" y="852"/>
                  </a:lnTo>
                  <a:lnTo>
                    <a:pt x="2900" y="852"/>
                  </a:lnTo>
                  <a:close/>
                  <a:moveTo>
                    <a:pt x="3000" y="2053"/>
                  </a:moveTo>
                  <a:lnTo>
                    <a:pt x="3100" y="2554"/>
                  </a:lnTo>
                  <a:lnTo>
                    <a:pt x="3350" y="2053"/>
                  </a:lnTo>
                  <a:lnTo>
                    <a:pt x="3000" y="2053"/>
                  </a:lnTo>
                  <a:close/>
                  <a:moveTo>
                    <a:pt x="2900" y="2805"/>
                  </a:moveTo>
                  <a:lnTo>
                    <a:pt x="2800" y="2053"/>
                  </a:lnTo>
                  <a:lnTo>
                    <a:pt x="1550" y="2053"/>
                  </a:lnTo>
                  <a:lnTo>
                    <a:pt x="1450" y="2805"/>
                  </a:lnTo>
                  <a:lnTo>
                    <a:pt x="2900" y="2805"/>
                  </a:lnTo>
                  <a:close/>
                  <a:moveTo>
                    <a:pt x="2800" y="1853"/>
                  </a:moveTo>
                  <a:lnTo>
                    <a:pt x="2700" y="852"/>
                  </a:lnTo>
                  <a:lnTo>
                    <a:pt x="1650" y="852"/>
                  </a:lnTo>
                  <a:lnTo>
                    <a:pt x="1550" y="1853"/>
                  </a:lnTo>
                  <a:lnTo>
                    <a:pt x="2800" y="1853"/>
                  </a:lnTo>
                  <a:close/>
                  <a:moveTo>
                    <a:pt x="2650" y="651"/>
                  </a:moveTo>
                  <a:lnTo>
                    <a:pt x="2600" y="201"/>
                  </a:lnTo>
                  <a:lnTo>
                    <a:pt x="1750" y="201"/>
                  </a:lnTo>
                  <a:lnTo>
                    <a:pt x="1700" y="651"/>
                  </a:lnTo>
                  <a:lnTo>
                    <a:pt x="2650" y="651"/>
                  </a:lnTo>
                  <a:close/>
                  <a:moveTo>
                    <a:pt x="11650" y="1252"/>
                  </a:moveTo>
                  <a:lnTo>
                    <a:pt x="11550" y="401"/>
                  </a:lnTo>
                  <a:lnTo>
                    <a:pt x="9850" y="401"/>
                  </a:lnTo>
                  <a:lnTo>
                    <a:pt x="9750" y="1252"/>
                  </a:lnTo>
                  <a:lnTo>
                    <a:pt x="11650" y="1252"/>
                  </a:lnTo>
                  <a:close/>
                  <a:moveTo>
                    <a:pt x="11900" y="3556"/>
                  </a:moveTo>
                  <a:lnTo>
                    <a:pt x="11700" y="1653"/>
                  </a:lnTo>
                  <a:lnTo>
                    <a:pt x="9700" y="1653"/>
                  </a:lnTo>
                  <a:lnTo>
                    <a:pt x="9500" y="3556"/>
                  </a:lnTo>
                  <a:lnTo>
                    <a:pt x="11900" y="3556"/>
                  </a:lnTo>
                  <a:close/>
                  <a:moveTo>
                    <a:pt x="12100" y="5458"/>
                  </a:moveTo>
                  <a:lnTo>
                    <a:pt x="11900" y="3956"/>
                  </a:lnTo>
                  <a:lnTo>
                    <a:pt x="9450" y="3956"/>
                  </a:lnTo>
                  <a:lnTo>
                    <a:pt x="9300" y="5458"/>
                  </a:lnTo>
                  <a:lnTo>
                    <a:pt x="12100" y="5458"/>
                  </a:lnTo>
                  <a:close/>
                  <a:moveTo>
                    <a:pt x="12350" y="3956"/>
                  </a:moveTo>
                  <a:lnTo>
                    <a:pt x="12450" y="4957"/>
                  </a:lnTo>
                  <a:lnTo>
                    <a:pt x="13000" y="3956"/>
                  </a:lnTo>
                  <a:lnTo>
                    <a:pt x="12350" y="3956"/>
                  </a:lnTo>
                  <a:close/>
                  <a:moveTo>
                    <a:pt x="12100" y="1653"/>
                  </a:moveTo>
                  <a:lnTo>
                    <a:pt x="12300" y="3556"/>
                  </a:lnTo>
                  <a:lnTo>
                    <a:pt x="13250" y="3556"/>
                  </a:lnTo>
                  <a:lnTo>
                    <a:pt x="14300" y="1653"/>
                  </a:lnTo>
                  <a:lnTo>
                    <a:pt x="12100" y="1653"/>
                  </a:lnTo>
                  <a:close/>
                  <a:moveTo>
                    <a:pt x="9100" y="3556"/>
                  </a:moveTo>
                  <a:lnTo>
                    <a:pt x="9300" y="1653"/>
                  </a:lnTo>
                  <a:lnTo>
                    <a:pt x="7100" y="1653"/>
                  </a:lnTo>
                  <a:lnTo>
                    <a:pt x="8150" y="3556"/>
                  </a:lnTo>
                  <a:lnTo>
                    <a:pt x="9100" y="3556"/>
                  </a:lnTo>
                  <a:close/>
                  <a:moveTo>
                    <a:pt x="8950" y="4957"/>
                  </a:moveTo>
                  <a:lnTo>
                    <a:pt x="9050" y="3956"/>
                  </a:lnTo>
                  <a:lnTo>
                    <a:pt x="8350" y="3956"/>
                  </a:lnTo>
                  <a:lnTo>
                    <a:pt x="8950" y="4957"/>
                  </a:lnTo>
                  <a:close/>
                  <a:moveTo>
                    <a:pt x="9050" y="7661"/>
                  </a:moveTo>
                  <a:lnTo>
                    <a:pt x="12300" y="7661"/>
                  </a:lnTo>
                  <a:lnTo>
                    <a:pt x="12150" y="5859"/>
                  </a:lnTo>
                  <a:lnTo>
                    <a:pt x="9250" y="5859"/>
                  </a:lnTo>
                  <a:lnTo>
                    <a:pt x="9050" y="7661"/>
                  </a:lnTo>
                  <a:close/>
                  <a:moveTo>
                    <a:pt x="7850" y="15324"/>
                  </a:moveTo>
                  <a:lnTo>
                    <a:pt x="8850" y="5659"/>
                  </a:lnTo>
                  <a:lnTo>
                    <a:pt x="7900" y="3956"/>
                  </a:lnTo>
                  <a:lnTo>
                    <a:pt x="6950" y="3956"/>
                  </a:lnTo>
                  <a:lnTo>
                    <a:pt x="6950" y="5308"/>
                  </a:lnTo>
                  <a:lnTo>
                    <a:pt x="6550" y="5308"/>
                  </a:lnTo>
                  <a:lnTo>
                    <a:pt x="6550" y="3556"/>
                  </a:lnTo>
                  <a:lnTo>
                    <a:pt x="7700" y="3556"/>
                  </a:lnTo>
                  <a:lnTo>
                    <a:pt x="6950" y="2203"/>
                  </a:lnTo>
                  <a:lnTo>
                    <a:pt x="6950" y="3004"/>
                  </a:lnTo>
                  <a:lnTo>
                    <a:pt x="6550" y="3004"/>
                  </a:lnTo>
                  <a:lnTo>
                    <a:pt x="6550" y="1252"/>
                  </a:lnTo>
                  <a:lnTo>
                    <a:pt x="9350" y="1252"/>
                  </a:lnTo>
                  <a:lnTo>
                    <a:pt x="9450" y="0"/>
                  </a:lnTo>
                  <a:lnTo>
                    <a:pt x="11900" y="0"/>
                  </a:lnTo>
                  <a:lnTo>
                    <a:pt x="12050" y="1252"/>
                  </a:lnTo>
                  <a:lnTo>
                    <a:pt x="14850" y="1252"/>
                  </a:lnTo>
                  <a:lnTo>
                    <a:pt x="14850" y="3004"/>
                  </a:lnTo>
                  <a:lnTo>
                    <a:pt x="14451" y="3004"/>
                  </a:lnTo>
                  <a:lnTo>
                    <a:pt x="14451" y="2203"/>
                  </a:lnTo>
                  <a:lnTo>
                    <a:pt x="13700" y="3556"/>
                  </a:lnTo>
                  <a:lnTo>
                    <a:pt x="14850" y="3556"/>
                  </a:lnTo>
                  <a:lnTo>
                    <a:pt x="14850" y="5308"/>
                  </a:lnTo>
                  <a:lnTo>
                    <a:pt x="14451" y="5308"/>
                  </a:lnTo>
                  <a:lnTo>
                    <a:pt x="14451" y="3956"/>
                  </a:lnTo>
                  <a:lnTo>
                    <a:pt x="13450" y="3956"/>
                  </a:lnTo>
                  <a:lnTo>
                    <a:pt x="12500" y="5659"/>
                  </a:lnTo>
                  <a:lnTo>
                    <a:pt x="13550" y="15324"/>
                  </a:lnTo>
                  <a:lnTo>
                    <a:pt x="14600" y="15324"/>
                  </a:lnTo>
                  <a:lnTo>
                    <a:pt x="14600" y="16125"/>
                  </a:lnTo>
                  <a:lnTo>
                    <a:pt x="6750" y="16125"/>
                  </a:lnTo>
                  <a:lnTo>
                    <a:pt x="6750" y="15324"/>
                  </a:lnTo>
                  <a:lnTo>
                    <a:pt x="7850" y="15324"/>
                  </a:lnTo>
                  <a:close/>
                  <a:moveTo>
                    <a:pt x="13000" y="14072"/>
                  </a:moveTo>
                  <a:lnTo>
                    <a:pt x="8350" y="14072"/>
                  </a:lnTo>
                  <a:lnTo>
                    <a:pt x="8250" y="15324"/>
                  </a:lnTo>
                  <a:lnTo>
                    <a:pt x="13150" y="15324"/>
                  </a:lnTo>
                  <a:lnTo>
                    <a:pt x="13000" y="14072"/>
                  </a:lnTo>
                  <a:close/>
                  <a:moveTo>
                    <a:pt x="10300" y="12269"/>
                  </a:moveTo>
                  <a:lnTo>
                    <a:pt x="8650" y="11217"/>
                  </a:lnTo>
                  <a:lnTo>
                    <a:pt x="8450" y="13470"/>
                  </a:lnTo>
                  <a:lnTo>
                    <a:pt x="10300" y="12269"/>
                  </a:lnTo>
                  <a:close/>
                  <a:moveTo>
                    <a:pt x="12500" y="13671"/>
                  </a:moveTo>
                  <a:lnTo>
                    <a:pt x="10700" y="12519"/>
                  </a:lnTo>
                  <a:lnTo>
                    <a:pt x="8850" y="13671"/>
                  </a:lnTo>
                  <a:lnTo>
                    <a:pt x="12500" y="13671"/>
                  </a:lnTo>
                  <a:close/>
                  <a:moveTo>
                    <a:pt x="11050" y="12269"/>
                  </a:moveTo>
                  <a:lnTo>
                    <a:pt x="12950" y="13470"/>
                  </a:lnTo>
                  <a:lnTo>
                    <a:pt x="12700" y="11217"/>
                  </a:lnTo>
                  <a:lnTo>
                    <a:pt x="11050" y="12269"/>
                  </a:lnTo>
                  <a:close/>
                  <a:moveTo>
                    <a:pt x="9150" y="11067"/>
                  </a:moveTo>
                  <a:lnTo>
                    <a:pt x="10700" y="12018"/>
                  </a:lnTo>
                  <a:lnTo>
                    <a:pt x="12200" y="11067"/>
                  </a:lnTo>
                  <a:lnTo>
                    <a:pt x="9150" y="11067"/>
                  </a:lnTo>
                  <a:close/>
                  <a:moveTo>
                    <a:pt x="10700" y="8963"/>
                  </a:moveTo>
                  <a:lnTo>
                    <a:pt x="11950" y="8063"/>
                  </a:lnTo>
                  <a:lnTo>
                    <a:pt x="9400" y="8063"/>
                  </a:lnTo>
                  <a:lnTo>
                    <a:pt x="10700" y="8963"/>
                  </a:lnTo>
                  <a:close/>
                  <a:moveTo>
                    <a:pt x="8750" y="10416"/>
                  </a:moveTo>
                  <a:lnTo>
                    <a:pt x="10350" y="9214"/>
                  </a:lnTo>
                  <a:lnTo>
                    <a:pt x="9000" y="8213"/>
                  </a:lnTo>
                  <a:lnTo>
                    <a:pt x="8750" y="10416"/>
                  </a:lnTo>
                  <a:close/>
                  <a:moveTo>
                    <a:pt x="10700" y="9464"/>
                  </a:moveTo>
                  <a:lnTo>
                    <a:pt x="9100" y="10667"/>
                  </a:lnTo>
                  <a:lnTo>
                    <a:pt x="12300" y="10667"/>
                  </a:lnTo>
                  <a:lnTo>
                    <a:pt x="10700" y="9464"/>
                  </a:lnTo>
                  <a:close/>
                  <a:moveTo>
                    <a:pt x="12400" y="8213"/>
                  </a:moveTo>
                  <a:lnTo>
                    <a:pt x="11050" y="9214"/>
                  </a:lnTo>
                  <a:lnTo>
                    <a:pt x="12600" y="10416"/>
                  </a:lnTo>
                  <a:lnTo>
                    <a:pt x="12400" y="8213"/>
                  </a:lnTo>
                  <a:close/>
                </a:path>
              </a:pathLst>
            </a:custGeom>
            <a:solidFill>
              <a:srgbClr val="00B050"/>
            </a:solidFill>
            <a:ln w="9525">
              <a:noFill/>
              <a:round/>
            </a:ln>
          </p:spPr>
          <p:txBody>
            <a:bodyPr lIns="46783" tIns="23390" rIns="46783" bIns="23390"/>
            <a:lstStyle/>
            <a:p>
              <a:pPr fontAlgn="auto"/>
              <a:endParaRPr lang="zh-CN" altLang="en-US" sz="722" noProof="1">
                <a:latin typeface="等线" panose="02010600030101010101" pitchFamily="2" charset="-122"/>
                <a:ea typeface="等线" panose="02010600030101010101" pitchFamily="2" charset="-122"/>
              </a:endParaRPr>
            </a:p>
          </p:txBody>
        </p:sp>
        <p:pic>
          <p:nvPicPr>
            <p:cNvPr id="57364" name="Picture 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8043672" y="4360867"/>
              <a:ext cx="372048" cy="438912"/>
            </a:xfrm>
            <a:prstGeom prst="rect">
              <a:avLst/>
            </a:prstGeom>
            <a:noFill/>
            <a:ln w="9525">
              <a:noFill/>
              <a:miter lim="800000"/>
              <a:headEnd/>
              <a:tailEnd/>
            </a:ln>
          </p:spPr>
        </p:pic>
        <p:sp>
          <p:nvSpPr>
            <p:cNvPr id="138" name="矩形 137"/>
            <p:cNvSpPr/>
            <p:nvPr/>
          </p:nvSpPr>
          <p:spPr>
            <a:xfrm>
              <a:off x="3166446" y="4355725"/>
              <a:ext cx="403576"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CCTV</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39" name="矩形 138"/>
            <p:cNvSpPr/>
            <p:nvPr/>
          </p:nvSpPr>
          <p:spPr>
            <a:xfrm>
              <a:off x="3701495" y="4794636"/>
              <a:ext cx="427324"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PT/CT</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40" name="矩形 139"/>
            <p:cNvSpPr/>
            <p:nvPr/>
          </p:nvSpPr>
          <p:spPr>
            <a:xfrm>
              <a:off x="4091665" y="4993518"/>
              <a:ext cx="833419"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Teleprotection</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41" name="矩形 140"/>
            <p:cNvSpPr/>
            <p:nvPr/>
          </p:nvSpPr>
          <p:spPr>
            <a:xfrm>
              <a:off x="5236366" y="5063813"/>
              <a:ext cx="788296"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Temperature </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42" name="矩形 141"/>
            <p:cNvSpPr/>
            <p:nvPr/>
          </p:nvSpPr>
          <p:spPr>
            <a:xfrm>
              <a:off x="6208207" y="5194113"/>
              <a:ext cx="543689"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Pressure</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43" name="矩形 142"/>
            <p:cNvSpPr/>
            <p:nvPr/>
          </p:nvSpPr>
          <p:spPr>
            <a:xfrm>
              <a:off x="6817918" y="5087814"/>
              <a:ext cx="838169"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DTU/FTU/TTIU</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sp>
          <p:nvSpPr>
            <p:cNvPr id="144" name="矩形 143"/>
            <p:cNvSpPr/>
            <p:nvPr/>
          </p:nvSpPr>
          <p:spPr>
            <a:xfrm>
              <a:off x="7672612" y="4794636"/>
              <a:ext cx="424948" cy="204490"/>
            </a:xfrm>
            <a:prstGeom prst="rect">
              <a:avLst/>
            </a:prstGeom>
          </p:spPr>
          <p:txBody>
            <a:bodyPr wrap="none" lIns="46783" tIns="23390" rIns="46783" bIns="23390">
              <a:spAutoFit/>
            </a:bodyPr>
            <a:lstStyle/>
            <a:p>
              <a:pPr algn="ctr" fontAlgn="auto"/>
              <a:r>
                <a:rPr lang="en-US" altLang="zh-CN" sz="590" noProof="1">
                  <a:latin typeface="等线" panose="02010600030101010101" pitchFamily="2" charset="-122"/>
                  <a:ea typeface="等线" panose="02010600030101010101" pitchFamily="2" charset="-122"/>
                  <a:cs typeface="Arial" panose="020B0604020202020204" pitchFamily="34" charset="0"/>
                </a:rPr>
                <a:t>Meter</a:t>
              </a:r>
              <a:endParaRPr lang="zh-CN" altLang="en-US" sz="590" noProof="1">
                <a:latin typeface="等线" panose="02010600030101010101" pitchFamily="2" charset="-122"/>
                <a:ea typeface="等线" panose="02010600030101010101" pitchFamily="2" charset="-122"/>
                <a:cs typeface="Arial" panose="020B0604020202020204" pitchFamily="34" charset="0"/>
              </a:endParaRPr>
            </a:p>
          </p:txBody>
        </p:sp>
        <p:cxnSp>
          <p:nvCxnSpPr>
            <p:cNvPr id="57389" name="直接连接符 106"/>
            <p:cNvCxnSpPr>
              <a:cxnSpLocks noChangeShapeType="1"/>
            </p:cNvCxnSpPr>
            <p:nvPr/>
          </p:nvCxnSpPr>
          <p:spPr bwMode="auto">
            <a:xfrm flipH="1" flipV="1">
              <a:off x="2099734" y="4230565"/>
              <a:ext cx="385535" cy="308611"/>
            </a:xfrm>
            <a:prstGeom prst="line">
              <a:avLst/>
            </a:prstGeom>
            <a:noFill/>
            <a:ln w="9525">
              <a:solidFill>
                <a:schemeClr val="tx1">
                  <a:lumMod val="50000"/>
                </a:schemeClr>
              </a:solidFill>
              <a:prstDash val="dash"/>
              <a:round/>
              <a:headEnd/>
              <a:tailEnd/>
            </a:ln>
          </p:spPr>
        </p:cxnSp>
        <p:cxnSp>
          <p:nvCxnSpPr>
            <p:cNvPr id="57390" name="直接连接符 110"/>
            <p:cNvCxnSpPr>
              <a:cxnSpLocks noChangeShapeType="1"/>
            </p:cNvCxnSpPr>
            <p:nvPr/>
          </p:nvCxnSpPr>
          <p:spPr bwMode="auto">
            <a:xfrm flipH="1" flipV="1">
              <a:off x="2563100" y="3809544"/>
              <a:ext cx="403945" cy="342902"/>
            </a:xfrm>
            <a:prstGeom prst="line">
              <a:avLst/>
            </a:prstGeom>
            <a:noFill/>
            <a:ln w="9525">
              <a:solidFill>
                <a:schemeClr val="tx1">
                  <a:lumMod val="50000"/>
                </a:schemeClr>
              </a:solidFill>
              <a:prstDash val="dash"/>
              <a:round/>
              <a:headEnd/>
              <a:tailEnd/>
            </a:ln>
          </p:spPr>
        </p:cxnSp>
        <p:cxnSp>
          <p:nvCxnSpPr>
            <p:cNvPr id="57391" name="直接连接符 116"/>
            <p:cNvCxnSpPr>
              <a:cxnSpLocks noChangeShapeType="1"/>
            </p:cNvCxnSpPr>
            <p:nvPr/>
          </p:nvCxnSpPr>
          <p:spPr bwMode="auto">
            <a:xfrm flipH="1" flipV="1">
              <a:off x="3065140" y="3401494"/>
              <a:ext cx="697428" cy="545210"/>
            </a:xfrm>
            <a:prstGeom prst="line">
              <a:avLst/>
            </a:prstGeom>
            <a:noFill/>
            <a:ln w="9525">
              <a:solidFill>
                <a:schemeClr val="tx1">
                  <a:lumMod val="50000"/>
                </a:schemeClr>
              </a:solidFill>
              <a:prstDash val="dash"/>
              <a:round/>
              <a:headEnd/>
              <a:tailEnd/>
            </a:ln>
          </p:spPr>
        </p:cxnSp>
        <p:cxnSp>
          <p:nvCxnSpPr>
            <p:cNvPr id="57392" name="直接连接符 124"/>
            <p:cNvCxnSpPr>
              <a:cxnSpLocks noChangeShapeType="1"/>
            </p:cNvCxnSpPr>
            <p:nvPr/>
          </p:nvCxnSpPr>
          <p:spPr bwMode="auto">
            <a:xfrm flipH="1" flipV="1">
              <a:off x="3544451" y="2956693"/>
              <a:ext cx="713606" cy="534925"/>
            </a:xfrm>
            <a:prstGeom prst="line">
              <a:avLst/>
            </a:prstGeom>
            <a:noFill/>
            <a:ln w="9525">
              <a:solidFill>
                <a:schemeClr val="tx1">
                  <a:lumMod val="50000"/>
                </a:schemeClr>
              </a:solidFill>
              <a:prstDash val="dash"/>
              <a:round/>
              <a:headEnd/>
              <a:tailEnd/>
            </a:ln>
          </p:spPr>
        </p:cxnSp>
        <p:cxnSp>
          <p:nvCxnSpPr>
            <p:cNvPr id="57393" name="直接连接符 127"/>
            <p:cNvCxnSpPr>
              <a:cxnSpLocks noChangeShapeType="1"/>
            </p:cNvCxnSpPr>
            <p:nvPr/>
          </p:nvCxnSpPr>
          <p:spPr bwMode="auto">
            <a:xfrm flipH="1" flipV="1">
              <a:off x="4033458" y="2533212"/>
              <a:ext cx="572644" cy="423481"/>
            </a:xfrm>
            <a:prstGeom prst="line">
              <a:avLst/>
            </a:prstGeom>
            <a:noFill/>
            <a:ln w="9525">
              <a:solidFill>
                <a:schemeClr val="tx1">
                  <a:lumMod val="50000"/>
                </a:schemeClr>
              </a:solidFill>
              <a:prstDash val="dash"/>
              <a:round/>
              <a:headEnd/>
              <a:tailEnd/>
            </a:ln>
          </p:spPr>
        </p:cxnSp>
        <p:sp>
          <p:nvSpPr>
            <p:cNvPr id="147" name="TextBox 146"/>
            <p:cNvSpPr txBox="1"/>
            <p:nvPr/>
          </p:nvSpPr>
          <p:spPr>
            <a:xfrm>
              <a:off x="1174537" y="4019834"/>
              <a:ext cx="1286344" cy="236218"/>
            </a:xfrm>
            <a:prstGeom prst="rect">
              <a:avLst/>
            </a:prstGeom>
            <a:noFill/>
          </p:spPr>
          <p:txBody>
            <a:bodyPr wrap="square" lIns="46783" tIns="23390" rIns="46783" bIns="23390">
              <a:spAutoFit/>
            </a:bodyPr>
            <a:lstStyle/>
            <a:p>
              <a:pPr fontAlgn="auto"/>
              <a:r>
                <a:rPr lang="zh-CN" altLang="en-US" sz="729" noProof="1">
                  <a:latin typeface="等线" panose="02010600030101010101" pitchFamily="2" charset="-122"/>
                  <a:ea typeface="等线" panose="02010600030101010101" pitchFamily="2" charset="-122"/>
                </a:rPr>
                <a:t>能量网络</a:t>
              </a:r>
            </a:p>
          </p:txBody>
        </p:sp>
        <p:sp>
          <p:nvSpPr>
            <p:cNvPr id="148" name="TextBox 147"/>
            <p:cNvSpPr txBox="1"/>
            <p:nvPr/>
          </p:nvSpPr>
          <p:spPr>
            <a:xfrm>
              <a:off x="1862106" y="3637945"/>
              <a:ext cx="1139551" cy="236218"/>
            </a:xfrm>
            <a:prstGeom prst="rect">
              <a:avLst/>
            </a:prstGeom>
            <a:noFill/>
          </p:spPr>
          <p:txBody>
            <a:bodyPr wrap="square" lIns="46783" tIns="23390" rIns="46783" bIns="23390">
              <a:spAutoFit/>
            </a:bodyPr>
            <a:lstStyle/>
            <a:p>
              <a:pPr fontAlgn="auto"/>
              <a:r>
                <a:rPr lang="zh-CN" altLang="en-US" sz="729" noProof="1">
                  <a:latin typeface="等线" panose="02010600030101010101" pitchFamily="2" charset="-122"/>
                  <a:ea typeface="等线" panose="02010600030101010101" pitchFamily="2" charset="-122"/>
                </a:rPr>
                <a:t>传感和采集</a:t>
              </a:r>
            </a:p>
          </p:txBody>
        </p:sp>
        <p:sp>
          <p:nvSpPr>
            <p:cNvPr id="150" name="TextBox 149"/>
            <p:cNvSpPr txBox="1"/>
            <p:nvPr/>
          </p:nvSpPr>
          <p:spPr>
            <a:xfrm>
              <a:off x="2468589" y="3200049"/>
              <a:ext cx="1294452" cy="236218"/>
            </a:xfrm>
            <a:prstGeom prst="rect">
              <a:avLst/>
            </a:prstGeom>
            <a:noFill/>
          </p:spPr>
          <p:txBody>
            <a:bodyPr wrap="square" lIns="46783" tIns="23390" rIns="46783" bIns="23390">
              <a:spAutoFit/>
            </a:bodyPr>
            <a:lstStyle/>
            <a:p>
              <a:pPr fontAlgn="auto"/>
              <a:r>
                <a:rPr lang="zh-CN" altLang="en-US" sz="729" noProof="1">
                  <a:latin typeface="等线" panose="02010600030101010101" pitchFamily="2" charset="-122"/>
                  <a:ea typeface="等线" panose="02010600030101010101" pitchFamily="2" charset="-122"/>
                </a:rPr>
                <a:t>物联接入</a:t>
              </a:r>
            </a:p>
          </p:txBody>
        </p:sp>
        <p:sp>
          <p:nvSpPr>
            <p:cNvPr id="151" name="TextBox 150"/>
            <p:cNvSpPr txBox="1"/>
            <p:nvPr/>
          </p:nvSpPr>
          <p:spPr>
            <a:xfrm>
              <a:off x="2728529" y="2674384"/>
              <a:ext cx="1293727" cy="236218"/>
            </a:xfrm>
            <a:prstGeom prst="rect">
              <a:avLst/>
            </a:prstGeom>
            <a:noFill/>
          </p:spPr>
          <p:txBody>
            <a:bodyPr wrap="square" lIns="46783" tIns="23390" rIns="46783" bIns="23390">
              <a:spAutoFit/>
            </a:bodyPr>
            <a:lstStyle/>
            <a:p>
              <a:pPr fontAlgn="auto"/>
              <a:r>
                <a:rPr lang="zh-CN" altLang="en-US" sz="729" noProof="1">
                  <a:latin typeface="等线" panose="02010600030101010101" pitchFamily="2" charset="-122"/>
                  <a:ea typeface="等线" panose="02010600030101010101" pitchFamily="2" charset="-122"/>
                </a:rPr>
                <a:t>共识和信任</a:t>
              </a:r>
            </a:p>
          </p:txBody>
        </p:sp>
        <p:sp>
          <p:nvSpPr>
            <p:cNvPr id="152" name="TextBox 151"/>
            <p:cNvSpPr txBox="1"/>
            <p:nvPr/>
          </p:nvSpPr>
          <p:spPr>
            <a:xfrm>
              <a:off x="3746183" y="2334477"/>
              <a:ext cx="1570975" cy="236218"/>
            </a:xfrm>
            <a:prstGeom prst="rect">
              <a:avLst/>
            </a:prstGeom>
            <a:noFill/>
          </p:spPr>
          <p:txBody>
            <a:bodyPr wrap="square" lIns="46783" tIns="23390" rIns="46783" bIns="23390">
              <a:spAutoFit/>
            </a:bodyPr>
            <a:lstStyle/>
            <a:p>
              <a:pPr fontAlgn="auto"/>
              <a:r>
                <a:rPr lang="zh-CN" altLang="en-US" sz="729" noProof="1">
                  <a:latin typeface="等线" panose="02010600030101010101" pitchFamily="2" charset="-122"/>
                  <a:ea typeface="等线" panose="02010600030101010101" pitchFamily="2" charset="-122"/>
                </a:rPr>
                <a:t>云计算</a:t>
              </a:r>
            </a:p>
          </p:txBody>
        </p:sp>
        <p:sp>
          <p:nvSpPr>
            <p:cNvPr id="154" name="矩形 153"/>
            <p:cNvSpPr/>
            <p:nvPr/>
          </p:nvSpPr>
          <p:spPr>
            <a:xfrm>
              <a:off x="9290425" y="4494601"/>
              <a:ext cx="1194389" cy="279535"/>
            </a:xfrm>
            <a:prstGeom prst="rect">
              <a:avLst/>
            </a:prstGeom>
            <a:solidFill>
              <a:srgbClr val="00B050"/>
            </a:solidFill>
          </p:spPr>
          <p:txBody>
            <a:bodyPr wrap="none" lIns="46783" tIns="23390" rIns="46783" bIns="23390">
              <a:spAutoFit/>
            </a:bodyPr>
            <a:lstStyle/>
            <a:p>
              <a:pPr algn="ctr" fontAlgn="auto"/>
              <a:r>
                <a:rPr lang="zh-CN" altLang="en-US" sz="919" noProof="1">
                  <a:latin typeface="等线" panose="02010600030101010101" pitchFamily="2" charset="-122"/>
                  <a:ea typeface="等线" panose="02010600030101010101" pitchFamily="2" charset="-122"/>
                  <a:sym typeface="Microsoft YaHei Bold" charset="0"/>
                </a:rPr>
                <a:t>能源物联网络</a:t>
              </a:r>
            </a:p>
          </p:txBody>
        </p:sp>
        <p:sp>
          <p:nvSpPr>
            <p:cNvPr id="156" name="矩形 155"/>
            <p:cNvSpPr/>
            <p:nvPr/>
          </p:nvSpPr>
          <p:spPr>
            <a:xfrm>
              <a:off x="8731083" y="3411035"/>
              <a:ext cx="1344335" cy="279535"/>
            </a:xfrm>
            <a:prstGeom prst="rect">
              <a:avLst/>
            </a:prstGeom>
            <a:solidFill>
              <a:schemeClr val="tx2">
                <a:lumMod val="75000"/>
              </a:schemeClr>
            </a:solidFill>
            <a:ln>
              <a:solidFill>
                <a:schemeClr val="tx2">
                  <a:lumMod val="75000"/>
                </a:schemeClr>
              </a:solidFill>
            </a:ln>
          </p:spPr>
          <p:txBody>
            <a:bodyPr wrap="square" lIns="46783" tIns="23390" rIns="46783" bIns="23390">
              <a:spAutoFit/>
            </a:bodyPr>
            <a:lstStyle/>
            <a:p>
              <a:pPr algn="ctr" fontAlgn="auto"/>
              <a:r>
                <a:rPr lang="zh-CN" altLang="en-US" sz="919" noProof="1">
                  <a:solidFill>
                    <a:schemeClr val="bg1"/>
                  </a:solidFill>
                  <a:latin typeface="等线" panose="02010600030101010101" pitchFamily="2" charset="-122"/>
                  <a:ea typeface="等线" panose="02010600030101010101" pitchFamily="2" charset="-122"/>
                </a:rPr>
                <a:t>能源区块链</a:t>
              </a:r>
              <a:endParaRPr lang="en-US" altLang="zh-CN" sz="919" noProof="1">
                <a:solidFill>
                  <a:schemeClr val="bg1"/>
                </a:solidFill>
                <a:latin typeface="等线" panose="02010600030101010101" pitchFamily="2" charset="-122"/>
                <a:ea typeface="等线" panose="02010600030101010101" pitchFamily="2" charset="-122"/>
              </a:endParaRPr>
            </a:p>
          </p:txBody>
        </p:sp>
        <p:sp>
          <p:nvSpPr>
            <p:cNvPr id="157" name="矩形 156"/>
            <p:cNvSpPr/>
            <p:nvPr/>
          </p:nvSpPr>
          <p:spPr>
            <a:xfrm>
              <a:off x="7485912" y="2384053"/>
              <a:ext cx="1194389" cy="279535"/>
            </a:xfrm>
            <a:prstGeom prst="rect">
              <a:avLst/>
            </a:prstGeom>
            <a:solidFill>
              <a:srgbClr val="00B050"/>
            </a:solidFill>
          </p:spPr>
          <p:txBody>
            <a:bodyPr wrap="none" lIns="46783" tIns="23390" rIns="46783" bIns="23390">
              <a:spAutoFit/>
            </a:bodyPr>
            <a:lstStyle/>
            <a:p>
              <a:pPr algn="ctr" fontAlgn="auto"/>
              <a:r>
                <a:rPr lang="zh-CN" altLang="en-US" sz="919" noProof="1">
                  <a:latin typeface="等线" panose="02010600030101010101" pitchFamily="2" charset="-122"/>
                  <a:ea typeface="等线" panose="02010600030101010101" pitchFamily="2" charset="-122"/>
                  <a:sym typeface="Microsoft YaHei Bold" charset="0"/>
                </a:rPr>
                <a:t>能源信息网络</a:t>
              </a:r>
              <a:endParaRPr lang="zh-CN" altLang="en-US" sz="919" noProof="1">
                <a:latin typeface="等线" panose="02010600030101010101" pitchFamily="2" charset="-122"/>
                <a:ea typeface="等线" panose="02010600030101010101" pitchFamily="2" charset="-122"/>
              </a:endParaRPr>
            </a:p>
          </p:txBody>
        </p:sp>
        <p:pic>
          <p:nvPicPr>
            <p:cNvPr id="57402" name="Picture 3"/>
            <p:cNvPicPr>
              <a:picLocks noChangeAspect="1" noChangeArrowheads="1"/>
            </p:cNvPicPr>
            <p:nvPr/>
          </p:nvPicPr>
          <p:blipFill>
            <a:blip r:embed="rId3" cstate="print"/>
            <a:srcRect t="42923"/>
            <a:stretch>
              <a:fillRect/>
            </a:stretch>
          </p:blipFill>
          <p:spPr bwMode="auto">
            <a:xfrm>
              <a:off x="2649856" y="4597470"/>
              <a:ext cx="6103620" cy="1122997"/>
            </a:xfrm>
            <a:prstGeom prst="rect">
              <a:avLst/>
            </a:prstGeom>
            <a:noFill/>
            <a:ln w="9525">
              <a:noFill/>
              <a:miter lim="800000"/>
              <a:headEnd/>
              <a:tailEnd/>
            </a:ln>
          </p:spPr>
        </p:pic>
        <p:sp>
          <p:nvSpPr>
            <p:cNvPr id="121" name="矩形 120"/>
            <p:cNvSpPr/>
            <p:nvPr/>
          </p:nvSpPr>
          <p:spPr>
            <a:xfrm>
              <a:off x="3040901" y="5617596"/>
              <a:ext cx="363204" cy="204490"/>
            </a:xfrm>
            <a:prstGeom prst="rect">
              <a:avLst/>
            </a:prstGeom>
          </p:spPr>
          <p:txBody>
            <a:bodyPr wrap="none" lIns="46783" tIns="23390" rIns="46783" bIns="23390">
              <a:spAutoFit/>
            </a:bodyPr>
            <a:lstStyle/>
            <a:p>
              <a:pPr algn="ctr" fontAlgn="auto"/>
              <a:r>
                <a:rPr lang="zh-CN" altLang="en-US" sz="590" noProof="1">
                  <a:latin typeface="等线" panose="02010600030101010101" pitchFamily="2" charset="-122"/>
                  <a:ea typeface="等线" panose="02010600030101010101" pitchFamily="2" charset="-122"/>
                  <a:cs typeface="Arial" panose="020B0604020202020204" pitchFamily="34" charset="0"/>
                </a:rPr>
                <a:t>发电</a:t>
              </a:r>
            </a:p>
          </p:txBody>
        </p:sp>
        <p:sp>
          <p:nvSpPr>
            <p:cNvPr id="123" name="矩形 122"/>
            <p:cNvSpPr/>
            <p:nvPr/>
          </p:nvSpPr>
          <p:spPr>
            <a:xfrm>
              <a:off x="4515369" y="5830193"/>
              <a:ext cx="363204" cy="204490"/>
            </a:xfrm>
            <a:prstGeom prst="rect">
              <a:avLst/>
            </a:prstGeom>
          </p:spPr>
          <p:txBody>
            <a:bodyPr wrap="none" lIns="46783" tIns="23390" rIns="46783" bIns="23390">
              <a:spAutoFit/>
            </a:bodyPr>
            <a:lstStyle/>
            <a:p>
              <a:pPr algn="ctr" fontAlgn="auto"/>
              <a:r>
                <a:rPr lang="zh-CN" altLang="en-US" sz="590" noProof="1">
                  <a:latin typeface="等线" panose="02010600030101010101" pitchFamily="2" charset="-122"/>
                  <a:ea typeface="等线" panose="02010600030101010101" pitchFamily="2" charset="-122"/>
                  <a:cs typeface="Arial" panose="020B0604020202020204" pitchFamily="34" charset="0"/>
                </a:rPr>
                <a:t>输电</a:t>
              </a:r>
            </a:p>
          </p:txBody>
        </p:sp>
        <p:sp>
          <p:nvSpPr>
            <p:cNvPr id="126" name="矩形 125"/>
            <p:cNvSpPr/>
            <p:nvPr/>
          </p:nvSpPr>
          <p:spPr>
            <a:xfrm>
              <a:off x="6163004" y="5813048"/>
              <a:ext cx="363204" cy="204490"/>
            </a:xfrm>
            <a:prstGeom prst="rect">
              <a:avLst/>
            </a:prstGeom>
          </p:spPr>
          <p:txBody>
            <a:bodyPr wrap="none" lIns="46783" tIns="23390" rIns="46783" bIns="23390">
              <a:spAutoFit/>
            </a:bodyPr>
            <a:lstStyle/>
            <a:p>
              <a:pPr algn="ctr" fontAlgn="auto"/>
              <a:r>
                <a:rPr lang="zh-CN" altLang="en-US" sz="590" noProof="1">
                  <a:latin typeface="等线" panose="02010600030101010101" pitchFamily="2" charset="-122"/>
                  <a:ea typeface="等线" panose="02010600030101010101" pitchFamily="2" charset="-122"/>
                  <a:cs typeface="Arial" panose="020B0604020202020204" pitchFamily="34" charset="0"/>
                </a:rPr>
                <a:t>配电</a:t>
              </a:r>
            </a:p>
          </p:txBody>
        </p:sp>
        <p:sp>
          <p:nvSpPr>
            <p:cNvPr id="129" name="矩形 128"/>
            <p:cNvSpPr/>
            <p:nvPr/>
          </p:nvSpPr>
          <p:spPr>
            <a:xfrm>
              <a:off x="8232409" y="5372423"/>
              <a:ext cx="363204" cy="204490"/>
            </a:xfrm>
            <a:prstGeom prst="rect">
              <a:avLst/>
            </a:prstGeom>
          </p:spPr>
          <p:txBody>
            <a:bodyPr wrap="none" lIns="46783" tIns="23390" rIns="46783" bIns="23390">
              <a:spAutoFit/>
            </a:bodyPr>
            <a:lstStyle/>
            <a:p>
              <a:pPr algn="ctr" fontAlgn="auto"/>
              <a:r>
                <a:rPr lang="zh-CN" altLang="en-US" sz="590" noProof="1">
                  <a:latin typeface="等线" panose="02010600030101010101" pitchFamily="2" charset="-122"/>
                  <a:ea typeface="等线" panose="02010600030101010101" pitchFamily="2" charset="-122"/>
                  <a:cs typeface="Arial" panose="020B0604020202020204" pitchFamily="34" charset="0"/>
                </a:rPr>
                <a:t>用电</a:t>
              </a:r>
            </a:p>
          </p:txBody>
        </p:sp>
        <p:pic>
          <p:nvPicPr>
            <p:cNvPr id="57349" name="图片 57348"/>
            <p:cNvPicPr>
              <a:picLocks noChangeAspect="1"/>
            </p:cNvPicPr>
            <p:nvPr/>
          </p:nvPicPr>
          <p:blipFill>
            <a:blip r:embed="rId11"/>
            <a:stretch>
              <a:fillRect/>
            </a:stretch>
          </p:blipFill>
          <p:spPr>
            <a:xfrm>
              <a:off x="10153806" y="3414439"/>
              <a:ext cx="867337" cy="280800"/>
            </a:xfrm>
            <a:prstGeom prst="rect">
              <a:avLst/>
            </a:prstGeom>
          </p:spPr>
        </p:pic>
        <p:grpSp>
          <p:nvGrpSpPr>
            <p:cNvPr id="57348" name="组合 57347"/>
            <p:cNvGrpSpPr/>
            <p:nvPr/>
          </p:nvGrpSpPr>
          <p:grpSpPr>
            <a:xfrm flipH="1">
              <a:off x="3549550" y="2971016"/>
              <a:ext cx="4669920" cy="1615680"/>
              <a:chOff x="577001" y="1628297"/>
              <a:chExt cx="612648" cy="616218"/>
            </a:xfrm>
          </p:grpSpPr>
          <p:sp>
            <p:nvSpPr>
              <p:cNvPr id="57344" name="流程图: 或者 57343"/>
              <p:cNvSpPr/>
              <p:nvPr/>
            </p:nvSpPr>
            <p:spPr>
              <a:xfrm>
                <a:off x="577001" y="1628297"/>
                <a:ext cx="612648" cy="612648"/>
              </a:xfrm>
              <a:prstGeom prst="flowChartOr">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8" dirty="0">
                  <a:ea typeface="等线" panose="02010600030101010101" pitchFamily="2" charset="-122"/>
                </a:endParaRPr>
              </a:p>
            </p:txBody>
          </p:sp>
          <p:sp>
            <p:nvSpPr>
              <p:cNvPr id="57346" name="等腰三角形 57345"/>
              <p:cNvSpPr/>
              <p:nvPr/>
            </p:nvSpPr>
            <p:spPr>
              <a:xfrm>
                <a:off x="611649" y="1630094"/>
                <a:ext cx="540000" cy="453827"/>
              </a:xfrm>
              <a:prstGeom prst="triangl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8" dirty="0">
                  <a:ea typeface="等线" panose="02010600030101010101" pitchFamily="2" charset="-122"/>
                </a:endParaRPr>
              </a:p>
            </p:txBody>
          </p:sp>
          <p:sp>
            <p:nvSpPr>
              <p:cNvPr id="149" name="等腰三角形 148"/>
              <p:cNvSpPr/>
              <p:nvPr/>
            </p:nvSpPr>
            <p:spPr>
              <a:xfrm rot="10800000">
                <a:off x="611892" y="1790688"/>
                <a:ext cx="540000" cy="453827"/>
              </a:xfrm>
              <a:prstGeom prst="triangl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8" dirty="0">
                  <a:ea typeface="等线" panose="02010600030101010101" pitchFamily="2" charset="-122"/>
                </a:endParaRPr>
              </a:p>
            </p:txBody>
          </p:sp>
        </p:grpSp>
        <p:sp>
          <p:nvSpPr>
            <p:cNvPr id="20" name="椭圆 19"/>
            <p:cNvSpPr/>
            <p:nvPr/>
          </p:nvSpPr>
          <p:spPr bwMode="auto">
            <a:xfrm>
              <a:off x="4311207" y="2341188"/>
              <a:ext cx="3173539" cy="1150429"/>
            </a:xfrm>
            <a:prstGeom prst="ellipse">
              <a:avLst/>
            </a:prstGeom>
            <a:solidFill>
              <a:schemeClr val="accent3">
                <a:lumMod val="20000"/>
                <a:lumOff val="80000"/>
              </a:schemeClr>
            </a:solidFill>
            <a:ln w="9525" cap="flat" cmpd="sng" algn="ctr">
              <a:noFill/>
              <a:prstDash val="solid"/>
              <a:round/>
              <a:headEnd type="none" w="med" len="med"/>
              <a:tailEnd type="none" w="med" len="med"/>
            </a:ln>
            <a:effectLst>
              <a:outerShdw blurRad="50800" dist="38100" dir="5400000" sx="102000" sy="102000" algn="t" rotWithShape="0">
                <a:prstClr val="black">
                  <a:alpha val="40000"/>
                </a:prstClr>
              </a:outerShdw>
            </a:effectLst>
          </p:spPr>
          <p:txBody>
            <a:bodyPr lIns="46783" tIns="23390" rIns="46783" bIns="23390"/>
            <a:lstStyle/>
            <a:p>
              <a:pPr defTabSz="519391">
                <a:buClr>
                  <a:srgbClr val="CC9900"/>
                </a:buClr>
                <a:buFont typeface="Wingdings" panose="05000000000000000000" pitchFamily="2" charset="2"/>
                <a:buChar char="n"/>
              </a:pPr>
              <a:endParaRPr lang="zh-CN" altLang="en-US" sz="722" b="1" noProof="1">
                <a:latin typeface="等线" panose="02010600030101010101" pitchFamily="2" charset="-122"/>
                <a:ea typeface="等线" panose="02010600030101010101" pitchFamily="2" charset="-122"/>
              </a:endParaRPr>
            </a:p>
          </p:txBody>
        </p:sp>
        <p:sp>
          <p:nvSpPr>
            <p:cNvPr id="93" name="Freeform 27"/>
            <p:cNvSpPr>
              <a:spLocks noEditPoints="1"/>
            </p:cNvSpPr>
            <p:nvPr/>
          </p:nvSpPr>
          <p:spPr bwMode="auto">
            <a:xfrm>
              <a:off x="6598350" y="2606935"/>
              <a:ext cx="632650" cy="349758"/>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70C0"/>
            </a:solidFill>
            <a:ln w="9525">
              <a:noFill/>
              <a:round/>
            </a:ln>
          </p:spPr>
          <p:txBody>
            <a:bodyPr lIns="46783" tIns="23390" rIns="46783" bIns="23390" anchor="ctr"/>
            <a:lstStyle/>
            <a:p>
              <a:pPr algn="ctr" fontAlgn="auto"/>
              <a:r>
                <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rPr>
                <a:t>金融</a:t>
              </a:r>
              <a:endParaRPr lang="zh-CN" altLang="en-US" sz="590"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35" name="Freeform 27"/>
            <p:cNvSpPr>
              <a:spLocks noEditPoints="1"/>
            </p:cNvSpPr>
            <p:nvPr/>
          </p:nvSpPr>
          <p:spPr bwMode="auto">
            <a:xfrm>
              <a:off x="4597526" y="2582932"/>
              <a:ext cx="632652" cy="349758"/>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70C0"/>
            </a:solidFill>
            <a:ln w="9525">
              <a:noFill/>
              <a:round/>
            </a:ln>
          </p:spPr>
          <p:txBody>
            <a:bodyPr lIns="46783" tIns="23390" rIns="46783" bIns="23390" anchor="ctr"/>
            <a:lstStyle/>
            <a:p>
              <a:pPr algn="ctr" fontAlgn="auto"/>
              <a:r>
                <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rPr>
                <a:t>大数据</a:t>
              </a:r>
              <a:endParaRPr lang="zh-CN" altLang="en-US" sz="590"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36" name="Freeform 27"/>
            <p:cNvSpPr>
              <a:spLocks noEditPoints="1"/>
            </p:cNvSpPr>
            <p:nvPr/>
          </p:nvSpPr>
          <p:spPr bwMode="auto">
            <a:xfrm>
              <a:off x="5434204" y="2358331"/>
              <a:ext cx="972122" cy="402907"/>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70C0"/>
            </a:solidFill>
            <a:ln w="9525">
              <a:noFill/>
              <a:round/>
            </a:ln>
          </p:spPr>
          <p:txBody>
            <a:bodyPr lIns="46783" tIns="23390" rIns="46783" bIns="23390" anchor="ctr"/>
            <a:lstStyle/>
            <a:p>
              <a:pPr algn="ctr" fontAlgn="auto"/>
              <a:r>
                <a:rPr lang="zh-CN" altLang="en-US" sz="722" noProof="1">
                  <a:solidFill>
                    <a:schemeClr val="bg1"/>
                  </a:solidFill>
                  <a:latin typeface="等线" panose="02010600030101010101" pitchFamily="2" charset="-122"/>
                  <a:ea typeface="等线" panose="02010600030101010101" pitchFamily="2" charset="-122"/>
                  <a:cs typeface="Arial" panose="020B0604020202020204" pitchFamily="34" charset="0"/>
                </a:rPr>
                <a:t>市场</a:t>
              </a:r>
              <a:endParaRPr lang="zh-CN" altLang="en-US" sz="722"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92" name="Freeform 27"/>
            <p:cNvSpPr>
              <a:spLocks noEditPoints="1"/>
            </p:cNvSpPr>
            <p:nvPr/>
          </p:nvSpPr>
          <p:spPr bwMode="auto">
            <a:xfrm>
              <a:off x="5634800" y="2879541"/>
              <a:ext cx="632650" cy="349758"/>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70C0"/>
            </a:solidFill>
            <a:ln w="9525">
              <a:noFill/>
              <a:round/>
            </a:ln>
          </p:spPr>
          <p:txBody>
            <a:bodyPr lIns="46783" tIns="23390" rIns="46783" bIns="23390" anchor="ctr"/>
            <a:lstStyle/>
            <a:p>
              <a:pPr algn="ctr" fontAlgn="auto"/>
              <a:r>
                <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rPr>
                <a:t>物联网</a:t>
              </a:r>
              <a:endParaRPr lang="en-US" altLang="zh-CN"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a:p>
              <a:pPr algn="ctr" fontAlgn="auto"/>
              <a:r>
                <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rPr>
                <a:t>平台</a:t>
              </a:r>
              <a:endParaRPr lang="zh-CN" altLang="en-US" sz="590"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nvGrpSpPr>
            <p:cNvPr id="16" name="组合 621"/>
            <p:cNvGrpSpPr/>
            <p:nvPr/>
          </p:nvGrpSpPr>
          <p:grpSpPr>
            <a:xfrm>
              <a:off x="5723891" y="3691892"/>
              <a:ext cx="343082" cy="212970"/>
              <a:chOff x="-983298" y="1666240"/>
              <a:chExt cx="547688" cy="309563"/>
            </a:xfrm>
            <a:solidFill>
              <a:schemeClr val="bg1">
                <a:lumMod val="50000"/>
              </a:schemeClr>
            </a:solidFill>
          </p:grpSpPr>
          <p:sp>
            <p:nvSpPr>
              <p:cNvPr id="118" name="Freeform 21"/>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19"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grpSp>
          <p:nvGrpSpPr>
            <p:cNvPr id="153" name="组合 621"/>
            <p:cNvGrpSpPr/>
            <p:nvPr/>
          </p:nvGrpSpPr>
          <p:grpSpPr>
            <a:xfrm>
              <a:off x="7152315" y="3691892"/>
              <a:ext cx="343082" cy="212970"/>
              <a:chOff x="-983298" y="1666240"/>
              <a:chExt cx="547688" cy="309563"/>
            </a:xfrm>
            <a:solidFill>
              <a:schemeClr val="bg1">
                <a:lumMod val="50000"/>
              </a:schemeClr>
            </a:solidFill>
          </p:grpSpPr>
          <p:sp>
            <p:nvSpPr>
              <p:cNvPr id="155" name="Freeform 21"/>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5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grpSp>
          <p:nvGrpSpPr>
            <p:cNvPr id="14" name="组合 594"/>
            <p:cNvGrpSpPr/>
            <p:nvPr/>
          </p:nvGrpSpPr>
          <p:grpSpPr>
            <a:xfrm>
              <a:off x="3685730" y="3890780"/>
              <a:ext cx="372445" cy="437687"/>
              <a:chOff x="9912350" y="3467100"/>
              <a:chExt cx="422275" cy="415925"/>
            </a:xfrm>
            <a:solidFill>
              <a:srgbClr val="0070C0"/>
            </a:solidFill>
          </p:grpSpPr>
          <p:sp>
            <p:nvSpPr>
              <p:cNvPr id="96" name="Freeform 510"/>
              <p:cNvSpPr>
                <a:spLocks noEditPoints="1"/>
              </p:cNvSpPr>
              <p:nvPr/>
            </p:nvSpPr>
            <p:spPr bwMode="auto">
              <a:xfrm>
                <a:off x="9912350" y="3740150"/>
                <a:ext cx="415925" cy="142875"/>
              </a:xfrm>
              <a:custGeom>
                <a:avLst/>
                <a:gdLst/>
                <a:ahLst/>
                <a:cxnLst>
                  <a:cxn ang="0">
                    <a:pos x="2" y="78"/>
                  </a:cxn>
                  <a:cxn ang="0">
                    <a:pos x="18" y="90"/>
                  </a:cxn>
                  <a:cxn ang="0">
                    <a:pos x="252" y="88"/>
                  </a:cxn>
                  <a:cxn ang="0">
                    <a:pos x="262" y="72"/>
                  </a:cxn>
                  <a:cxn ang="0">
                    <a:pos x="260" y="10"/>
                  </a:cxn>
                  <a:cxn ang="0">
                    <a:pos x="244" y="0"/>
                  </a:cxn>
                  <a:cxn ang="0">
                    <a:pos x="10" y="2"/>
                  </a:cxn>
                  <a:cxn ang="0">
                    <a:pos x="0" y="18"/>
                  </a:cxn>
                  <a:cxn ang="0">
                    <a:pos x="74" y="72"/>
                  </a:cxn>
                  <a:cxn ang="0">
                    <a:pos x="76" y="14"/>
                  </a:cxn>
                  <a:cxn ang="0">
                    <a:pos x="86" y="10"/>
                  </a:cxn>
                  <a:cxn ang="0">
                    <a:pos x="96" y="12"/>
                  </a:cxn>
                  <a:cxn ang="0">
                    <a:pos x="98" y="72"/>
                  </a:cxn>
                  <a:cxn ang="0">
                    <a:pos x="96" y="78"/>
                  </a:cxn>
                  <a:cxn ang="0">
                    <a:pos x="86" y="80"/>
                  </a:cxn>
                  <a:cxn ang="0">
                    <a:pos x="76" y="74"/>
                  </a:cxn>
                  <a:cxn ang="0">
                    <a:pos x="136" y="60"/>
                  </a:cxn>
                  <a:cxn ang="0">
                    <a:pos x="124" y="56"/>
                  </a:cxn>
                  <a:cxn ang="0">
                    <a:pos x="120" y="44"/>
                  </a:cxn>
                  <a:cxn ang="0">
                    <a:pos x="130" y="30"/>
                  </a:cxn>
                  <a:cxn ang="0">
                    <a:pos x="142" y="30"/>
                  </a:cxn>
                  <a:cxn ang="0">
                    <a:pos x="152" y="44"/>
                  </a:cxn>
                  <a:cxn ang="0">
                    <a:pos x="148" y="56"/>
                  </a:cxn>
                  <a:cxn ang="0">
                    <a:pos x="136" y="60"/>
                  </a:cxn>
                  <a:cxn ang="0">
                    <a:pos x="176" y="38"/>
                  </a:cxn>
                  <a:cxn ang="0">
                    <a:pos x="190" y="28"/>
                  </a:cxn>
                  <a:cxn ang="0">
                    <a:pos x="202" y="34"/>
                  </a:cxn>
                  <a:cxn ang="0">
                    <a:pos x="206" y="44"/>
                  </a:cxn>
                  <a:cxn ang="0">
                    <a:pos x="196" y="60"/>
                  </a:cxn>
                  <a:cxn ang="0">
                    <a:pos x="184" y="60"/>
                  </a:cxn>
                  <a:cxn ang="0">
                    <a:pos x="174" y="44"/>
                  </a:cxn>
                  <a:cxn ang="0">
                    <a:pos x="220" y="44"/>
                  </a:cxn>
                  <a:cxn ang="0">
                    <a:pos x="230" y="30"/>
                  </a:cxn>
                  <a:cxn ang="0">
                    <a:pos x="242" y="30"/>
                  </a:cxn>
                  <a:cxn ang="0">
                    <a:pos x="252" y="44"/>
                  </a:cxn>
                  <a:cxn ang="0">
                    <a:pos x="248" y="56"/>
                  </a:cxn>
                  <a:cxn ang="0">
                    <a:pos x="236" y="60"/>
                  </a:cxn>
                  <a:cxn ang="0">
                    <a:pos x="222" y="50"/>
                  </a:cxn>
                  <a:cxn ang="0">
                    <a:pos x="54" y="44"/>
                  </a:cxn>
                  <a:cxn ang="0">
                    <a:pos x="48" y="56"/>
                  </a:cxn>
                  <a:cxn ang="0">
                    <a:pos x="38" y="60"/>
                  </a:cxn>
                  <a:cxn ang="0">
                    <a:pos x="22" y="50"/>
                  </a:cxn>
                  <a:cxn ang="0">
                    <a:pos x="22" y="38"/>
                  </a:cxn>
                  <a:cxn ang="0">
                    <a:pos x="38" y="28"/>
                  </a:cxn>
                  <a:cxn ang="0">
                    <a:pos x="48" y="34"/>
                  </a:cxn>
                  <a:cxn ang="0">
                    <a:pos x="54" y="44"/>
                  </a:cxn>
                </a:cxnLst>
                <a:rect l="0" t="0" r="r" b="b"/>
                <a:pathLst>
                  <a:path w="262" h="90">
                    <a:moveTo>
                      <a:pt x="0" y="72"/>
                    </a:moveTo>
                    <a:lnTo>
                      <a:pt x="0" y="72"/>
                    </a:lnTo>
                    <a:lnTo>
                      <a:pt x="2" y="78"/>
                    </a:lnTo>
                    <a:lnTo>
                      <a:pt x="6" y="84"/>
                    </a:lnTo>
                    <a:lnTo>
                      <a:pt x="10" y="88"/>
                    </a:lnTo>
                    <a:lnTo>
                      <a:pt x="18" y="90"/>
                    </a:lnTo>
                    <a:lnTo>
                      <a:pt x="244" y="90"/>
                    </a:lnTo>
                    <a:lnTo>
                      <a:pt x="244" y="90"/>
                    </a:lnTo>
                    <a:lnTo>
                      <a:pt x="252" y="88"/>
                    </a:lnTo>
                    <a:lnTo>
                      <a:pt x="256" y="84"/>
                    </a:lnTo>
                    <a:lnTo>
                      <a:pt x="260" y="78"/>
                    </a:lnTo>
                    <a:lnTo>
                      <a:pt x="262" y="72"/>
                    </a:lnTo>
                    <a:lnTo>
                      <a:pt x="262" y="18"/>
                    </a:lnTo>
                    <a:lnTo>
                      <a:pt x="262" y="18"/>
                    </a:lnTo>
                    <a:lnTo>
                      <a:pt x="260" y="10"/>
                    </a:lnTo>
                    <a:lnTo>
                      <a:pt x="256" y="6"/>
                    </a:lnTo>
                    <a:lnTo>
                      <a:pt x="252" y="2"/>
                    </a:lnTo>
                    <a:lnTo>
                      <a:pt x="244" y="0"/>
                    </a:lnTo>
                    <a:lnTo>
                      <a:pt x="18" y="0"/>
                    </a:lnTo>
                    <a:lnTo>
                      <a:pt x="18" y="0"/>
                    </a:lnTo>
                    <a:lnTo>
                      <a:pt x="10" y="2"/>
                    </a:lnTo>
                    <a:lnTo>
                      <a:pt x="6" y="6"/>
                    </a:lnTo>
                    <a:lnTo>
                      <a:pt x="2" y="10"/>
                    </a:lnTo>
                    <a:lnTo>
                      <a:pt x="0" y="18"/>
                    </a:lnTo>
                    <a:lnTo>
                      <a:pt x="0" y="72"/>
                    </a:lnTo>
                    <a:lnTo>
                      <a:pt x="0" y="72"/>
                    </a:lnTo>
                    <a:close/>
                    <a:moveTo>
                      <a:pt x="74" y="72"/>
                    </a:moveTo>
                    <a:lnTo>
                      <a:pt x="74" y="18"/>
                    </a:lnTo>
                    <a:lnTo>
                      <a:pt x="74" y="18"/>
                    </a:lnTo>
                    <a:lnTo>
                      <a:pt x="76" y="14"/>
                    </a:lnTo>
                    <a:lnTo>
                      <a:pt x="78" y="12"/>
                    </a:lnTo>
                    <a:lnTo>
                      <a:pt x="82" y="10"/>
                    </a:lnTo>
                    <a:lnTo>
                      <a:pt x="86" y="10"/>
                    </a:lnTo>
                    <a:lnTo>
                      <a:pt x="86" y="10"/>
                    </a:lnTo>
                    <a:lnTo>
                      <a:pt x="92" y="10"/>
                    </a:lnTo>
                    <a:lnTo>
                      <a:pt x="96" y="12"/>
                    </a:lnTo>
                    <a:lnTo>
                      <a:pt x="98" y="14"/>
                    </a:lnTo>
                    <a:lnTo>
                      <a:pt x="98" y="18"/>
                    </a:lnTo>
                    <a:lnTo>
                      <a:pt x="98" y="72"/>
                    </a:lnTo>
                    <a:lnTo>
                      <a:pt x="98" y="72"/>
                    </a:lnTo>
                    <a:lnTo>
                      <a:pt x="98" y="74"/>
                    </a:lnTo>
                    <a:lnTo>
                      <a:pt x="96" y="78"/>
                    </a:lnTo>
                    <a:lnTo>
                      <a:pt x="92" y="78"/>
                    </a:lnTo>
                    <a:lnTo>
                      <a:pt x="86" y="80"/>
                    </a:lnTo>
                    <a:lnTo>
                      <a:pt x="86" y="80"/>
                    </a:lnTo>
                    <a:lnTo>
                      <a:pt x="82" y="78"/>
                    </a:lnTo>
                    <a:lnTo>
                      <a:pt x="78" y="78"/>
                    </a:lnTo>
                    <a:lnTo>
                      <a:pt x="76" y="74"/>
                    </a:lnTo>
                    <a:lnTo>
                      <a:pt x="74" y="72"/>
                    </a:lnTo>
                    <a:lnTo>
                      <a:pt x="74" y="72"/>
                    </a:lnTo>
                    <a:close/>
                    <a:moveTo>
                      <a:pt x="136" y="60"/>
                    </a:moveTo>
                    <a:lnTo>
                      <a:pt x="136" y="60"/>
                    </a:lnTo>
                    <a:lnTo>
                      <a:pt x="130" y="60"/>
                    </a:lnTo>
                    <a:lnTo>
                      <a:pt x="124" y="56"/>
                    </a:lnTo>
                    <a:lnTo>
                      <a:pt x="122" y="50"/>
                    </a:lnTo>
                    <a:lnTo>
                      <a:pt x="120" y="44"/>
                    </a:lnTo>
                    <a:lnTo>
                      <a:pt x="120" y="44"/>
                    </a:lnTo>
                    <a:lnTo>
                      <a:pt x="122" y="38"/>
                    </a:lnTo>
                    <a:lnTo>
                      <a:pt x="124" y="34"/>
                    </a:lnTo>
                    <a:lnTo>
                      <a:pt x="130" y="30"/>
                    </a:lnTo>
                    <a:lnTo>
                      <a:pt x="136" y="28"/>
                    </a:lnTo>
                    <a:lnTo>
                      <a:pt x="136" y="28"/>
                    </a:lnTo>
                    <a:lnTo>
                      <a:pt x="142" y="30"/>
                    </a:lnTo>
                    <a:lnTo>
                      <a:pt x="148" y="34"/>
                    </a:lnTo>
                    <a:lnTo>
                      <a:pt x="150" y="38"/>
                    </a:lnTo>
                    <a:lnTo>
                      <a:pt x="152" y="44"/>
                    </a:lnTo>
                    <a:lnTo>
                      <a:pt x="152" y="44"/>
                    </a:lnTo>
                    <a:lnTo>
                      <a:pt x="150" y="50"/>
                    </a:lnTo>
                    <a:lnTo>
                      <a:pt x="148" y="56"/>
                    </a:lnTo>
                    <a:lnTo>
                      <a:pt x="142" y="60"/>
                    </a:lnTo>
                    <a:lnTo>
                      <a:pt x="136" y="60"/>
                    </a:lnTo>
                    <a:lnTo>
                      <a:pt x="136" y="60"/>
                    </a:lnTo>
                    <a:close/>
                    <a:moveTo>
                      <a:pt x="174" y="44"/>
                    </a:moveTo>
                    <a:lnTo>
                      <a:pt x="174" y="44"/>
                    </a:lnTo>
                    <a:lnTo>
                      <a:pt x="176" y="38"/>
                    </a:lnTo>
                    <a:lnTo>
                      <a:pt x="178" y="34"/>
                    </a:lnTo>
                    <a:lnTo>
                      <a:pt x="184" y="30"/>
                    </a:lnTo>
                    <a:lnTo>
                      <a:pt x="190" y="28"/>
                    </a:lnTo>
                    <a:lnTo>
                      <a:pt x="190" y="28"/>
                    </a:lnTo>
                    <a:lnTo>
                      <a:pt x="196" y="30"/>
                    </a:lnTo>
                    <a:lnTo>
                      <a:pt x="202" y="34"/>
                    </a:lnTo>
                    <a:lnTo>
                      <a:pt x="204" y="38"/>
                    </a:lnTo>
                    <a:lnTo>
                      <a:pt x="206" y="44"/>
                    </a:lnTo>
                    <a:lnTo>
                      <a:pt x="206" y="44"/>
                    </a:lnTo>
                    <a:lnTo>
                      <a:pt x="204" y="50"/>
                    </a:lnTo>
                    <a:lnTo>
                      <a:pt x="202" y="56"/>
                    </a:lnTo>
                    <a:lnTo>
                      <a:pt x="196" y="60"/>
                    </a:lnTo>
                    <a:lnTo>
                      <a:pt x="190" y="60"/>
                    </a:lnTo>
                    <a:lnTo>
                      <a:pt x="190" y="60"/>
                    </a:lnTo>
                    <a:lnTo>
                      <a:pt x="184" y="60"/>
                    </a:lnTo>
                    <a:lnTo>
                      <a:pt x="178" y="56"/>
                    </a:lnTo>
                    <a:lnTo>
                      <a:pt x="176" y="50"/>
                    </a:lnTo>
                    <a:lnTo>
                      <a:pt x="174" y="44"/>
                    </a:lnTo>
                    <a:lnTo>
                      <a:pt x="174" y="44"/>
                    </a:lnTo>
                    <a:close/>
                    <a:moveTo>
                      <a:pt x="220" y="44"/>
                    </a:moveTo>
                    <a:lnTo>
                      <a:pt x="220" y="44"/>
                    </a:lnTo>
                    <a:lnTo>
                      <a:pt x="222" y="38"/>
                    </a:lnTo>
                    <a:lnTo>
                      <a:pt x="226" y="34"/>
                    </a:lnTo>
                    <a:lnTo>
                      <a:pt x="230" y="30"/>
                    </a:lnTo>
                    <a:lnTo>
                      <a:pt x="236" y="28"/>
                    </a:lnTo>
                    <a:lnTo>
                      <a:pt x="236" y="28"/>
                    </a:lnTo>
                    <a:lnTo>
                      <a:pt x="242" y="30"/>
                    </a:lnTo>
                    <a:lnTo>
                      <a:pt x="248" y="34"/>
                    </a:lnTo>
                    <a:lnTo>
                      <a:pt x="252" y="38"/>
                    </a:lnTo>
                    <a:lnTo>
                      <a:pt x="252" y="44"/>
                    </a:lnTo>
                    <a:lnTo>
                      <a:pt x="252" y="44"/>
                    </a:lnTo>
                    <a:lnTo>
                      <a:pt x="252" y="50"/>
                    </a:lnTo>
                    <a:lnTo>
                      <a:pt x="248" y="56"/>
                    </a:lnTo>
                    <a:lnTo>
                      <a:pt x="242" y="60"/>
                    </a:lnTo>
                    <a:lnTo>
                      <a:pt x="236" y="60"/>
                    </a:lnTo>
                    <a:lnTo>
                      <a:pt x="236" y="60"/>
                    </a:lnTo>
                    <a:lnTo>
                      <a:pt x="230" y="60"/>
                    </a:lnTo>
                    <a:lnTo>
                      <a:pt x="226" y="56"/>
                    </a:lnTo>
                    <a:lnTo>
                      <a:pt x="222" y="50"/>
                    </a:lnTo>
                    <a:lnTo>
                      <a:pt x="220" y="44"/>
                    </a:lnTo>
                    <a:lnTo>
                      <a:pt x="220" y="44"/>
                    </a:lnTo>
                    <a:close/>
                    <a:moveTo>
                      <a:pt x="54" y="44"/>
                    </a:moveTo>
                    <a:lnTo>
                      <a:pt x="54" y="44"/>
                    </a:lnTo>
                    <a:lnTo>
                      <a:pt x="52" y="50"/>
                    </a:lnTo>
                    <a:lnTo>
                      <a:pt x="48" y="56"/>
                    </a:lnTo>
                    <a:lnTo>
                      <a:pt x="44" y="60"/>
                    </a:lnTo>
                    <a:lnTo>
                      <a:pt x="38" y="60"/>
                    </a:lnTo>
                    <a:lnTo>
                      <a:pt x="38" y="60"/>
                    </a:lnTo>
                    <a:lnTo>
                      <a:pt x="32" y="60"/>
                    </a:lnTo>
                    <a:lnTo>
                      <a:pt x="26" y="56"/>
                    </a:lnTo>
                    <a:lnTo>
                      <a:pt x="22" y="50"/>
                    </a:lnTo>
                    <a:lnTo>
                      <a:pt x="22" y="44"/>
                    </a:lnTo>
                    <a:lnTo>
                      <a:pt x="22" y="44"/>
                    </a:lnTo>
                    <a:lnTo>
                      <a:pt x="22" y="38"/>
                    </a:lnTo>
                    <a:lnTo>
                      <a:pt x="26" y="34"/>
                    </a:lnTo>
                    <a:lnTo>
                      <a:pt x="32" y="30"/>
                    </a:lnTo>
                    <a:lnTo>
                      <a:pt x="38" y="28"/>
                    </a:lnTo>
                    <a:lnTo>
                      <a:pt x="38" y="28"/>
                    </a:lnTo>
                    <a:lnTo>
                      <a:pt x="44" y="30"/>
                    </a:lnTo>
                    <a:lnTo>
                      <a:pt x="48" y="34"/>
                    </a:lnTo>
                    <a:lnTo>
                      <a:pt x="52" y="38"/>
                    </a:lnTo>
                    <a:lnTo>
                      <a:pt x="54" y="44"/>
                    </a:lnTo>
                    <a:lnTo>
                      <a:pt x="54" y="4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97" name="Freeform 511"/>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98" name="Freeform 512"/>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99" name="Freeform 513"/>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00" name="Rectangle 514"/>
              <p:cNvSpPr>
                <a:spLocks noChangeArrowheads="1"/>
              </p:cNvSpPr>
              <p:nvPr/>
            </p:nvSpPr>
            <p:spPr bwMode="auto">
              <a:xfrm>
                <a:off x="10210800" y="3673475"/>
                <a:ext cx="12700" cy="57150"/>
              </a:xfrm>
              <a:prstGeom prst="rect">
                <a:avLst/>
              </a:prstGeom>
              <a:grpFill/>
              <a:ln w="9525">
                <a:noFill/>
                <a:miter lim="800000"/>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01" name="Freeform 515"/>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sp>
          <p:nvSpPr>
            <p:cNvPr id="109" name="矩形 108"/>
            <p:cNvSpPr/>
            <p:nvPr/>
          </p:nvSpPr>
          <p:spPr>
            <a:xfrm>
              <a:off x="3204476" y="3905760"/>
              <a:ext cx="698053" cy="204490"/>
            </a:xfrm>
            <a:prstGeom prst="rect">
              <a:avLst/>
            </a:prstGeom>
          </p:spPr>
          <p:txBody>
            <a:bodyPr wrap="none" lIns="46783" tIns="23390" rIns="46783" bIns="23390">
              <a:spAutoFit/>
            </a:bodyPr>
            <a:lstStyle/>
            <a:p>
              <a:pPr algn="ctr" fontAlgn="auto"/>
              <a:r>
                <a:rPr lang="zh-CN" altLang="en-US" sz="590" noProof="1">
                  <a:solidFill>
                    <a:srgbClr val="FF0000"/>
                  </a:solidFill>
                  <a:latin typeface="等线" panose="02010600030101010101" pitchFamily="2" charset="-122"/>
                  <a:ea typeface="等线" panose="02010600030101010101" pitchFamily="2" charset="-122"/>
                  <a:cs typeface="Arial" panose="020B0604020202020204" pitchFamily="34" charset="0"/>
                </a:rPr>
                <a:t>物联网网关</a:t>
              </a:r>
            </a:p>
          </p:txBody>
        </p:sp>
        <p:sp>
          <p:nvSpPr>
            <p:cNvPr id="110" name="矩形 109"/>
            <p:cNvSpPr/>
            <p:nvPr/>
          </p:nvSpPr>
          <p:spPr>
            <a:xfrm>
              <a:off x="7997773" y="3960943"/>
              <a:ext cx="698053" cy="204490"/>
            </a:xfrm>
            <a:prstGeom prst="rect">
              <a:avLst/>
            </a:prstGeom>
          </p:spPr>
          <p:txBody>
            <a:bodyPr wrap="none" lIns="46783" tIns="23390" rIns="46783" bIns="23390">
              <a:spAutoFit/>
            </a:bodyPr>
            <a:lstStyle/>
            <a:p>
              <a:pPr algn="ctr" fontAlgn="auto"/>
              <a:r>
                <a:rPr lang="zh-CN" altLang="en-US" sz="590" noProof="1">
                  <a:solidFill>
                    <a:srgbClr val="FF0000"/>
                  </a:solidFill>
                  <a:latin typeface="等线" panose="02010600030101010101" pitchFamily="2" charset="-122"/>
                  <a:ea typeface="等线" panose="02010600030101010101" pitchFamily="2" charset="-122"/>
                  <a:cs typeface="Arial" panose="020B0604020202020204" pitchFamily="34" charset="0"/>
                </a:rPr>
                <a:t>物联网网关</a:t>
              </a:r>
            </a:p>
          </p:txBody>
        </p:sp>
        <p:grpSp>
          <p:nvGrpSpPr>
            <p:cNvPr id="18" name="组合 594"/>
            <p:cNvGrpSpPr/>
            <p:nvPr/>
          </p:nvGrpSpPr>
          <p:grpSpPr>
            <a:xfrm>
              <a:off x="7800653" y="3832450"/>
              <a:ext cx="372454" cy="475484"/>
              <a:chOff x="9912350" y="3467100"/>
              <a:chExt cx="422275" cy="415925"/>
            </a:xfrm>
            <a:solidFill>
              <a:srgbClr val="0070C0"/>
            </a:solidFill>
          </p:grpSpPr>
          <p:sp>
            <p:nvSpPr>
              <p:cNvPr id="160" name="Freeform 510"/>
              <p:cNvSpPr>
                <a:spLocks noEditPoints="1"/>
              </p:cNvSpPr>
              <p:nvPr/>
            </p:nvSpPr>
            <p:spPr bwMode="auto">
              <a:xfrm>
                <a:off x="9912350" y="3740150"/>
                <a:ext cx="415925" cy="142875"/>
              </a:xfrm>
              <a:custGeom>
                <a:avLst/>
                <a:gdLst/>
                <a:ahLst/>
                <a:cxnLst>
                  <a:cxn ang="0">
                    <a:pos x="2" y="78"/>
                  </a:cxn>
                  <a:cxn ang="0">
                    <a:pos x="18" y="90"/>
                  </a:cxn>
                  <a:cxn ang="0">
                    <a:pos x="252" y="88"/>
                  </a:cxn>
                  <a:cxn ang="0">
                    <a:pos x="262" y="72"/>
                  </a:cxn>
                  <a:cxn ang="0">
                    <a:pos x="260" y="10"/>
                  </a:cxn>
                  <a:cxn ang="0">
                    <a:pos x="244" y="0"/>
                  </a:cxn>
                  <a:cxn ang="0">
                    <a:pos x="10" y="2"/>
                  </a:cxn>
                  <a:cxn ang="0">
                    <a:pos x="0" y="18"/>
                  </a:cxn>
                  <a:cxn ang="0">
                    <a:pos x="74" y="72"/>
                  </a:cxn>
                  <a:cxn ang="0">
                    <a:pos x="76" y="14"/>
                  </a:cxn>
                  <a:cxn ang="0">
                    <a:pos x="86" y="10"/>
                  </a:cxn>
                  <a:cxn ang="0">
                    <a:pos x="96" y="12"/>
                  </a:cxn>
                  <a:cxn ang="0">
                    <a:pos x="98" y="72"/>
                  </a:cxn>
                  <a:cxn ang="0">
                    <a:pos x="96" y="78"/>
                  </a:cxn>
                  <a:cxn ang="0">
                    <a:pos x="86" y="80"/>
                  </a:cxn>
                  <a:cxn ang="0">
                    <a:pos x="76" y="74"/>
                  </a:cxn>
                  <a:cxn ang="0">
                    <a:pos x="136" y="60"/>
                  </a:cxn>
                  <a:cxn ang="0">
                    <a:pos x="124" y="56"/>
                  </a:cxn>
                  <a:cxn ang="0">
                    <a:pos x="120" y="44"/>
                  </a:cxn>
                  <a:cxn ang="0">
                    <a:pos x="130" y="30"/>
                  </a:cxn>
                  <a:cxn ang="0">
                    <a:pos x="142" y="30"/>
                  </a:cxn>
                  <a:cxn ang="0">
                    <a:pos x="152" y="44"/>
                  </a:cxn>
                  <a:cxn ang="0">
                    <a:pos x="148" y="56"/>
                  </a:cxn>
                  <a:cxn ang="0">
                    <a:pos x="136" y="60"/>
                  </a:cxn>
                  <a:cxn ang="0">
                    <a:pos x="176" y="38"/>
                  </a:cxn>
                  <a:cxn ang="0">
                    <a:pos x="190" y="28"/>
                  </a:cxn>
                  <a:cxn ang="0">
                    <a:pos x="202" y="34"/>
                  </a:cxn>
                  <a:cxn ang="0">
                    <a:pos x="206" y="44"/>
                  </a:cxn>
                  <a:cxn ang="0">
                    <a:pos x="196" y="60"/>
                  </a:cxn>
                  <a:cxn ang="0">
                    <a:pos x="184" y="60"/>
                  </a:cxn>
                  <a:cxn ang="0">
                    <a:pos x="174" y="44"/>
                  </a:cxn>
                  <a:cxn ang="0">
                    <a:pos x="220" y="44"/>
                  </a:cxn>
                  <a:cxn ang="0">
                    <a:pos x="230" y="30"/>
                  </a:cxn>
                  <a:cxn ang="0">
                    <a:pos x="242" y="30"/>
                  </a:cxn>
                  <a:cxn ang="0">
                    <a:pos x="252" y="44"/>
                  </a:cxn>
                  <a:cxn ang="0">
                    <a:pos x="248" y="56"/>
                  </a:cxn>
                  <a:cxn ang="0">
                    <a:pos x="236" y="60"/>
                  </a:cxn>
                  <a:cxn ang="0">
                    <a:pos x="222" y="50"/>
                  </a:cxn>
                  <a:cxn ang="0">
                    <a:pos x="54" y="44"/>
                  </a:cxn>
                  <a:cxn ang="0">
                    <a:pos x="48" y="56"/>
                  </a:cxn>
                  <a:cxn ang="0">
                    <a:pos x="38" y="60"/>
                  </a:cxn>
                  <a:cxn ang="0">
                    <a:pos x="22" y="50"/>
                  </a:cxn>
                  <a:cxn ang="0">
                    <a:pos x="22" y="38"/>
                  </a:cxn>
                  <a:cxn ang="0">
                    <a:pos x="38" y="28"/>
                  </a:cxn>
                  <a:cxn ang="0">
                    <a:pos x="48" y="34"/>
                  </a:cxn>
                  <a:cxn ang="0">
                    <a:pos x="54" y="44"/>
                  </a:cxn>
                </a:cxnLst>
                <a:rect l="0" t="0" r="r" b="b"/>
                <a:pathLst>
                  <a:path w="262" h="90">
                    <a:moveTo>
                      <a:pt x="0" y="72"/>
                    </a:moveTo>
                    <a:lnTo>
                      <a:pt x="0" y="72"/>
                    </a:lnTo>
                    <a:lnTo>
                      <a:pt x="2" y="78"/>
                    </a:lnTo>
                    <a:lnTo>
                      <a:pt x="6" y="84"/>
                    </a:lnTo>
                    <a:lnTo>
                      <a:pt x="10" y="88"/>
                    </a:lnTo>
                    <a:lnTo>
                      <a:pt x="18" y="90"/>
                    </a:lnTo>
                    <a:lnTo>
                      <a:pt x="244" y="90"/>
                    </a:lnTo>
                    <a:lnTo>
                      <a:pt x="244" y="90"/>
                    </a:lnTo>
                    <a:lnTo>
                      <a:pt x="252" y="88"/>
                    </a:lnTo>
                    <a:lnTo>
                      <a:pt x="256" y="84"/>
                    </a:lnTo>
                    <a:lnTo>
                      <a:pt x="260" y="78"/>
                    </a:lnTo>
                    <a:lnTo>
                      <a:pt x="262" y="72"/>
                    </a:lnTo>
                    <a:lnTo>
                      <a:pt x="262" y="18"/>
                    </a:lnTo>
                    <a:lnTo>
                      <a:pt x="262" y="18"/>
                    </a:lnTo>
                    <a:lnTo>
                      <a:pt x="260" y="10"/>
                    </a:lnTo>
                    <a:lnTo>
                      <a:pt x="256" y="6"/>
                    </a:lnTo>
                    <a:lnTo>
                      <a:pt x="252" y="2"/>
                    </a:lnTo>
                    <a:lnTo>
                      <a:pt x="244" y="0"/>
                    </a:lnTo>
                    <a:lnTo>
                      <a:pt x="18" y="0"/>
                    </a:lnTo>
                    <a:lnTo>
                      <a:pt x="18" y="0"/>
                    </a:lnTo>
                    <a:lnTo>
                      <a:pt x="10" y="2"/>
                    </a:lnTo>
                    <a:lnTo>
                      <a:pt x="6" y="6"/>
                    </a:lnTo>
                    <a:lnTo>
                      <a:pt x="2" y="10"/>
                    </a:lnTo>
                    <a:lnTo>
                      <a:pt x="0" y="18"/>
                    </a:lnTo>
                    <a:lnTo>
                      <a:pt x="0" y="72"/>
                    </a:lnTo>
                    <a:lnTo>
                      <a:pt x="0" y="72"/>
                    </a:lnTo>
                    <a:close/>
                    <a:moveTo>
                      <a:pt x="74" y="72"/>
                    </a:moveTo>
                    <a:lnTo>
                      <a:pt x="74" y="18"/>
                    </a:lnTo>
                    <a:lnTo>
                      <a:pt x="74" y="18"/>
                    </a:lnTo>
                    <a:lnTo>
                      <a:pt x="76" y="14"/>
                    </a:lnTo>
                    <a:lnTo>
                      <a:pt x="78" y="12"/>
                    </a:lnTo>
                    <a:lnTo>
                      <a:pt x="82" y="10"/>
                    </a:lnTo>
                    <a:lnTo>
                      <a:pt x="86" y="10"/>
                    </a:lnTo>
                    <a:lnTo>
                      <a:pt x="86" y="10"/>
                    </a:lnTo>
                    <a:lnTo>
                      <a:pt x="92" y="10"/>
                    </a:lnTo>
                    <a:lnTo>
                      <a:pt x="96" y="12"/>
                    </a:lnTo>
                    <a:lnTo>
                      <a:pt x="98" y="14"/>
                    </a:lnTo>
                    <a:lnTo>
                      <a:pt x="98" y="18"/>
                    </a:lnTo>
                    <a:lnTo>
                      <a:pt x="98" y="72"/>
                    </a:lnTo>
                    <a:lnTo>
                      <a:pt x="98" y="72"/>
                    </a:lnTo>
                    <a:lnTo>
                      <a:pt x="98" y="74"/>
                    </a:lnTo>
                    <a:lnTo>
                      <a:pt x="96" y="78"/>
                    </a:lnTo>
                    <a:lnTo>
                      <a:pt x="92" y="78"/>
                    </a:lnTo>
                    <a:lnTo>
                      <a:pt x="86" y="80"/>
                    </a:lnTo>
                    <a:lnTo>
                      <a:pt x="86" y="80"/>
                    </a:lnTo>
                    <a:lnTo>
                      <a:pt x="82" y="78"/>
                    </a:lnTo>
                    <a:lnTo>
                      <a:pt x="78" y="78"/>
                    </a:lnTo>
                    <a:lnTo>
                      <a:pt x="76" y="74"/>
                    </a:lnTo>
                    <a:lnTo>
                      <a:pt x="74" y="72"/>
                    </a:lnTo>
                    <a:lnTo>
                      <a:pt x="74" y="72"/>
                    </a:lnTo>
                    <a:close/>
                    <a:moveTo>
                      <a:pt x="136" y="60"/>
                    </a:moveTo>
                    <a:lnTo>
                      <a:pt x="136" y="60"/>
                    </a:lnTo>
                    <a:lnTo>
                      <a:pt x="130" y="60"/>
                    </a:lnTo>
                    <a:lnTo>
                      <a:pt x="124" y="56"/>
                    </a:lnTo>
                    <a:lnTo>
                      <a:pt x="122" y="50"/>
                    </a:lnTo>
                    <a:lnTo>
                      <a:pt x="120" y="44"/>
                    </a:lnTo>
                    <a:lnTo>
                      <a:pt x="120" y="44"/>
                    </a:lnTo>
                    <a:lnTo>
                      <a:pt x="122" y="38"/>
                    </a:lnTo>
                    <a:lnTo>
                      <a:pt x="124" y="34"/>
                    </a:lnTo>
                    <a:lnTo>
                      <a:pt x="130" y="30"/>
                    </a:lnTo>
                    <a:lnTo>
                      <a:pt x="136" y="28"/>
                    </a:lnTo>
                    <a:lnTo>
                      <a:pt x="136" y="28"/>
                    </a:lnTo>
                    <a:lnTo>
                      <a:pt x="142" y="30"/>
                    </a:lnTo>
                    <a:lnTo>
                      <a:pt x="148" y="34"/>
                    </a:lnTo>
                    <a:lnTo>
                      <a:pt x="150" y="38"/>
                    </a:lnTo>
                    <a:lnTo>
                      <a:pt x="152" y="44"/>
                    </a:lnTo>
                    <a:lnTo>
                      <a:pt x="152" y="44"/>
                    </a:lnTo>
                    <a:lnTo>
                      <a:pt x="150" y="50"/>
                    </a:lnTo>
                    <a:lnTo>
                      <a:pt x="148" y="56"/>
                    </a:lnTo>
                    <a:lnTo>
                      <a:pt x="142" y="60"/>
                    </a:lnTo>
                    <a:lnTo>
                      <a:pt x="136" y="60"/>
                    </a:lnTo>
                    <a:lnTo>
                      <a:pt x="136" y="60"/>
                    </a:lnTo>
                    <a:close/>
                    <a:moveTo>
                      <a:pt x="174" y="44"/>
                    </a:moveTo>
                    <a:lnTo>
                      <a:pt x="174" y="44"/>
                    </a:lnTo>
                    <a:lnTo>
                      <a:pt x="176" y="38"/>
                    </a:lnTo>
                    <a:lnTo>
                      <a:pt x="178" y="34"/>
                    </a:lnTo>
                    <a:lnTo>
                      <a:pt x="184" y="30"/>
                    </a:lnTo>
                    <a:lnTo>
                      <a:pt x="190" y="28"/>
                    </a:lnTo>
                    <a:lnTo>
                      <a:pt x="190" y="28"/>
                    </a:lnTo>
                    <a:lnTo>
                      <a:pt x="196" y="30"/>
                    </a:lnTo>
                    <a:lnTo>
                      <a:pt x="202" y="34"/>
                    </a:lnTo>
                    <a:lnTo>
                      <a:pt x="204" y="38"/>
                    </a:lnTo>
                    <a:lnTo>
                      <a:pt x="206" y="44"/>
                    </a:lnTo>
                    <a:lnTo>
                      <a:pt x="206" y="44"/>
                    </a:lnTo>
                    <a:lnTo>
                      <a:pt x="204" y="50"/>
                    </a:lnTo>
                    <a:lnTo>
                      <a:pt x="202" y="56"/>
                    </a:lnTo>
                    <a:lnTo>
                      <a:pt x="196" y="60"/>
                    </a:lnTo>
                    <a:lnTo>
                      <a:pt x="190" y="60"/>
                    </a:lnTo>
                    <a:lnTo>
                      <a:pt x="190" y="60"/>
                    </a:lnTo>
                    <a:lnTo>
                      <a:pt x="184" y="60"/>
                    </a:lnTo>
                    <a:lnTo>
                      <a:pt x="178" y="56"/>
                    </a:lnTo>
                    <a:lnTo>
                      <a:pt x="176" y="50"/>
                    </a:lnTo>
                    <a:lnTo>
                      <a:pt x="174" y="44"/>
                    </a:lnTo>
                    <a:lnTo>
                      <a:pt x="174" y="44"/>
                    </a:lnTo>
                    <a:close/>
                    <a:moveTo>
                      <a:pt x="220" y="44"/>
                    </a:moveTo>
                    <a:lnTo>
                      <a:pt x="220" y="44"/>
                    </a:lnTo>
                    <a:lnTo>
                      <a:pt x="222" y="38"/>
                    </a:lnTo>
                    <a:lnTo>
                      <a:pt x="226" y="34"/>
                    </a:lnTo>
                    <a:lnTo>
                      <a:pt x="230" y="30"/>
                    </a:lnTo>
                    <a:lnTo>
                      <a:pt x="236" y="28"/>
                    </a:lnTo>
                    <a:lnTo>
                      <a:pt x="236" y="28"/>
                    </a:lnTo>
                    <a:lnTo>
                      <a:pt x="242" y="30"/>
                    </a:lnTo>
                    <a:lnTo>
                      <a:pt x="248" y="34"/>
                    </a:lnTo>
                    <a:lnTo>
                      <a:pt x="252" y="38"/>
                    </a:lnTo>
                    <a:lnTo>
                      <a:pt x="252" y="44"/>
                    </a:lnTo>
                    <a:lnTo>
                      <a:pt x="252" y="44"/>
                    </a:lnTo>
                    <a:lnTo>
                      <a:pt x="252" y="50"/>
                    </a:lnTo>
                    <a:lnTo>
                      <a:pt x="248" y="56"/>
                    </a:lnTo>
                    <a:lnTo>
                      <a:pt x="242" y="60"/>
                    </a:lnTo>
                    <a:lnTo>
                      <a:pt x="236" y="60"/>
                    </a:lnTo>
                    <a:lnTo>
                      <a:pt x="236" y="60"/>
                    </a:lnTo>
                    <a:lnTo>
                      <a:pt x="230" y="60"/>
                    </a:lnTo>
                    <a:lnTo>
                      <a:pt x="226" y="56"/>
                    </a:lnTo>
                    <a:lnTo>
                      <a:pt x="222" y="50"/>
                    </a:lnTo>
                    <a:lnTo>
                      <a:pt x="220" y="44"/>
                    </a:lnTo>
                    <a:lnTo>
                      <a:pt x="220" y="44"/>
                    </a:lnTo>
                    <a:close/>
                    <a:moveTo>
                      <a:pt x="54" y="44"/>
                    </a:moveTo>
                    <a:lnTo>
                      <a:pt x="54" y="44"/>
                    </a:lnTo>
                    <a:lnTo>
                      <a:pt x="52" y="50"/>
                    </a:lnTo>
                    <a:lnTo>
                      <a:pt x="48" y="56"/>
                    </a:lnTo>
                    <a:lnTo>
                      <a:pt x="44" y="60"/>
                    </a:lnTo>
                    <a:lnTo>
                      <a:pt x="38" y="60"/>
                    </a:lnTo>
                    <a:lnTo>
                      <a:pt x="38" y="60"/>
                    </a:lnTo>
                    <a:lnTo>
                      <a:pt x="32" y="60"/>
                    </a:lnTo>
                    <a:lnTo>
                      <a:pt x="26" y="56"/>
                    </a:lnTo>
                    <a:lnTo>
                      <a:pt x="22" y="50"/>
                    </a:lnTo>
                    <a:lnTo>
                      <a:pt x="22" y="44"/>
                    </a:lnTo>
                    <a:lnTo>
                      <a:pt x="22" y="44"/>
                    </a:lnTo>
                    <a:lnTo>
                      <a:pt x="22" y="38"/>
                    </a:lnTo>
                    <a:lnTo>
                      <a:pt x="26" y="34"/>
                    </a:lnTo>
                    <a:lnTo>
                      <a:pt x="32" y="30"/>
                    </a:lnTo>
                    <a:lnTo>
                      <a:pt x="38" y="28"/>
                    </a:lnTo>
                    <a:lnTo>
                      <a:pt x="38" y="28"/>
                    </a:lnTo>
                    <a:lnTo>
                      <a:pt x="44" y="30"/>
                    </a:lnTo>
                    <a:lnTo>
                      <a:pt x="48" y="34"/>
                    </a:lnTo>
                    <a:lnTo>
                      <a:pt x="52" y="38"/>
                    </a:lnTo>
                    <a:lnTo>
                      <a:pt x="54" y="44"/>
                    </a:lnTo>
                    <a:lnTo>
                      <a:pt x="54" y="4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61" name="Freeform 511"/>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62" name="Freeform 512"/>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63" name="Freeform 513"/>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64" name="Rectangle 514"/>
              <p:cNvSpPr>
                <a:spLocks noChangeArrowheads="1"/>
              </p:cNvSpPr>
              <p:nvPr/>
            </p:nvSpPr>
            <p:spPr bwMode="auto">
              <a:xfrm>
                <a:off x="10210800" y="3673475"/>
                <a:ext cx="12700" cy="57150"/>
              </a:xfrm>
              <a:prstGeom prst="rect">
                <a:avLst/>
              </a:prstGeom>
              <a:grpFill/>
              <a:ln w="9525">
                <a:noFill/>
                <a:miter lim="800000"/>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65" name="Freeform 515"/>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nvGrpSpPr>
            <p:cNvPr id="159" name="组合 621"/>
            <p:cNvGrpSpPr/>
            <p:nvPr/>
          </p:nvGrpSpPr>
          <p:grpSpPr>
            <a:xfrm>
              <a:off x="5021664" y="4075922"/>
              <a:ext cx="343082" cy="212970"/>
              <a:chOff x="-983298" y="1666240"/>
              <a:chExt cx="547688" cy="309563"/>
            </a:xfrm>
            <a:solidFill>
              <a:schemeClr val="bg1">
                <a:lumMod val="50000"/>
              </a:schemeClr>
            </a:solidFill>
          </p:grpSpPr>
          <p:sp>
            <p:nvSpPr>
              <p:cNvPr id="166" name="Freeform 21"/>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67"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grpSp>
          <p:nvGrpSpPr>
            <p:cNvPr id="168" name="组合 621"/>
            <p:cNvGrpSpPr/>
            <p:nvPr/>
          </p:nvGrpSpPr>
          <p:grpSpPr>
            <a:xfrm>
              <a:off x="4317522" y="3681815"/>
              <a:ext cx="343082" cy="212970"/>
              <a:chOff x="-983298" y="1666240"/>
              <a:chExt cx="547688" cy="309563"/>
            </a:xfrm>
            <a:solidFill>
              <a:schemeClr val="bg1">
                <a:lumMod val="50000"/>
              </a:schemeClr>
            </a:solidFill>
          </p:grpSpPr>
          <p:sp>
            <p:nvSpPr>
              <p:cNvPr id="169" name="Freeform 21"/>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70C0"/>
              </a:solidFill>
              <a:ln w="9525">
                <a:noFill/>
                <a:round/>
              </a:ln>
            </p:spPr>
            <p:txBody>
              <a:bodyPr lIns="59993" tIns="29998" rIns="59993" bIns="29998" anchor="ctr"/>
              <a:lstStyle/>
              <a:p>
                <a:pPr algn="ctr" fontAlgn="auto"/>
                <a:endParaRPr lang="zh-CN" altLang="en-US" sz="590"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70C0"/>
              </a:solidFill>
              <a:ln w="9525">
                <a:noFill/>
                <a:round/>
              </a:ln>
            </p:spPr>
            <p:txBody>
              <a:bodyPr lIns="59993" tIns="29998" rIns="59993" bIns="29998" anchor="ctr"/>
              <a:lstStyle/>
              <a:p>
                <a:pPr algn="ctr" fontAlgn="auto"/>
                <a:endParaRPr lang="zh-CN" altLang="en-US" sz="590" b="1"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grpSp>
          <p:nvGrpSpPr>
            <p:cNvPr id="171" name="组合 621"/>
            <p:cNvGrpSpPr/>
            <p:nvPr/>
          </p:nvGrpSpPr>
          <p:grpSpPr>
            <a:xfrm>
              <a:off x="6458327" y="4092027"/>
              <a:ext cx="343082" cy="212970"/>
              <a:chOff x="-983298" y="1666240"/>
              <a:chExt cx="547688" cy="309563"/>
            </a:xfrm>
            <a:solidFill>
              <a:schemeClr val="bg1">
                <a:lumMod val="50000"/>
              </a:schemeClr>
            </a:solidFill>
          </p:grpSpPr>
          <p:sp>
            <p:nvSpPr>
              <p:cNvPr id="172" name="Freeform 21"/>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173"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solidFill>
                <a:srgbClr val="0070C0"/>
              </a:solidFill>
              <a:ln w="9525">
                <a:noFill/>
                <a:round/>
              </a:ln>
            </p:spPr>
            <p:txBody>
              <a:bodyPr lIns="59993" tIns="29998" rIns="59993" bIns="29998" anchor="ctr"/>
              <a:lstStyle/>
              <a:p>
                <a:pPr algn="ctr" fontAlgn="auto"/>
                <a:endParaRPr lang="zh-CN" altLang="en-US" sz="590" noProof="1">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grpSp>
        <p:sp>
          <p:nvSpPr>
            <p:cNvPr id="174" name="矩形 173"/>
            <p:cNvSpPr/>
            <p:nvPr/>
          </p:nvSpPr>
          <p:spPr>
            <a:xfrm>
              <a:off x="7932578" y="3122875"/>
              <a:ext cx="698053" cy="204490"/>
            </a:xfrm>
            <a:prstGeom prst="rect">
              <a:avLst/>
            </a:prstGeom>
          </p:spPr>
          <p:txBody>
            <a:bodyPr wrap="none" lIns="46783" tIns="23390" rIns="46783" bIns="23390">
              <a:spAutoFit/>
            </a:bodyPr>
            <a:lstStyle/>
            <a:p>
              <a:pPr algn="ctr" fontAlgn="auto"/>
              <a:r>
                <a:rPr lang="zh-CN" altLang="en-US" sz="590" noProof="1">
                  <a:solidFill>
                    <a:srgbClr val="FF0000"/>
                  </a:solidFill>
                  <a:latin typeface="等线" panose="02010600030101010101" pitchFamily="2" charset="-122"/>
                  <a:ea typeface="等线" panose="02010600030101010101" pitchFamily="2" charset="-122"/>
                  <a:cs typeface="Arial" panose="020B0604020202020204" pitchFamily="34" charset="0"/>
                </a:rPr>
                <a:t>物联网网关</a:t>
              </a:r>
            </a:p>
          </p:txBody>
        </p:sp>
        <p:grpSp>
          <p:nvGrpSpPr>
            <p:cNvPr id="175" name="组合 594"/>
            <p:cNvGrpSpPr/>
            <p:nvPr/>
          </p:nvGrpSpPr>
          <p:grpSpPr>
            <a:xfrm>
              <a:off x="7735457" y="2994382"/>
              <a:ext cx="372454" cy="475484"/>
              <a:chOff x="9912350" y="3467100"/>
              <a:chExt cx="422275" cy="415925"/>
            </a:xfrm>
            <a:solidFill>
              <a:srgbClr val="0070C0"/>
            </a:solidFill>
          </p:grpSpPr>
          <p:sp>
            <p:nvSpPr>
              <p:cNvPr id="176" name="Freeform 510"/>
              <p:cNvSpPr>
                <a:spLocks noEditPoints="1"/>
              </p:cNvSpPr>
              <p:nvPr/>
            </p:nvSpPr>
            <p:spPr bwMode="auto">
              <a:xfrm>
                <a:off x="9912350" y="3740150"/>
                <a:ext cx="415925" cy="142875"/>
              </a:xfrm>
              <a:custGeom>
                <a:avLst/>
                <a:gdLst/>
                <a:ahLst/>
                <a:cxnLst>
                  <a:cxn ang="0">
                    <a:pos x="2" y="78"/>
                  </a:cxn>
                  <a:cxn ang="0">
                    <a:pos x="18" y="90"/>
                  </a:cxn>
                  <a:cxn ang="0">
                    <a:pos x="252" y="88"/>
                  </a:cxn>
                  <a:cxn ang="0">
                    <a:pos x="262" y="72"/>
                  </a:cxn>
                  <a:cxn ang="0">
                    <a:pos x="260" y="10"/>
                  </a:cxn>
                  <a:cxn ang="0">
                    <a:pos x="244" y="0"/>
                  </a:cxn>
                  <a:cxn ang="0">
                    <a:pos x="10" y="2"/>
                  </a:cxn>
                  <a:cxn ang="0">
                    <a:pos x="0" y="18"/>
                  </a:cxn>
                  <a:cxn ang="0">
                    <a:pos x="74" y="72"/>
                  </a:cxn>
                  <a:cxn ang="0">
                    <a:pos x="76" y="14"/>
                  </a:cxn>
                  <a:cxn ang="0">
                    <a:pos x="86" y="10"/>
                  </a:cxn>
                  <a:cxn ang="0">
                    <a:pos x="96" y="12"/>
                  </a:cxn>
                  <a:cxn ang="0">
                    <a:pos x="98" y="72"/>
                  </a:cxn>
                  <a:cxn ang="0">
                    <a:pos x="96" y="78"/>
                  </a:cxn>
                  <a:cxn ang="0">
                    <a:pos x="86" y="80"/>
                  </a:cxn>
                  <a:cxn ang="0">
                    <a:pos x="76" y="74"/>
                  </a:cxn>
                  <a:cxn ang="0">
                    <a:pos x="136" y="60"/>
                  </a:cxn>
                  <a:cxn ang="0">
                    <a:pos x="124" y="56"/>
                  </a:cxn>
                  <a:cxn ang="0">
                    <a:pos x="120" y="44"/>
                  </a:cxn>
                  <a:cxn ang="0">
                    <a:pos x="130" y="30"/>
                  </a:cxn>
                  <a:cxn ang="0">
                    <a:pos x="142" y="30"/>
                  </a:cxn>
                  <a:cxn ang="0">
                    <a:pos x="152" y="44"/>
                  </a:cxn>
                  <a:cxn ang="0">
                    <a:pos x="148" y="56"/>
                  </a:cxn>
                  <a:cxn ang="0">
                    <a:pos x="136" y="60"/>
                  </a:cxn>
                  <a:cxn ang="0">
                    <a:pos x="176" y="38"/>
                  </a:cxn>
                  <a:cxn ang="0">
                    <a:pos x="190" y="28"/>
                  </a:cxn>
                  <a:cxn ang="0">
                    <a:pos x="202" y="34"/>
                  </a:cxn>
                  <a:cxn ang="0">
                    <a:pos x="206" y="44"/>
                  </a:cxn>
                  <a:cxn ang="0">
                    <a:pos x="196" y="60"/>
                  </a:cxn>
                  <a:cxn ang="0">
                    <a:pos x="184" y="60"/>
                  </a:cxn>
                  <a:cxn ang="0">
                    <a:pos x="174" y="44"/>
                  </a:cxn>
                  <a:cxn ang="0">
                    <a:pos x="220" y="44"/>
                  </a:cxn>
                  <a:cxn ang="0">
                    <a:pos x="230" y="30"/>
                  </a:cxn>
                  <a:cxn ang="0">
                    <a:pos x="242" y="30"/>
                  </a:cxn>
                  <a:cxn ang="0">
                    <a:pos x="252" y="44"/>
                  </a:cxn>
                  <a:cxn ang="0">
                    <a:pos x="248" y="56"/>
                  </a:cxn>
                  <a:cxn ang="0">
                    <a:pos x="236" y="60"/>
                  </a:cxn>
                  <a:cxn ang="0">
                    <a:pos x="222" y="50"/>
                  </a:cxn>
                  <a:cxn ang="0">
                    <a:pos x="54" y="44"/>
                  </a:cxn>
                  <a:cxn ang="0">
                    <a:pos x="48" y="56"/>
                  </a:cxn>
                  <a:cxn ang="0">
                    <a:pos x="38" y="60"/>
                  </a:cxn>
                  <a:cxn ang="0">
                    <a:pos x="22" y="50"/>
                  </a:cxn>
                  <a:cxn ang="0">
                    <a:pos x="22" y="38"/>
                  </a:cxn>
                  <a:cxn ang="0">
                    <a:pos x="38" y="28"/>
                  </a:cxn>
                  <a:cxn ang="0">
                    <a:pos x="48" y="34"/>
                  </a:cxn>
                  <a:cxn ang="0">
                    <a:pos x="54" y="44"/>
                  </a:cxn>
                </a:cxnLst>
                <a:rect l="0" t="0" r="r" b="b"/>
                <a:pathLst>
                  <a:path w="262" h="90">
                    <a:moveTo>
                      <a:pt x="0" y="72"/>
                    </a:moveTo>
                    <a:lnTo>
                      <a:pt x="0" y="72"/>
                    </a:lnTo>
                    <a:lnTo>
                      <a:pt x="2" y="78"/>
                    </a:lnTo>
                    <a:lnTo>
                      <a:pt x="6" y="84"/>
                    </a:lnTo>
                    <a:lnTo>
                      <a:pt x="10" y="88"/>
                    </a:lnTo>
                    <a:lnTo>
                      <a:pt x="18" y="90"/>
                    </a:lnTo>
                    <a:lnTo>
                      <a:pt x="244" y="90"/>
                    </a:lnTo>
                    <a:lnTo>
                      <a:pt x="244" y="90"/>
                    </a:lnTo>
                    <a:lnTo>
                      <a:pt x="252" y="88"/>
                    </a:lnTo>
                    <a:lnTo>
                      <a:pt x="256" y="84"/>
                    </a:lnTo>
                    <a:lnTo>
                      <a:pt x="260" y="78"/>
                    </a:lnTo>
                    <a:lnTo>
                      <a:pt x="262" y="72"/>
                    </a:lnTo>
                    <a:lnTo>
                      <a:pt x="262" y="18"/>
                    </a:lnTo>
                    <a:lnTo>
                      <a:pt x="262" y="18"/>
                    </a:lnTo>
                    <a:lnTo>
                      <a:pt x="260" y="10"/>
                    </a:lnTo>
                    <a:lnTo>
                      <a:pt x="256" y="6"/>
                    </a:lnTo>
                    <a:lnTo>
                      <a:pt x="252" y="2"/>
                    </a:lnTo>
                    <a:lnTo>
                      <a:pt x="244" y="0"/>
                    </a:lnTo>
                    <a:lnTo>
                      <a:pt x="18" y="0"/>
                    </a:lnTo>
                    <a:lnTo>
                      <a:pt x="18" y="0"/>
                    </a:lnTo>
                    <a:lnTo>
                      <a:pt x="10" y="2"/>
                    </a:lnTo>
                    <a:lnTo>
                      <a:pt x="6" y="6"/>
                    </a:lnTo>
                    <a:lnTo>
                      <a:pt x="2" y="10"/>
                    </a:lnTo>
                    <a:lnTo>
                      <a:pt x="0" y="18"/>
                    </a:lnTo>
                    <a:lnTo>
                      <a:pt x="0" y="72"/>
                    </a:lnTo>
                    <a:lnTo>
                      <a:pt x="0" y="72"/>
                    </a:lnTo>
                    <a:close/>
                    <a:moveTo>
                      <a:pt x="74" y="72"/>
                    </a:moveTo>
                    <a:lnTo>
                      <a:pt x="74" y="18"/>
                    </a:lnTo>
                    <a:lnTo>
                      <a:pt x="74" y="18"/>
                    </a:lnTo>
                    <a:lnTo>
                      <a:pt x="76" y="14"/>
                    </a:lnTo>
                    <a:lnTo>
                      <a:pt x="78" y="12"/>
                    </a:lnTo>
                    <a:lnTo>
                      <a:pt x="82" y="10"/>
                    </a:lnTo>
                    <a:lnTo>
                      <a:pt x="86" y="10"/>
                    </a:lnTo>
                    <a:lnTo>
                      <a:pt x="86" y="10"/>
                    </a:lnTo>
                    <a:lnTo>
                      <a:pt x="92" y="10"/>
                    </a:lnTo>
                    <a:lnTo>
                      <a:pt x="96" y="12"/>
                    </a:lnTo>
                    <a:lnTo>
                      <a:pt x="98" y="14"/>
                    </a:lnTo>
                    <a:lnTo>
                      <a:pt x="98" y="18"/>
                    </a:lnTo>
                    <a:lnTo>
                      <a:pt x="98" y="72"/>
                    </a:lnTo>
                    <a:lnTo>
                      <a:pt x="98" y="72"/>
                    </a:lnTo>
                    <a:lnTo>
                      <a:pt x="98" y="74"/>
                    </a:lnTo>
                    <a:lnTo>
                      <a:pt x="96" y="78"/>
                    </a:lnTo>
                    <a:lnTo>
                      <a:pt x="92" y="78"/>
                    </a:lnTo>
                    <a:lnTo>
                      <a:pt x="86" y="80"/>
                    </a:lnTo>
                    <a:lnTo>
                      <a:pt x="86" y="80"/>
                    </a:lnTo>
                    <a:lnTo>
                      <a:pt x="82" y="78"/>
                    </a:lnTo>
                    <a:lnTo>
                      <a:pt x="78" y="78"/>
                    </a:lnTo>
                    <a:lnTo>
                      <a:pt x="76" y="74"/>
                    </a:lnTo>
                    <a:lnTo>
                      <a:pt x="74" y="72"/>
                    </a:lnTo>
                    <a:lnTo>
                      <a:pt x="74" y="72"/>
                    </a:lnTo>
                    <a:close/>
                    <a:moveTo>
                      <a:pt x="136" y="60"/>
                    </a:moveTo>
                    <a:lnTo>
                      <a:pt x="136" y="60"/>
                    </a:lnTo>
                    <a:lnTo>
                      <a:pt x="130" y="60"/>
                    </a:lnTo>
                    <a:lnTo>
                      <a:pt x="124" y="56"/>
                    </a:lnTo>
                    <a:lnTo>
                      <a:pt x="122" y="50"/>
                    </a:lnTo>
                    <a:lnTo>
                      <a:pt x="120" y="44"/>
                    </a:lnTo>
                    <a:lnTo>
                      <a:pt x="120" y="44"/>
                    </a:lnTo>
                    <a:lnTo>
                      <a:pt x="122" y="38"/>
                    </a:lnTo>
                    <a:lnTo>
                      <a:pt x="124" y="34"/>
                    </a:lnTo>
                    <a:lnTo>
                      <a:pt x="130" y="30"/>
                    </a:lnTo>
                    <a:lnTo>
                      <a:pt x="136" y="28"/>
                    </a:lnTo>
                    <a:lnTo>
                      <a:pt x="136" y="28"/>
                    </a:lnTo>
                    <a:lnTo>
                      <a:pt x="142" y="30"/>
                    </a:lnTo>
                    <a:lnTo>
                      <a:pt x="148" y="34"/>
                    </a:lnTo>
                    <a:lnTo>
                      <a:pt x="150" y="38"/>
                    </a:lnTo>
                    <a:lnTo>
                      <a:pt x="152" y="44"/>
                    </a:lnTo>
                    <a:lnTo>
                      <a:pt x="152" y="44"/>
                    </a:lnTo>
                    <a:lnTo>
                      <a:pt x="150" y="50"/>
                    </a:lnTo>
                    <a:lnTo>
                      <a:pt x="148" y="56"/>
                    </a:lnTo>
                    <a:lnTo>
                      <a:pt x="142" y="60"/>
                    </a:lnTo>
                    <a:lnTo>
                      <a:pt x="136" y="60"/>
                    </a:lnTo>
                    <a:lnTo>
                      <a:pt x="136" y="60"/>
                    </a:lnTo>
                    <a:close/>
                    <a:moveTo>
                      <a:pt x="174" y="44"/>
                    </a:moveTo>
                    <a:lnTo>
                      <a:pt x="174" y="44"/>
                    </a:lnTo>
                    <a:lnTo>
                      <a:pt x="176" y="38"/>
                    </a:lnTo>
                    <a:lnTo>
                      <a:pt x="178" y="34"/>
                    </a:lnTo>
                    <a:lnTo>
                      <a:pt x="184" y="30"/>
                    </a:lnTo>
                    <a:lnTo>
                      <a:pt x="190" y="28"/>
                    </a:lnTo>
                    <a:lnTo>
                      <a:pt x="190" y="28"/>
                    </a:lnTo>
                    <a:lnTo>
                      <a:pt x="196" y="30"/>
                    </a:lnTo>
                    <a:lnTo>
                      <a:pt x="202" y="34"/>
                    </a:lnTo>
                    <a:lnTo>
                      <a:pt x="204" y="38"/>
                    </a:lnTo>
                    <a:lnTo>
                      <a:pt x="206" y="44"/>
                    </a:lnTo>
                    <a:lnTo>
                      <a:pt x="206" y="44"/>
                    </a:lnTo>
                    <a:lnTo>
                      <a:pt x="204" y="50"/>
                    </a:lnTo>
                    <a:lnTo>
                      <a:pt x="202" y="56"/>
                    </a:lnTo>
                    <a:lnTo>
                      <a:pt x="196" y="60"/>
                    </a:lnTo>
                    <a:lnTo>
                      <a:pt x="190" y="60"/>
                    </a:lnTo>
                    <a:lnTo>
                      <a:pt x="190" y="60"/>
                    </a:lnTo>
                    <a:lnTo>
                      <a:pt x="184" y="60"/>
                    </a:lnTo>
                    <a:lnTo>
                      <a:pt x="178" y="56"/>
                    </a:lnTo>
                    <a:lnTo>
                      <a:pt x="176" y="50"/>
                    </a:lnTo>
                    <a:lnTo>
                      <a:pt x="174" y="44"/>
                    </a:lnTo>
                    <a:lnTo>
                      <a:pt x="174" y="44"/>
                    </a:lnTo>
                    <a:close/>
                    <a:moveTo>
                      <a:pt x="220" y="44"/>
                    </a:moveTo>
                    <a:lnTo>
                      <a:pt x="220" y="44"/>
                    </a:lnTo>
                    <a:lnTo>
                      <a:pt x="222" y="38"/>
                    </a:lnTo>
                    <a:lnTo>
                      <a:pt x="226" y="34"/>
                    </a:lnTo>
                    <a:lnTo>
                      <a:pt x="230" y="30"/>
                    </a:lnTo>
                    <a:lnTo>
                      <a:pt x="236" y="28"/>
                    </a:lnTo>
                    <a:lnTo>
                      <a:pt x="236" y="28"/>
                    </a:lnTo>
                    <a:lnTo>
                      <a:pt x="242" y="30"/>
                    </a:lnTo>
                    <a:lnTo>
                      <a:pt x="248" y="34"/>
                    </a:lnTo>
                    <a:lnTo>
                      <a:pt x="252" y="38"/>
                    </a:lnTo>
                    <a:lnTo>
                      <a:pt x="252" y="44"/>
                    </a:lnTo>
                    <a:lnTo>
                      <a:pt x="252" y="44"/>
                    </a:lnTo>
                    <a:lnTo>
                      <a:pt x="252" y="50"/>
                    </a:lnTo>
                    <a:lnTo>
                      <a:pt x="248" y="56"/>
                    </a:lnTo>
                    <a:lnTo>
                      <a:pt x="242" y="60"/>
                    </a:lnTo>
                    <a:lnTo>
                      <a:pt x="236" y="60"/>
                    </a:lnTo>
                    <a:lnTo>
                      <a:pt x="236" y="60"/>
                    </a:lnTo>
                    <a:lnTo>
                      <a:pt x="230" y="60"/>
                    </a:lnTo>
                    <a:lnTo>
                      <a:pt x="226" y="56"/>
                    </a:lnTo>
                    <a:lnTo>
                      <a:pt x="222" y="50"/>
                    </a:lnTo>
                    <a:lnTo>
                      <a:pt x="220" y="44"/>
                    </a:lnTo>
                    <a:lnTo>
                      <a:pt x="220" y="44"/>
                    </a:lnTo>
                    <a:close/>
                    <a:moveTo>
                      <a:pt x="54" y="44"/>
                    </a:moveTo>
                    <a:lnTo>
                      <a:pt x="54" y="44"/>
                    </a:lnTo>
                    <a:lnTo>
                      <a:pt x="52" y="50"/>
                    </a:lnTo>
                    <a:lnTo>
                      <a:pt x="48" y="56"/>
                    </a:lnTo>
                    <a:lnTo>
                      <a:pt x="44" y="60"/>
                    </a:lnTo>
                    <a:lnTo>
                      <a:pt x="38" y="60"/>
                    </a:lnTo>
                    <a:lnTo>
                      <a:pt x="38" y="60"/>
                    </a:lnTo>
                    <a:lnTo>
                      <a:pt x="32" y="60"/>
                    </a:lnTo>
                    <a:lnTo>
                      <a:pt x="26" y="56"/>
                    </a:lnTo>
                    <a:lnTo>
                      <a:pt x="22" y="50"/>
                    </a:lnTo>
                    <a:lnTo>
                      <a:pt x="22" y="44"/>
                    </a:lnTo>
                    <a:lnTo>
                      <a:pt x="22" y="44"/>
                    </a:lnTo>
                    <a:lnTo>
                      <a:pt x="22" y="38"/>
                    </a:lnTo>
                    <a:lnTo>
                      <a:pt x="26" y="34"/>
                    </a:lnTo>
                    <a:lnTo>
                      <a:pt x="32" y="30"/>
                    </a:lnTo>
                    <a:lnTo>
                      <a:pt x="38" y="28"/>
                    </a:lnTo>
                    <a:lnTo>
                      <a:pt x="38" y="28"/>
                    </a:lnTo>
                    <a:lnTo>
                      <a:pt x="44" y="30"/>
                    </a:lnTo>
                    <a:lnTo>
                      <a:pt x="48" y="34"/>
                    </a:lnTo>
                    <a:lnTo>
                      <a:pt x="52" y="38"/>
                    </a:lnTo>
                    <a:lnTo>
                      <a:pt x="54" y="44"/>
                    </a:lnTo>
                    <a:lnTo>
                      <a:pt x="54" y="4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77" name="Freeform 511"/>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78" name="Freeform 512"/>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79" name="Freeform 513"/>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0" name="Rectangle 514"/>
              <p:cNvSpPr>
                <a:spLocks noChangeArrowheads="1"/>
              </p:cNvSpPr>
              <p:nvPr/>
            </p:nvSpPr>
            <p:spPr bwMode="auto">
              <a:xfrm>
                <a:off x="10210800" y="3673475"/>
                <a:ext cx="12700" cy="57150"/>
              </a:xfrm>
              <a:prstGeom prst="rect">
                <a:avLst/>
              </a:prstGeom>
              <a:grpFill/>
              <a:ln w="9525">
                <a:noFill/>
                <a:miter lim="800000"/>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1" name="Freeform 515"/>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sp>
          <p:nvSpPr>
            <p:cNvPr id="182" name="矩形 181"/>
            <p:cNvSpPr/>
            <p:nvPr/>
          </p:nvSpPr>
          <p:spPr>
            <a:xfrm>
              <a:off x="3184106" y="3143835"/>
              <a:ext cx="698053" cy="204490"/>
            </a:xfrm>
            <a:prstGeom prst="rect">
              <a:avLst/>
            </a:prstGeom>
          </p:spPr>
          <p:txBody>
            <a:bodyPr wrap="none" lIns="46783" tIns="23390" rIns="46783" bIns="23390">
              <a:spAutoFit/>
            </a:bodyPr>
            <a:lstStyle/>
            <a:p>
              <a:pPr algn="ctr" fontAlgn="auto"/>
              <a:r>
                <a:rPr lang="zh-CN" altLang="en-US" sz="590" noProof="1">
                  <a:solidFill>
                    <a:srgbClr val="FF0000"/>
                  </a:solidFill>
                  <a:latin typeface="等线" panose="02010600030101010101" pitchFamily="2" charset="-122"/>
                  <a:ea typeface="等线" panose="02010600030101010101" pitchFamily="2" charset="-122"/>
                  <a:cs typeface="Arial" panose="020B0604020202020204" pitchFamily="34" charset="0"/>
                </a:rPr>
                <a:t>物联网网关</a:t>
              </a:r>
            </a:p>
          </p:txBody>
        </p:sp>
        <p:grpSp>
          <p:nvGrpSpPr>
            <p:cNvPr id="183" name="组合 594"/>
            <p:cNvGrpSpPr/>
            <p:nvPr/>
          </p:nvGrpSpPr>
          <p:grpSpPr>
            <a:xfrm>
              <a:off x="3645357" y="3015343"/>
              <a:ext cx="372454" cy="475484"/>
              <a:chOff x="9912350" y="3467100"/>
              <a:chExt cx="422275" cy="415925"/>
            </a:xfrm>
            <a:solidFill>
              <a:srgbClr val="0070C0"/>
            </a:solidFill>
          </p:grpSpPr>
          <p:sp>
            <p:nvSpPr>
              <p:cNvPr id="184" name="Freeform 510"/>
              <p:cNvSpPr>
                <a:spLocks noEditPoints="1"/>
              </p:cNvSpPr>
              <p:nvPr/>
            </p:nvSpPr>
            <p:spPr bwMode="auto">
              <a:xfrm>
                <a:off x="9912350" y="3740150"/>
                <a:ext cx="415925" cy="142875"/>
              </a:xfrm>
              <a:custGeom>
                <a:avLst/>
                <a:gdLst/>
                <a:ahLst/>
                <a:cxnLst>
                  <a:cxn ang="0">
                    <a:pos x="2" y="78"/>
                  </a:cxn>
                  <a:cxn ang="0">
                    <a:pos x="18" y="90"/>
                  </a:cxn>
                  <a:cxn ang="0">
                    <a:pos x="252" y="88"/>
                  </a:cxn>
                  <a:cxn ang="0">
                    <a:pos x="262" y="72"/>
                  </a:cxn>
                  <a:cxn ang="0">
                    <a:pos x="260" y="10"/>
                  </a:cxn>
                  <a:cxn ang="0">
                    <a:pos x="244" y="0"/>
                  </a:cxn>
                  <a:cxn ang="0">
                    <a:pos x="10" y="2"/>
                  </a:cxn>
                  <a:cxn ang="0">
                    <a:pos x="0" y="18"/>
                  </a:cxn>
                  <a:cxn ang="0">
                    <a:pos x="74" y="72"/>
                  </a:cxn>
                  <a:cxn ang="0">
                    <a:pos x="76" y="14"/>
                  </a:cxn>
                  <a:cxn ang="0">
                    <a:pos x="86" y="10"/>
                  </a:cxn>
                  <a:cxn ang="0">
                    <a:pos x="96" y="12"/>
                  </a:cxn>
                  <a:cxn ang="0">
                    <a:pos x="98" y="72"/>
                  </a:cxn>
                  <a:cxn ang="0">
                    <a:pos x="96" y="78"/>
                  </a:cxn>
                  <a:cxn ang="0">
                    <a:pos x="86" y="80"/>
                  </a:cxn>
                  <a:cxn ang="0">
                    <a:pos x="76" y="74"/>
                  </a:cxn>
                  <a:cxn ang="0">
                    <a:pos x="136" y="60"/>
                  </a:cxn>
                  <a:cxn ang="0">
                    <a:pos x="124" y="56"/>
                  </a:cxn>
                  <a:cxn ang="0">
                    <a:pos x="120" y="44"/>
                  </a:cxn>
                  <a:cxn ang="0">
                    <a:pos x="130" y="30"/>
                  </a:cxn>
                  <a:cxn ang="0">
                    <a:pos x="142" y="30"/>
                  </a:cxn>
                  <a:cxn ang="0">
                    <a:pos x="152" y="44"/>
                  </a:cxn>
                  <a:cxn ang="0">
                    <a:pos x="148" y="56"/>
                  </a:cxn>
                  <a:cxn ang="0">
                    <a:pos x="136" y="60"/>
                  </a:cxn>
                  <a:cxn ang="0">
                    <a:pos x="176" y="38"/>
                  </a:cxn>
                  <a:cxn ang="0">
                    <a:pos x="190" y="28"/>
                  </a:cxn>
                  <a:cxn ang="0">
                    <a:pos x="202" y="34"/>
                  </a:cxn>
                  <a:cxn ang="0">
                    <a:pos x="206" y="44"/>
                  </a:cxn>
                  <a:cxn ang="0">
                    <a:pos x="196" y="60"/>
                  </a:cxn>
                  <a:cxn ang="0">
                    <a:pos x="184" y="60"/>
                  </a:cxn>
                  <a:cxn ang="0">
                    <a:pos x="174" y="44"/>
                  </a:cxn>
                  <a:cxn ang="0">
                    <a:pos x="220" y="44"/>
                  </a:cxn>
                  <a:cxn ang="0">
                    <a:pos x="230" y="30"/>
                  </a:cxn>
                  <a:cxn ang="0">
                    <a:pos x="242" y="30"/>
                  </a:cxn>
                  <a:cxn ang="0">
                    <a:pos x="252" y="44"/>
                  </a:cxn>
                  <a:cxn ang="0">
                    <a:pos x="248" y="56"/>
                  </a:cxn>
                  <a:cxn ang="0">
                    <a:pos x="236" y="60"/>
                  </a:cxn>
                  <a:cxn ang="0">
                    <a:pos x="222" y="50"/>
                  </a:cxn>
                  <a:cxn ang="0">
                    <a:pos x="54" y="44"/>
                  </a:cxn>
                  <a:cxn ang="0">
                    <a:pos x="48" y="56"/>
                  </a:cxn>
                  <a:cxn ang="0">
                    <a:pos x="38" y="60"/>
                  </a:cxn>
                  <a:cxn ang="0">
                    <a:pos x="22" y="50"/>
                  </a:cxn>
                  <a:cxn ang="0">
                    <a:pos x="22" y="38"/>
                  </a:cxn>
                  <a:cxn ang="0">
                    <a:pos x="38" y="28"/>
                  </a:cxn>
                  <a:cxn ang="0">
                    <a:pos x="48" y="34"/>
                  </a:cxn>
                  <a:cxn ang="0">
                    <a:pos x="54" y="44"/>
                  </a:cxn>
                </a:cxnLst>
                <a:rect l="0" t="0" r="r" b="b"/>
                <a:pathLst>
                  <a:path w="262" h="90">
                    <a:moveTo>
                      <a:pt x="0" y="72"/>
                    </a:moveTo>
                    <a:lnTo>
                      <a:pt x="0" y="72"/>
                    </a:lnTo>
                    <a:lnTo>
                      <a:pt x="2" y="78"/>
                    </a:lnTo>
                    <a:lnTo>
                      <a:pt x="6" y="84"/>
                    </a:lnTo>
                    <a:lnTo>
                      <a:pt x="10" y="88"/>
                    </a:lnTo>
                    <a:lnTo>
                      <a:pt x="18" y="90"/>
                    </a:lnTo>
                    <a:lnTo>
                      <a:pt x="244" y="90"/>
                    </a:lnTo>
                    <a:lnTo>
                      <a:pt x="244" y="90"/>
                    </a:lnTo>
                    <a:lnTo>
                      <a:pt x="252" y="88"/>
                    </a:lnTo>
                    <a:lnTo>
                      <a:pt x="256" y="84"/>
                    </a:lnTo>
                    <a:lnTo>
                      <a:pt x="260" y="78"/>
                    </a:lnTo>
                    <a:lnTo>
                      <a:pt x="262" y="72"/>
                    </a:lnTo>
                    <a:lnTo>
                      <a:pt x="262" y="18"/>
                    </a:lnTo>
                    <a:lnTo>
                      <a:pt x="262" y="18"/>
                    </a:lnTo>
                    <a:lnTo>
                      <a:pt x="260" y="10"/>
                    </a:lnTo>
                    <a:lnTo>
                      <a:pt x="256" y="6"/>
                    </a:lnTo>
                    <a:lnTo>
                      <a:pt x="252" y="2"/>
                    </a:lnTo>
                    <a:lnTo>
                      <a:pt x="244" y="0"/>
                    </a:lnTo>
                    <a:lnTo>
                      <a:pt x="18" y="0"/>
                    </a:lnTo>
                    <a:lnTo>
                      <a:pt x="18" y="0"/>
                    </a:lnTo>
                    <a:lnTo>
                      <a:pt x="10" y="2"/>
                    </a:lnTo>
                    <a:lnTo>
                      <a:pt x="6" y="6"/>
                    </a:lnTo>
                    <a:lnTo>
                      <a:pt x="2" y="10"/>
                    </a:lnTo>
                    <a:lnTo>
                      <a:pt x="0" y="18"/>
                    </a:lnTo>
                    <a:lnTo>
                      <a:pt x="0" y="72"/>
                    </a:lnTo>
                    <a:lnTo>
                      <a:pt x="0" y="72"/>
                    </a:lnTo>
                    <a:close/>
                    <a:moveTo>
                      <a:pt x="74" y="72"/>
                    </a:moveTo>
                    <a:lnTo>
                      <a:pt x="74" y="18"/>
                    </a:lnTo>
                    <a:lnTo>
                      <a:pt x="74" y="18"/>
                    </a:lnTo>
                    <a:lnTo>
                      <a:pt x="76" y="14"/>
                    </a:lnTo>
                    <a:lnTo>
                      <a:pt x="78" y="12"/>
                    </a:lnTo>
                    <a:lnTo>
                      <a:pt x="82" y="10"/>
                    </a:lnTo>
                    <a:lnTo>
                      <a:pt x="86" y="10"/>
                    </a:lnTo>
                    <a:lnTo>
                      <a:pt x="86" y="10"/>
                    </a:lnTo>
                    <a:lnTo>
                      <a:pt x="92" y="10"/>
                    </a:lnTo>
                    <a:lnTo>
                      <a:pt x="96" y="12"/>
                    </a:lnTo>
                    <a:lnTo>
                      <a:pt x="98" y="14"/>
                    </a:lnTo>
                    <a:lnTo>
                      <a:pt x="98" y="18"/>
                    </a:lnTo>
                    <a:lnTo>
                      <a:pt x="98" y="72"/>
                    </a:lnTo>
                    <a:lnTo>
                      <a:pt x="98" y="72"/>
                    </a:lnTo>
                    <a:lnTo>
                      <a:pt x="98" y="74"/>
                    </a:lnTo>
                    <a:lnTo>
                      <a:pt x="96" y="78"/>
                    </a:lnTo>
                    <a:lnTo>
                      <a:pt x="92" y="78"/>
                    </a:lnTo>
                    <a:lnTo>
                      <a:pt x="86" y="80"/>
                    </a:lnTo>
                    <a:lnTo>
                      <a:pt x="86" y="80"/>
                    </a:lnTo>
                    <a:lnTo>
                      <a:pt x="82" y="78"/>
                    </a:lnTo>
                    <a:lnTo>
                      <a:pt x="78" y="78"/>
                    </a:lnTo>
                    <a:lnTo>
                      <a:pt x="76" y="74"/>
                    </a:lnTo>
                    <a:lnTo>
                      <a:pt x="74" y="72"/>
                    </a:lnTo>
                    <a:lnTo>
                      <a:pt x="74" y="72"/>
                    </a:lnTo>
                    <a:close/>
                    <a:moveTo>
                      <a:pt x="136" y="60"/>
                    </a:moveTo>
                    <a:lnTo>
                      <a:pt x="136" y="60"/>
                    </a:lnTo>
                    <a:lnTo>
                      <a:pt x="130" y="60"/>
                    </a:lnTo>
                    <a:lnTo>
                      <a:pt x="124" y="56"/>
                    </a:lnTo>
                    <a:lnTo>
                      <a:pt x="122" y="50"/>
                    </a:lnTo>
                    <a:lnTo>
                      <a:pt x="120" y="44"/>
                    </a:lnTo>
                    <a:lnTo>
                      <a:pt x="120" y="44"/>
                    </a:lnTo>
                    <a:lnTo>
                      <a:pt x="122" y="38"/>
                    </a:lnTo>
                    <a:lnTo>
                      <a:pt x="124" y="34"/>
                    </a:lnTo>
                    <a:lnTo>
                      <a:pt x="130" y="30"/>
                    </a:lnTo>
                    <a:lnTo>
                      <a:pt x="136" y="28"/>
                    </a:lnTo>
                    <a:lnTo>
                      <a:pt x="136" y="28"/>
                    </a:lnTo>
                    <a:lnTo>
                      <a:pt x="142" y="30"/>
                    </a:lnTo>
                    <a:lnTo>
                      <a:pt x="148" y="34"/>
                    </a:lnTo>
                    <a:lnTo>
                      <a:pt x="150" y="38"/>
                    </a:lnTo>
                    <a:lnTo>
                      <a:pt x="152" y="44"/>
                    </a:lnTo>
                    <a:lnTo>
                      <a:pt x="152" y="44"/>
                    </a:lnTo>
                    <a:lnTo>
                      <a:pt x="150" y="50"/>
                    </a:lnTo>
                    <a:lnTo>
                      <a:pt x="148" y="56"/>
                    </a:lnTo>
                    <a:lnTo>
                      <a:pt x="142" y="60"/>
                    </a:lnTo>
                    <a:lnTo>
                      <a:pt x="136" y="60"/>
                    </a:lnTo>
                    <a:lnTo>
                      <a:pt x="136" y="60"/>
                    </a:lnTo>
                    <a:close/>
                    <a:moveTo>
                      <a:pt x="174" y="44"/>
                    </a:moveTo>
                    <a:lnTo>
                      <a:pt x="174" y="44"/>
                    </a:lnTo>
                    <a:lnTo>
                      <a:pt x="176" y="38"/>
                    </a:lnTo>
                    <a:lnTo>
                      <a:pt x="178" y="34"/>
                    </a:lnTo>
                    <a:lnTo>
                      <a:pt x="184" y="30"/>
                    </a:lnTo>
                    <a:lnTo>
                      <a:pt x="190" y="28"/>
                    </a:lnTo>
                    <a:lnTo>
                      <a:pt x="190" y="28"/>
                    </a:lnTo>
                    <a:lnTo>
                      <a:pt x="196" y="30"/>
                    </a:lnTo>
                    <a:lnTo>
                      <a:pt x="202" y="34"/>
                    </a:lnTo>
                    <a:lnTo>
                      <a:pt x="204" y="38"/>
                    </a:lnTo>
                    <a:lnTo>
                      <a:pt x="206" y="44"/>
                    </a:lnTo>
                    <a:lnTo>
                      <a:pt x="206" y="44"/>
                    </a:lnTo>
                    <a:lnTo>
                      <a:pt x="204" y="50"/>
                    </a:lnTo>
                    <a:lnTo>
                      <a:pt x="202" y="56"/>
                    </a:lnTo>
                    <a:lnTo>
                      <a:pt x="196" y="60"/>
                    </a:lnTo>
                    <a:lnTo>
                      <a:pt x="190" y="60"/>
                    </a:lnTo>
                    <a:lnTo>
                      <a:pt x="190" y="60"/>
                    </a:lnTo>
                    <a:lnTo>
                      <a:pt x="184" y="60"/>
                    </a:lnTo>
                    <a:lnTo>
                      <a:pt x="178" y="56"/>
                    </a:lnTo>
                    <a:lnTo>
                      <a:pt x="176" y="50"/>
                    </a:lnTo>
                    <a:lnTo>
                      <a:pt x="174" y="44"/>
                    </a:lnTo>
                    <a:lnTo>
                      <a:pt x="174" y="44"/>
                    </a:lnTo>
                    <a:close/>
                    <a:moveTo>
                      <a:pt x="220" y="44"/>
                    </a:moveTo>
                    <a:lnTo>
                      <a:pt x="220" y="44"/>
                    </a:lnTo>
                    <a:lnTo>
                      <a:pt x="222" y="38"/>
                    </a:lnTo>
                    <a:lnTo>
                      <a:pt x="226" y="34"/>
                    </a:lnTo>
                    <a:lnTo>
                      <a:pt x="230" y="30"/>
                    </a:lnTo>
                    <a:lnTo>
                      <a:pt x="236" y="28"/>
                    </a:lnTo>
                    <a:lnTo>
                      <a:pt x="236" y="28"/>
                    </a:lnTo>
                    <a:lnTo>
                      <a:pt x="242" y="30"/>
                    </a:lnTo>
                    <a:lnTo>
                      <a:pt x="248" y="34"/>
                    </a:lnTo>
                    <a:lnTo>
                      <a:pt x="252" y="38"/>
                    </a:lnTo>
                    <a:lnTo>
                      <a:pt x="252" y="44"/>
                    </a:lnTo>
                    <a:lnTo>
                      <a:pt x="252" y="44"/>
                    </a:lnTo>
                    <a:lnTo>
                      <a:pt x="252" y="50"/>
                    </a:lnTo>
                    <a:lnTo>
                      <a:pt x="248" y="56"/>
                    </a:lnTo>
                    <a:lnTo>
                      <a:pt x="242" y="60"/>
                    </a:lnTo>
                    <a:lnTo>
                      <a:pt x="236" y="60"/>
                    </a:lnTo>
                    <a:lnTo>
                      <a:pt x="236" y="60"/>
                    </a:lnTo>
                    <a:lnTo>
                      <a:pt x="230" y="60"/>
                    </a:lnTo>
                    <a:lnTo>
                      <a:pt x="226" y="56"/>
                    </a:lnTo>
                    <a:lnTo>
                      <a:pt x="222" y="50"/>
                    </a:lnTo>
                    <a:lnTo>
                      <a:pt x="220" y="44"/>
                    </a:lnTo>
                    <a:lnTo>
                      <a:pt x="220" y="44"/>
                    </a:lnTo>
                    <a:close/>
                    <a:moveTo>
                      <a:pt x="54" y="44"/>
                    </a:moveTo>
                    <a:lnTo>
                      <a:pt x="54" y="44"/>
                    </a:lnTo>
                    <a:lnTo>
                      <a:pt x="52" y="50"/>
                    </a:lnTo>
                    <a:lnTo>
                      <a:pt x="48" y="56"/>
                    </a:lnTo>
                    <a:lnTo>
                      <a:pt x="44" y="60"/>
                    </a:lnTo>
                    <a:lnTo>
                      <a:pt x="38" y="60"/>
                    </a:lnTo>
                    <a:lnTo>
                      <a:pt x="38" y="60"/>
                    </a:lnTo>
                    <a:lnTo>
                      <a:pt x="32" y="60"/>
                    </a:lnTo>
                    <a:lnTo>
                      <a:pt x="26" y="56"/>
                    </a:lnTo>
                    <a:lnTo>
                      <a:pt x="22" y="50"/>
                    </a:lnTo>
                    <a:lnTo>
                      <a:pt x="22" y="44"/>
                    </a:lnTo>
                    <a:lnTo>
                      <a:pt x="22" y="44"/>
                    </a:lnTo>
                    <a:lnTo>
                      <a:pt x="22" y="38"/>
                    </a:lnTo>
                    <a:lnTo>
                      <a:pt x="26" y="34"/>
                    </a:lnTo>
                    <a:lnTo>
                      <a:pt x="32" y="30"/>
                    </a:lnTo>
                    <a:lnTo>
                      <a:pt x="38" y="28"/>
                    </a:lnTo>
                    <a:lnTo>
                      <a:pt x="38" y="28"/>
                    </a:lnTo>
                    <a:lnTo>
                      <a:pt x="44" y="30"/>
                    </a:lnTo>
                    <a:lnTo>
                      <a:pt x="48" y="34"/>
                    </a:lnTo>
                    <a:lnTo>
                      <a:pt x="52" y="38"/>
                    </a:lnTo>
                    <a:lnTo>
                      <a:pt x="54" y="44"/>
                    </a:lnTo>
                    <a:lnTo>
                      <a:pt x="54" y="4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5" name="Freeform 511"/>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6" name="Freeform 512"/>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7" name="Freeform 513"/>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8" name="Rectangle 514"/>
              <p:cNvSpPr>
                <a:spLocks noChangeArrowheads="1"/>
              </p:cNvSpPr>
              <p:nvPr/>
            </p:nvSpPr>
            <p:spPr bwMode="auto">
              <a:xfrm>
                <a:off x="10210800" y="3673475"/>
                <a:ext cx="12700" cy="57150"/>
              </a:xfrm>
              <a:prstGeom prst="rect">
                <a:avLst/>
              </a:prstGeom>
              <a:grpFill/>
              <a:ln w="9525">
                <a:noFill/>
                <a:miter lim="800000"/>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sp>
            <p:nvSpPr>
              <p:cNvPr id="189" name="Freeform 515"/>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ln>
            </p:spPr>
            <p:txBody>
              <a:bodyPr lIns="59993" tIns="29998" rIns="59993" bIns="29998"/>
              <a:lstStyle/>
              <a:p>
                <a:pPr fontAlgn="auto"/>
                <a:endParaRPr lang="zh-CN" altLang="en-US" sz="722" noProof="1">
                  <a:latin typeface="等线" panose="02010600030101010101" pitchFamily="2" charset="-122"/>
                  <a:ea typeface="等线" panose="02010600030101010101" pitchFamily="2" charset="-122"/>
                </a:endParaRPr>
              </a:p>
            </p:txBody>
          </p:sp>
        </p:grpSp>
      </p:grpSp>
      <p:sp>
        <p:nvSpPr>
          <p:cNvPr id="145" name="灯片编号占位符 2"/>
          <p:cNvSpPr txBox="1"/>
          <p:nvPr/>
        </p:nvSpPr>
        <p:spPr>
          <a:xfrm>
            <a:off x="4574858" y="5064919"/>
            <a:ext cx="3919062" cy="272891"/>
          </a:xfrm>
          <a:prstGeom prst="rect">
            <a:avLst/>
          </a:prstGeom>
          <a:solidFill>
            <a:schemeClr val="bg1"/>
          </a:solidFill>
          <a:ln>
            <a:noFill/>
          </a:ln>
        </p:spPr>
        <p:txBody>
          <a:bodyPr/>
          <a:lstStyle/>
          <a:p>
            <a:pPr algn="r" defTabSz="763524">
              <a:defRPr/>
            </a:pPr>
            <a:r>
              <a:rPr lang="en-US" altLang="zh-CN" sz="900" dirty="0"/>
              <a:t>Source</a:t>
            </a:r>
            <a:r>
              <a:rPr lang="zh-CN" altLang="en-US" sz="900" dirty="0"/>
              <a:t>：能源区块链实验室</a:t>
            </a:r>
          </a:p>
        </p:txBody>
      </p:sp>
    </p:spTree>
    <p:extLst>
      <p:ext uri="{BB962C8B-B14F-4D97-AF65-F5344CB8AC3E}">
        <p14:creationId xmlns:p14="http://schemas.microsoft.com/office/powerpoint/2010/main" val="2779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区块链能源应用挑战</a:t>
            </a:r>
          </a:p>
        </p:txBody>
      </p:sp>
      <p:graphicFrame>
        <p:nvGraphicFramePr>
          <p:cNvPr id="3" name="图示 2"/>
          <p:cNvGraphicFramePr/>
          <p:nvPr>
            <p:extLst/>
          </p:nvPr>
        </p:nvGraphicFramePr>
        <p:xfrm>
          <a:off x="323705" y="1041514"/>
          <a:ext cx="8280575" cy="440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
        <p:nvSpPr>
          <p:cNvPr id="5" name="标题 1"/>
          <p:cNvSpPr txBox="1">
            <a:spLocks noChangeArrowheads="1"/>
          </p:cNvSpPr>
          <p:nvPr/>
        </p:nvSpPr>
        <p:spPr bwMode="auto">
          <a:xfrm>
            <a:off x="609600" y="463550"/>
            <a:ext cx="8229600" cy="500063"/>
          </a:xfrm>
          <a:prstGeom prst="rect">
            <a:avLst/>
          </a:prstGeom>
          <a:noFill/>
          <a:ln w="9525">
            <a:noFill/>
            <a:miter lim="800000"/>
            <a:headEnd/>
            <a:tailEnd/>
          </a:ln>
        </p:spPr>
        <p:txBody>
          <a:bodyPr vert="horz" wrap="square" lIns="84892" tIns="42446" rIns="84892" bIns="42446" numCol="1" anchor="ctr" anchorCtr="0" compatLnSpc="1">
            <a:prstTxWarp prst="textNoShape">
              <a:avLst/>
            </a:prstTxWarp>
          </a:bodyPr>
          <a:lstStyle>
            <a:lvl1pPr algn="just" defTabSz="847725" rtl="0" fontAlgn="base">
              <a:spcBef>
                <a:spcPct val="0"/>
              </a:spcBef>
              <a:spcAft>
                <a:spcPct val="0"/>
              </a:spcAft>
              <a:defRPr sz="1900" b="1" kern="1200">
                <a:solidFill>
                  <a:schemeClr val="tx1"/>
                </a:solidFill>
                <a:latin typeface="微软雅黑" panose="020B0503020204020204" charset="-122"/>
                <a:ea typeface="微软雅黑" panose="020B0503020204020204" charset="-122"/>
                <a:cs typeface="+mj-cs"/>
                <a:sym typeface="微软雅黑" pitchFamily="34" charset="-122"/>
              </a:defRPr>
            </a:lvl1pPr>
            <a:lvl2pPr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2pPr>
            <a:lvl3pPr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3pPr>
            <a:lvl4pPr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4pPr>
            <a:lvl5pPr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5pPr>
            <a:lvl6pPr marL="457200"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6pPr>
            <a:lvl7pPr marL="914400"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7pPr>
            <a:lvl8pPr marL="1371600"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8pPr>
            <a:lvl9pPr marL="1828800" algn="just" defTabSz="847725" rtl="0" fontAlgn="base">
              <a:spcBef>
                <a:spcPct val="0"/>
              </a:spcBef>
              <a:spcAft>
                <a:spcPct val="0"/>
              </a:spcAft>
              <a:defRPr sz="1900" b="1">
                <a:solidFill>
                  <a:schemeClr val="tx1"/>
                </a:solidFill>
                <a:latin typeface="微软雅黑" pitchFamily="34" charset="-122"/>
                <a:ea typeface="微软雅黑" pitchFamily="34" charset="-122"/>
                <a:sym typeface="微软雅黑" pitchFamily="34" charset="-122"/>
              </a:defRPr>
            </a:lvl9pPr>
          </a:lstStyle>
          <a:p>
            <a:pPr>
              <a:buFontTx/>
            </a:pPr>
            <a:r>
              <a:rPr lang="zh-CN" altLang="en-US" dirty="0">
                <a:latin typeface="等线" panose="02010600030101010101" pitchFamily="2" charset="-122"/>
                <a:ea typeface="等线" panose="02010600030101010101" pitchFamily="2" charset="-122"/>
              </a:rPr>
              <a:t>区块链能源应用的约束条件更多</a:t>
            </a:r>
          </a:p>
        </p:txBody>
      </p:sp>
    </p:spTree>
    <p:extLst>
      <p:ext uri="{BB962C8B-B14F-4D97-AF65-F5344CB8AC3E}">
        <p14:creationId xmlns:p14="http://schemas.microsoft.com/office/powerpoint/2010/main" val="221048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区块链技术能源应用的不可能三角</a:t>
            </a:r>
          </a:p>
        </p:txBody>
      </p:sp>
      <p:graphicFrame>
        <p:nvGraphicFramePr>
          <p:cNvPr id="3" name="图示 2"/>
          <p:cNvGraphicFramePr/>
          <p:nvPr>
            <p:extLst/>
          </p:nvPr>
        </p:nvGraphicFramePr>
        <p:xfrm>
          <a:off x="1763805" y="2281460"/>
          <a:ext cx="5712184" cy="216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2055926" y="1705420"/>
            <a:ext cx="5032147" cy="307777"/>
          </a:xfrm>
          <a:prstGeom prst="rect">
            <a:avLst/>
          </a:prstGeom>
          <a:noFill/>
        </p:spPr>
        <p:txBody>
          <a:bodyPr wrap="none" rtlCol="0">
            <a:spAutoFit/>
          </a:bodyPr>
          <a:lstStyle/>
          <a:p>
            <a:r>
              <a:rPr lang="zh-CN" altLang="en-US" sz="1400" dirty="0">
                <a:latin typeface="等线" panose="02010600030101010101" pitchFamily="2" charset="-122"/>
                <a:ea typeface="等线" panose="02010600030101010101" pitchFamily="2" charset="-122"/>
              </a:rPr>
              <a:t>可用性，反馈速度，每一个指令和请求都能够得到迅速的反馈</a:t>
            </a:r>
          </a:p>
        </p:txBody>
      </p:sp>
      <p:sp>
        <p:nvSpPr>
          <p:cNvPr id="5" name="文本框 4"/>
          <p:cNvSpPr txBox="1"/>
          <p:nvPr/>
        </p:nvSpPr>
        <p:spPr>
          <a:xfrm>
            <a:off x="1115760" y="4627592"/>
            <a:ext cx="3168220" cy="523220"/>
          </a:xfrm>
          <a:prstGeom prst="rect">
            <a:avLst/>
          </a:prstGeom>
          <a:noFill/>
        </p:spPr>
        <p:txBody>
          <a:bodyPr wrap="square" rtlCol="0">
            <a:spAutoFit/>
          </a:bodyPr>
          <a:lstStyle/>
          <a:p>
            <a:r>
              <a:rPr lang="zh-CN" altLang="en-US" sz="1400" dirty="0">
                <a:latin typeface="等线" panose="02010600030101010101" pitchFamily="2" charset="-122"/>
                <a:ea typeface="等线" panose="02010600030101010101" pitchFamily="2" charset="-122"/>
              </a:rPr>
              <a:t>所有节点上的数据时刻保持同步，确保系统的全局共识</a:t>
            </a:r>
          </a:p>
        </p:txBody>
      </p:sp>
      <p:sp>
        <p:nvSpPr>
          <p:cNvPr id="6" name="文本框 5"/>
          <p:cNvSpPr txBox="1"/>
          <p:nvPr/>
        </p:nvSpPr>
        <p:spPr>
          <a:xfrm>
            <a:off x="5220045" y="4627592"/>
            <a:ext cx="3312230" cy="523220"/>
          </a:xfrm>
          <a:prstGeom prst="rect">
            <a:avLst/>
          </a:prstGeom>
          <a:noFill/>
        </p:spPr>
        <p:txBody>
          <a:bodyPr wrap="square" rtlCol="0">
            <a:spAutoFit/>
          </a:bodyPr>
          <a:lstStyle/>
          <a:p>
            <a:r>
              <a:rPr lang="zh-CN" altLang="en-US" sz="1400" dirty="0">
                <a:latin typeface="等线" panose="02010600030101010101" pitchFamily="2" charset="-122"/>
                <a:ea typeface="等线" panose="02010600030101010101" pitchFamily="2" charset="-122"/>
              </a:rPr>
              <a:t>容忍分区，对于数据丢包，信息丢失，系统能够持续提供服务。</a:t>
            </a:r>
          </a:p>
        </p:txBody>
      </p:sp>
      <p:sp>
        <p:nvSpPr>
          <p:cNvPr id="8" name="文本框 7"/>
          <p:cNvSpPr txBox="1"/>
          <p:nvPr/>
        </p:nvSpPr>
        <p:spPr>
          <a:xfrm>
            <a:off x="395710" y="1129380"/>
            <a:ext cx="7904728" cy="307777"/>
          </a:xfrm>
          <a:prstGeom prst="rect">
            <a:avLst/>
          </a:prstGeom>
          <a:noFill/>
        </p:spPr>
        <p:txBody>
          <a:bodyPr wrap="none" rtlCol="0">
            <a:spAutoFit/>
          </a:bodyPr>
          <a:lstStyle/>
          <a:p>
            <a:r>
              <a:rPr lang="zh-CN" altLang="en-US" sz="1400" b="1" dirty="0">
                <a:latin typeface="等线" panose="02010600030101010101" pitchFamily="2" charset="-122"/>
                <a:ea typeface="等线" panose="02010600030101010101" pitchFamily="2" charset="-122"/>
              </a:rPr>
              <a:t>可能不存在任何一个区块链应用能够满足同时满足高效率、多参与主体、强一致性的能源场景要求</a:t>
            </a:r>
          </a:p>
        </p:txBody>
      </p:sp>
      <p:sp>
        <p:nvSpPr>
          <p:cNvPr id="9"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2872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
          <p:cNvSpPr>
            <a:spLocks noGrp="1" noChangeArrowheads="1"/>
          </p:cNvSpPr>
          <p:nvPr>
            <p:ph type="title"/>
          </p:nvPr>
        </p:nvSpPr>
        <p:spPr/>
        <p:txBody>
          <a:bodyPr/>
          <a:lstStyle/>
          <a:p>
            <a:r>
              <a:rPr lang="zh-CN" altLang="en-US" dirty="0">
                <a:latin typeface="等线" panose="02010600030101010101" pitchFamily="2" charset="-122"/>
              </a:rPr>
              <a:t>区块链技术需要同其他信息技术组合应用</a:t>
            </a:r>
          </a:p>
        </p:txBody>
      </p:sp>
      <p:sp>
        <p:nvSpPr>
          <p:cNvPr id="3" name="圆角矩形 2"/>
          <p:cNvSpPr/>
          <p:nvPr/>
        </p:nvSpPr>
        <p:spPr>
          <a:xfrm>
            <a:off x="1216025" y="4756150"/>
            <a:ext cx="122396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等线" panose="02010600030101010101" pitchFamily="2" charset="-122"/>
                <a:ea typeface="等线" panose="02010600030101010101" pitchFamily="2" charset="-122"/>
              </a:rPr>
              <a:t>大数据</a:t>
            </a:r>
          </a:p>
        </p:txBody>
      </p:sp>
      <p:sp>
        <p:nvSpPr>
          <p:cNvPr id="5" name="圆角矩形 4"/>
          <p:cNvSpPr/>
          <p:nvPr/>
        </p:nvSpPr>
        <p:spPr>
          <a:xfrm>
            <a:off x="6721475" y="4756150"/>
            <a:ext cx="122396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等线" panose="02010600030101010101" pitchFamily="2" charset="-122"/>
                <a:ea typeface="等线" panose="02010600030101010101" pitchFamily="2" charset="-122"/>
              </a:rPr>
              <a:t>云计算</a:t>
            </a:r>
          </a:p>
        </p:txBody>
      </p:sp>
      <p:sp>
        <p:nvSpPr>
          <p:cNvPr id="8" name="圆角矩形 7"/>
          <p:cNvSpPr/>
          <p:nvPr/>
        </p:nvSpPr>
        <p:spPr>
          <a:xfrm>
            <a:off x="6721475" y="1331913"/>
            <a:ext cx="122396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等线" panose="02010600030101010101" pitchFamily="2" charset="-122"/>
                <a:ea typeface="等线" panose="02010600030101010101" pitchFamily="2" charset="-122"/>
              </a:rPr>
              <a:t>人工智能</a:t>
            </a:r>
          </a:p>
        </p:txBody>
      </p:sp>
      <p:sp>
        <p:nvSpPr>
          <p:cNvPr id="10" name="圆角矩形 9"/>
          <p:cNvSpPr/>
          <p:nvPr/>
        </p:nvSpPr>
        <p:spPr>
          <a:xfrm>
            <a:off x="1216025" y="1331913"/>
            <a:ext cx="122396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等线" panose="02010600030101010101" pitchFamily="2" charset="-122"/>
                <a:ea typeface="等线" panose="02010600030101010101" pitchFamily="2" charset="-122"/>
              </a:rPr>
              <a:t>物联网</a:t>
            </a:r>
          </a:p>
        </p:txBody>
      </p:sp>
      <p:sp>
        <p:nvSpPr>
          <p:cNvPr id="13" name="圆角矩形 12"/>
          <p:cNvSpPr/>
          <p:nvPr/>
        </p:nvSpPr>
        <p:spPr>
          <a:xfrm>
            <a:off x="3968750" y="3044825"/>
            <a:ext cx="122396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等线" panose="02010600030101010101" pitchFamily="2" charset="-122"/>
                <a:ea typeface="等线" panose="02010600030101010101" pitchFamily="2" charset="-122"/>
              </a:rPr>
              <a:t>区块链</a:t>
            </a:r>
          </a:p>
        </p:txBody>
      </p:sp>
      <p:cxnSp>
        <p:nvCxnSpPr>
          <p:cNvPr id="14" name="直接箭头连接符 13"/>
          <p:cNvCxnSpPr/>
          <p:nvPr/>
        </p:nvCxnSpPr>
        <p:spPr>
          <a:xfrm>
            <a:off x="2439988" y="1979613"/>
            <a:ext cx="1528762" cy="106521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2"/>
            <a:endCxn id="3" idx="0"/>
          </p:cNvCxnSpPr>
          <p:nvPr/>
        </p:nvCxnSpPr>
        <p:spPr>
          <a:xfrm>
            <a:off x="1828800" y="1979613"/>
            <a:ext cx="0" cy="277653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439988" y="5080000"/>
            <a:ext cx="4281487"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0"/>
            <a:endCxn id="8" idx="2"/>
          </p:cNvCxnSpPr>
          <p:nvPr/>
        </p:nvCxnSpPr>
        <p:spPr>
          <a:xfrm flipV="1">
            <a:off x="7334250" y="1979613"/>
            <a:ext cx="0" cy="277653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5192713" y="3692525"/>
            <a:ext cx="1528762" cy="10636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2439988" y="3692525"/>
            <a:ext cx="1528762" cy="10636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192713" y="1979613"/>
            <a:ext cx="1528762" cy="106521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2439988" y="1655763"/>
            <a:ext cx="428307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5"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3843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1"/>
          <p:cNvSpPr>
            <a:spLocks noChangeArrowheads="1"/>
          </p:cNvSpPr>
          <p:nvPr/>
        </p:nvSpPr>
        <p:spPr bwMode="auto">
          <a:xfrm>
            <a:off x="152400" y="4826000"/>
            <a:ext cx="4648200" cy="254000"/>
          </a:xfrm>
          <a:prstGeom prst="rect">
            <a:avLst/>
          </a:prstGeom>
          <a:solidFill>
            <a:srgbClr val="E7EBEF"/>
          </a:solidFill>
          <a:ln w="9525">
            <a:noFill/>
            <a:miter lim="800000"/>
            <a:headEnd/>
            <a:tailEnd/>
          </a:ln>
        </p:spPr>
        <p:txBody>
          <a:bodyPr wrap="none" anchor="ctr"/>
          <a:lstStyle/>
          <a:p>
            <a:endParaRPr lang="en-GB" altLang="en-US">
              <a:solidFill>
                <a:srgbClr val="17426B"/>
              </a:solidFill>
            </a:endParaRPr>
          </a:p>
        </p:txBody>
      </p:sp>
      <p:sp>
        <p:nvSpPr>
          <p:cNvPr id="38914" name="Rectangle 74"/>
          <p:cNvSpPr>
            <a:spLocks noChangeArrowheads="1"/>
          </p:cNvSpPr>
          <p:nvPr/>
        </p:nvSpPr>
        <p:spPr bwMode="auto">
          <a:xfrm>
            <a:off x="152400" y="952500"/>
            <a:ext cx="4419600" cy="3810000"/>
          </a:xfrm>
          <a:prstGeom prst="rect">
            <a:avLst/>
          </a:prstGeom>
          <a:solidFill>
            <a:srgbClr val="E7EBEF">
              <a:alpha val="50194"/>
            </a:srgbClr>
          </a:solidFill>
          <a:ln w="9525">
            <a:noFill/>
            <a:miter lim="800000"/>
            <a:headEnd/>
            <a:tailEnd/>
          </a:ln>
        </p:spPr>
        <p:txBody>
          <a:bodyPr wrap="none" anchor="ctr"/>
          <a:lstStyle/>
          <a:p>
            <a:endParaRPr lang="en-GB" altLang="en-US"/>
          </a:p>
        </p:txBody>
      </p:sp>
      <p:sp>
        <p:nvSpPr>
          <p:cNvPr id="38915" name="Rectangle 73"/>
          <p:cNvSpPr>
            <a:spLocks noChangeArrowheads="1"/>
          </p:cNvSpPr>
          <p:nvPr/>
        </p:nvSpPr>
        <p:spPr bwMode="auto">
          <a:xfrm>
            <a:off x="4572000" y="952500"/>
            <a:ext cx="4419600" cy="3810000"/>
          </a:xfrm>
          <a:prstGeom prst="rect">
            <a:avLst/>
          </a:prstGeom>
          <a:solidFill>
            <a:srgbClr val="517496">
              <a:alpha val="50194"/>
            </a:srgbClr>
          </a:solidFill>
          <a:ln w="9525">
            <a:noFill/>
            <a:miter lim="800000"/>
            <a:headEnd/>
            <a:tailEnd/>
          </a:ln>
        </p:spPr>
        <p:txBody>
          <a:bodyPr wrap="none" anchor="ctr"/>
          <a:lstStyle/>
          <a:p>
            <a:endParaRPr lang="en-GB" altLang="en-US"/>
          </a:p>
        </p:txBody>
      </p:sp>
      <p:sp>
        <p:nvSpPr>
          <p:cNvPr id="38916" name="Rectangle 72"/>
          <p:cNvSpPr>
            <a:spLocks noChangeArrowheads="1"/>
          </p:cNvSpPr>
          <p:nvPr/>
        </p:nvSpPr>
        <p:spPr bwMode="auto">
          <a:xfrm>
            <a:off x="4572000" y="4826000"/>
            <a:ext cx="4419600" cy="254000"/>
          </a:xfrm>
          <a:prstGeom prst="rect">
            <a:avLst/>
          </a:prstGeom>
          <a:solidFill>
            <a:srgbClr val="517496"/>
          </a:solidFill>
          <a:ln w="9525">
            <a:noFill/>
            <a:miter lim="800000"/>
            <a:headEnd/>
            <a:tailEnd/>
          </a:ln>
        </p:spPr>
        <p:txBody>
          <a:bodyPr wrap="none" anchor="ctr"/>
          <a:lstStyle/>
          <a:p>
            <a:endParaRPr lang="en-GB" altLang="en-US"/>
          </a:p>
        </p:txBody>
      </p:sp>
      <p:sp>
        <p:nvSpPr>
          <p:cNvPr id="38917" name="Text Box 22"/>
          <p:cNvSpPr txBox="1">
            <a:spLocks noChangeArrowheads="1"/>
          </p:cNvSpPr>
          <p:nvPr/>
        </p:nvSpPr>
        <p:spPr bwMode="auto">
          <a:xfrm>
            <a:off x="1219200" y="4826000"/>
            <a:ext cx="8382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2012</a:t>
            </a:r>
          </a:p>
        </p:txBody>
      </p:sp>
      <p:sp>
        <p:nvSpPr>
          <p:cNvPr id="38918" name="Text Box 23"/>
          <p:cNvSpPr txBox="1">
            <a:spLocks noChangeArrowheads="1"/>
          </p:cNvSpPr>
          <p:nvPr/>
        </p:nvSpPr>
        <p:spPr bwMode="auto">
          <a:xfrm>
            <a:off x="19812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2013</a:t>
            </a:r>
          </a:p>
        </p:txBody>
      </p:sp>
      <p:sp>
        <p:nvSpPr>
          <p:cNvPr id="38919" name="Text Box 24"/>
          <p:cNvSpPr txBox="1">
            <a:spLocks noChangeArrowheads="1"/>
          </p:cNvSpPr>
          <p:nvPr/>
        </p:nvSpPr>
        <p:spPr bwMode="auto">
          <a:xfrm>
            <a:off x="27432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2014</a:t>
            </a:r>
          </a:p>
        </p:txBody>
      </p:sp>
      <p:sp>
        <p:nvSpPr>
          <p:cNvPr id="38920" name="Text Box 43"/>
          <p:cNvSpPr txBox="1">
            <a:spLocks noChangeArrowheads="1"/>
          </p:cNvSpPr>
          <p:nvPr/>
        </p:nvSpPr>
        <p:spPr bwMode="auto">
          <a:xfrm>
            <a:off x="4572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2011</a:t>
            </a:r>
          </a:p>
        </p:txBody>
      </p:sp>
      <p:sp>
        <p:nvSpPr>
          <p:cNvPr id="38921" name="Text Box 44"/>
          <p:cNvSpPr txBox="1">
            <a:spLocks noChangeArrowheads="1"/>
          </p:cNvSpPr>
          <p:nvPr/>
        </p:nvSpPr>
        <p:spPr bwMode="auto">
          <a:xfrm>
            <a:off x="35052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2015</a:t>
            </a:r>
          </a:p>
        </p:txBody>
      </p:sp>
      <p:sp>
        <p:nvSpPr>
          <p:cNvPr id="38922" name="Line 45"/>
          <p:cNvSpPr>
            <a:spLocks noChangeShapeType="1"/>
          </p:cNvSpPr>
          <p:nvPr/>
        </p:nvSpPr>
        <p:spPr bwMode="auto">
          <a:xfrm>
            <a:off x="914400" y="4572000"/>
            <a:ext cx="0" cy="254000"/>
          </a:xfrm>
          <a:prstGeom prst="line">
            <a:avLst/>
          </a:prstGeom>
          <a:noFill/>
          <a:ln w="12700">
            <a:solidFill>
              <a:srgbClr val="003366"/>
            </a:solidFill>
            <a:prstDash val="dash"/>
            <a:round/>
            <a:headEnd/>
            <a:tailEnd/>
          </a:ln>
        </p:spPr>
        <p:txBody>
          <a:bodyPr/>
          <a:lstStyle/>
          <a:p>
            <a:endParaRPr lang="zh-CN" altLang="en-US"/>
          </a:p>
        </p:txBody>
      </p:sp>
      <p:sp>
        <p:nvSpPr>
          <p:cNvPr id="38923" name="Line 47"/>
          <p:cNvSpPr>
            <a:spLocks noChangeShapeType="1"/>
          </p:cNvSpPr>
          <p:nvPr/>
        </p:nvSpPr>
        <p:spPr bwMode="auto">
          <a:xfrm>
            <a:off x="3048000" y="4381500"/>
            <a:ext cx="0" cy="444500"/>
          </a:xfrm>
          <a:prstGeom prst="line">
            <a:avLst/>
          </a:prstGeom>
          <a:noFill/>
          <a:ln w="12700">
            <a:solidFill>
              <a:srgbClr val="003366"/>
            </a:solidFill>
            <a:prstDash val="dash"/>
            <a:round/>
            <a:headEnd/>
            <a:tailEnd/>
          </a:ln>
        </p:spPr>
        <p:txBody>
          <a:bodyPr/>
          <a:lstStyle/>
          <a:p>
            <a:endParaRPr lang="zh-CN" altLang="en-US"/>
          </a:p>
        </p:txBody>
      </p:sp>
      <p:sp>
        <p:nvSpPr>
          <p:cNvPr id="38924" name="Line 48"/>
          <p:cNvSpPr>
            <a:spLocks noChangeShapeType="1"/>
          </p:cNvSpPr>
          <p:nvPr/>
        </p:nvSpPr>
        <p:spPr bwMode="auto">
          <a:xfrm>
            <a:off x="5105400" y="3873500"/>
            <a:ext cx="0" cy="952500"/>
          </a:xfrm>
          <a:prstGeom prst="line">
            <a:avLst/>
          </a:prstGeom>
          <a:noFill/>
          <a:ln w="12700">
            <a:solidFill>
              <a:srgbClr val="003366"/>
            </a:solidFill>
            <a:prstDash val="dash"/>
            <a:round/>
            <a:headEnd/>
            <a:tailEnd/>
          </a:ln>
        </p:spPr>
        <p:txBody>
          <a:bodyPr/>
          <a:lstStyle/>
          <a:p>
            <a:endParaRPr lang="zh-CN" altLang="en-US"/>
          </a:p>
        </p:txBody>
      </p:sp>
      <p:sp>
        <p:nvSpPr>
          <p:cNvPr id="38925" name="Line 49"/>
          <p:cNvSpPr>
            <a:spLocks noChangeShapeType="1"/>
          </p:cNvSpPr>
          <p:nvPr/>
        </p:nvSpPr>
        <p:spPr bwMode="auto">
          <a:xfrm>
            <a:off x="6781800" y="3111500"/>
            <a:ext cx="0" cy="1714500"/>
          </a:xfrm>
          <a:prstGeom prst="line">
            <a:avLst/>
          </a:prstGeom>
          <a:noFill/>
          <a:ln w="12700">
            <a:solidFill>
              <a:srgbClr val="003366"/>
            </a:solidFill>
            <a:prstDash val="dash"/>
            <a:round/>
            <a:headEnd/>
            <a:tailEnd/>
          </a:ln>
        </p:spPr>
        <p:txBody>
          <a:bodyPr/>
          <a:lstStyle/>
          <a:p>
            <a:endParaRPr lang="zh-CN" altLang="en-US"/>
          </a:p>
        </p:txBody>
      </p:sp>
      <p:sp>
        <p:nvSpPr>
          <p:cNvPr id="38926" name="Line 50"/>
          <p:cNvSpPr>
            <a:spLocks noChangeShapeType="1"/>
          </p:cNvSpPr>
          <p:nvPr/>
        </p:nvSpPr>
        <p:spPr bwMode="auto">
          <a:xfrm>
            <a:off x="8382000" y="1651000"/>
            <a:ext cx="0" cy="3175000"/>
          </a:xfrm>
          <a:prstGeom prst="line">
            <a:avLst/>
          </a:prstGeom>
          <a:noFill/>
          <a:ln w="12700">
            <a:solidFill>
              <a:srgbClr val="003366"/>
            </a:solidFill>
            <a:prstDash val="dash"/>
            <a:round/>
            <a:headEnd/>
            <a:tailEnd/>
          </a:ln>
        </p:spPr>
        <p:txBody>
          <a:bodyPr/>
          <a:lstStyle/>
          <a:p>
            <a:endParaRPr lang="zh-CN" altLang="en-US"/>
          </a:p>
        </p:txBody>
      </p:sp>
      <p:sp>
        <p:nvSpPr>
          <p:cNvPr id="38927" name="Rectangle 31"/>
          <p:cNvSpPr>
            <a:spLocks noChangeArrowheads="1"/>
          </p:cNvSpPr>
          <p:nvPr/>
        </p:nvSpPr>
        <p:spPr bwMode="auto">
          <a:xfrm>
            <a:off x="355600" y="53975"/>
            <a:ext cx="8455025" cy="698500"/>
          </a:xfrm>
          <a:prstGeom prst="rect">
            <a:avLst/>
          </a:prstGeom>
          <a:noFill/>
          <a:ln w="9525">
            <a:noFill/>
            <a:miter lim="800000"/>
            <a:headEnd/>
            <a:tailEnd/>
          </a:ln>
        </p:spPr>
        <p:txBody>
          <a:bodyPr lIns="0" tIns="0" rIns="0" bIns="0" anchor="ctr"/>
          <a:lstStyle/>
          <a:p>
            <a:r>
              <a:rPr lang="en-US" altLang="zh-CN" sz="2400" b="1">
                <a:solidFill>
                  <a:schemeClr val="bg1"/>
                </a:solidFill>
              </a:rPr>
              <a:t>Emerging Technology Roadmap </a:t>
            </a:r>
          </a:p>
        </p:txBody>
      </p:sp>
      <p:sp>
        <p:nvSpPr>
          <p:cNvPr id="38928" name="Text Box 65"/>
          <p:cNvSpPr txBox="1">
            <a:spLocks noChangeArrowheads="1"/>
          </p:cNvSpPr>
          <p:nvPr/>
        </p:nvSpPr>
        <p:spPr bwMode="auto">
          <a:xfrm>
            <a:off x="42672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rgbClr val="17426B"/>
                </a:solidFill>
              </a:rPr>
              <a:t>2016</a:t>
            </a:r>
          </a:p>
        </p:txBody>
      </p:sp>
      <p:sp>
        <p:nvSpPr>
          <p:cNvPr id="38929" name="Text Box 66"/>
          <p:cNvSpPr txBox="1">
            <a:spLocks noChangeArrowheads="1"/>
          </p:cNvSpPr>
          <p:nvPr/>
        </p:nvSpPr>
        <p:spPr bwMode="auto">
          <a:xfrm>
            <a:off x="510540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chemeClr val="bg1"/>
                </a:solidFill>
              </a:rPr>
              <a:t>2017</a:t>
            </a:r>
          </a:p>
        </p:txBody>
      </p:sp>
      <p:sp>
        <p:nvSpPr>
          <p:cNvPr id="38930" name="Text Box 67"/>
          <p:cNvSpPr txBox="1">
            <a:spLocks noChangeArrowheads="1"/>
          </p:cNvSpPr>
          <p:nvPr/>
        </p:nvSpPr>
        <p:spPr bwMode="auto">
          <a:xfrm>
            <a:off x="586105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chemeClr val="bg1"/>
                </a:solidFill>
              </a:rPr>
              <a:t>2018</a:t>
            </a:r>
          </a:p>
        </p:txBody>
      </p:sp>
      <p:sp>
        <p:nvSpPr>
          <p:cNvPr id="38931" name="Text Box 68"/>
          <p:cNvSpPr txBox="1">
            <a:spLocks noChangeArrowheads="1"/>
          </p:cNvSpPr>
          <p:nvPr/>
        </p:nvSpPr>
        <p:spPr bwMode="auto">
          <a:xfrm>
            <a:off x="6618288"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chemeClr val="bg1"/>
                </a:solidFill>
              </a:rPr>
              <a:t>2019</a:t>
            </a:r>
          </a:p>
        </p:txBody>
      </p:sp>
      <p:sp>
        <p:nvSpPr>
          <p:cNvPr id="38932" name="Text Box 69"/>
          <p:cNvSpPr txBox="1">
            <a:spLocks noChangeArrowheads="1"/>
          </p:cNvSpPr>
          <p:nvPr/>
        </p:nvSpPr>
        <p:spPr bwMode="auto">
          <a:xfrm>
            <a:off x="7377113"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chemeClr val="bg1"/>
                </a:solidFill>
              </a:rPr>
              <a:t>2020</a:t>
            </a:r>
          </a:p>
        </p:txBody>
      </p:sp>
      <p:sp>
        <p:nvSpPr>
          <p:cNvPr id="38933" name="Text Box 70"/>
          <p:cNvSpPr txBox="1">
            <a:spLocks noChangeArrowheads="1"/>
          </p:cNvSpPr>
          <p:nvPr/>
        </p:nvSpPr>
        <p:spPr bwMode="auto">
          <a:xfrm>
            <a:off x="8134350" y="4826000"/>
            <a:ext cx="685800" cy="276225"/>
          </a:xfrm>
          <a:prstGeom prst="rect">
            <a:avLst/>
          </a:prstGeom>
          <a:noFill/>
          <a:ln w="9525">
            <a:noFill/>
            <a:miter lim="800000"/>
            <a:headEnd/>
            <a:tailEnd/>
          </a:ln>
        </p:spPr>
        <p:txBody>
          <a:bodyPr>
            <a:spAutoFit/>
          </a:bodyPr>
          <a:lstStyle/>
          <a:p>
            <a:pPr>
              <a:spcBef>
                <a:spcPct val="50000"/>
              </a:spcBef>
            </a:pPr>
            <a:r>
              <a:rPr lang="en-US" altLang="zh-CN" sz="1200">
                <a:solidFill>
                  <a:schemeClr val="bg1"/>
                </a:solidFill>
              </a:rPr>
              <a:t>2021</a:t>
            </a:r>
          </a:p>
        </p:txBody>
      </p:sp>
      <p:sp>
        <p:nvSpPr>
          <p:cNvPr id="38934" name="Line 31"/>
          <p:cNvSpPr>
            <a:spLocks noChangeShapeType="1"/>
          </p:cNvSpPr>
          <p:nvPr/>
        </p:nvSpPr>
        <p:spPr bwMode="auto">
          <a:xfrm>
            <a:off x="457200" y="5143500"/>
            <a:ext cx="8305800" cy="0"/>
          </a:xfrm>
          <a:prstGeom prst="line">
            <a:avLst/>
          </a:prstGeom>
          <a:noFill/>
          <a:ln w="28575">
            <a:solidFill>
              <a:srgbClr val="17426B"/>
            </a:solidFill>
            <a:round/>
            <a:headEnd/>
            <a:tailEnd type="triangle" w="med" len="med"/>
          </a:ln>
        </p:spPr>
        <p:txBody>
          <a:bodyPr/>
          <a:lstStyle/>
          <a:p>
            <a:endParaRPr lang="zh-CN" altLang="en-US"/>
          </a:p>
        </p:txBody>
      </p:sp>
      <p:sp>
        <p:nvSpPr>
          <p:cNvPr id="38935" name="Arc 19"/>
          <p:cNvSpPr>
            <a:spLocks noChangeArrowheads="1"/>
          </p:cNvSpPr>
          <p:nvPr/>
        </p:nvSpPr>
        <p:spPr bwMode="auto">
          <a:xfrm flipV="1">
            <a:off x="533400" y="508000"/>
            <a:ext cx="8101013" cy="4000500"/>
          </a:xfrm>
          <a:custGeom>
            <a:avLst/>
            <a:gdLst/>
            <a:ahLst/>
            <a:cxnLst>
              <a:cxn ang="0">
                <a:pos x="0" y="2"/>
              </a:cxn>
              <a:cxn ang="0">
                <a:pos x="325" y="0"/>
              </a:cxn>
              <a:cxn ang="0">
                <a:pos x="21690" y="18427"/>
              </a:cxn>
              <a:cxn ang="0">
                <a:pos x="0" y="2"/>
              </a:cxn>
              <a:cxn ang="0">
                <a:pos x="325" y="0"/>
              </a:cxn>
              <a:cxn ang="0">
                <a:pos x="21690" y="18427"/>
              </a:cxn>
              <a:cxn ang="0">
                <a:pos x="325" y="21600"/>
              </a:cxn>
            </a:cxnLst>
            <a:rect l="0" t="0" r="r" b="b"/>
            <a:pathLst>
              <a:path w="21691" h="21600" fill="none">
                <a:moveTo>
                  <a:pt x="0" y="2"/>
                </a:moveTo>
                <a:cubicBezTo>
                  <a:pt x="108" y="0"/>
                  <a:pt x="216" y="-1"/>
                  <a:pt x="325" y="0"/>
                </a:cubicBezTo>
                <a:cubicBezTo>
                  <a:pt x="11028" y="0"/>
                  <a:pt x="20118" y="7839"/>
                  <a:pt x="21690" y="18427"/>
                </a:cubicBezTo>
              </a:path>
              <a:path w="21691" h="21600" stroke="0">
                <a:moveTo>
                  <a:pt x="0" y="2"/>
                </a:moveTo>
                <a:cubicBezTo>
                  <a:pt x="108" y="0"/>
                  <a:pt x="216" y="-1"/>
                  <a:pt x="325" y="0"/>
                </a:cubicBezTo>
                <a:cubicBezTo>
                  <a:pt x="11028" y="0"/>
                  <a:pt x="20118" y="7839"/>
                  <a:pt x="21690" y="18427"/>
                </a:cubicBezTo>
                <a:lnTo>
                  <a:pt x="325" y="21600"/>
                </a:lnTo>
                <a:close/>
              </a:path>
            </a:pathLst>
          </a:custGeom>
          <a:noFill/>
          <a:ln w="38100">
            <a:solidFill>
              <a:srgbClr val="17426B"/>
            </a:solidFill>
            <a:prstDash val="dash"/>
            <a:round/>
            <a:headEnd/>
            <a:tailEnd/>
          </a:ln>
        </p:spPr>
        <p:txBody>
          <a:bodyPr/>
          <a:lstStyle/>
          <a:p>
            <a:endParaRPr lang="zh-CN" altLang="en-US"/>
          </a:p>
        </p:txBody>
      </p:sp>
      <p:grpSp>
        <p:nvGrpSpPr>
          <p:cNvPr id="38936" name="Group 40"/>
          <p:cNvGrpSpPr>
            <a:grpSpLocks/>
          </p:cNvGrpSpPr>
          <p:nvPr/>
        </p:nvGrpSpPr>
        <p:grpSpPr bwMode="auto">
          <a:xfrm>
            <a:off x="233363" y="3313113"/>
            <a:ext cx="2154237" cy="1033462"/>
            <a:chOff x="147" y="2504"/>
            <a:chExt cx="1357" cy="782"/>
          </a:xfrm>
        </p:grpSpPr>
        <p:pic>
          <p:nvPicPr>
            <p:cNvPr id="38937" name="Picture 34"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38" name="Text Box 35"/>
            <p:cNvSpPr txBox="1">
              <a:spLocks noChangeArrowheads="1"/>
            </p:cNvSpPr>
            <p:nvPr/>
          </p:nvSpPr>
          <p:spPr bwMode="auto">
            <a:xfrm>
              <a:off x="395" y="2735"/>
              <a:ext cx="768" cy="237"/>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能源清洁化</a:t>
              </a:r>
            </a:p>
          </p:txBody>
        </p:sp>
      </p:grpSp>
      <p:grpSp>
        <p:nvGrpSpPr>
          <p:cNvPr id="38939" name="组合 70"/>
          <p:cNvGrpSpPr>
            <a:grpSpLocks/>
          </p:cNvGrpSpPr>
          <p:nvPr/>
        </p:nvGrpSpPr>
        <p:grpSpPr bwMode="auto">
          <a:xfrm>
            <a:off x="617538" y="2281238"/>
            <a:ext cx="2154237" cy="1035050"/>
            <a:chOff x="617563" y="2281436"/>
            <a:chExt cx="2154237" cy="1034521"/>
          </a:xfrm>
        </p:grpSpPr>
        <p:pic>
          <p:nvPicPr>
            <p:cNvPr id="38940" name="Picture 36" descr="PPP_CGENE_CLP_sphere_01"/>
            <p:cNvPicPr>
              <a:picLocks noChangeAspect="1" noChangeArrowheads="1"/>
            </p:cNvPicPr>
            <p:nvPr/>
          </p:nvPicPr>
          <p:blipFill>
            <a:blip r:embed="rId3" cstate="print"/>
            <a:srcRect/>
            <a:stretch>
              <a:fillRect/>
            </a:stretch>
          </p:blipFill>
          <p:spPr bwMode="auto">
            <a:xfrm>
              <a:off x="617563" y="2281436"/>
              <a:ext cx="2154237" cy="1034521"/>
            </a:xfrm>
            <a:prstGeom prst="rect">
              <a:avLst/>
            </a:prstGeom>
            <a:noFill/>
            <a:ln w="9525">
              <a:noFill/>
              <a:miter lim="800000"/>
              <a:headEnd/>
              <a:tailEnd/>
            </a:ln>
          </p:spPr>
        </p:pic>
        <p:sp>
          <p:nvSpPr>
            <p:cNvPr id="38941" name="Text Box 37"/>
            <p:cNvSpPr txBox="1">
              <a:spLocks noChangeArrowheads="1"/>
            </p:cNvSpPr>
            <p:nvPr/>
          </p:nvSpPr>
          <p:spPr bwMode="auto">
            <a:xfrm>
              <a:off x="982538" y="2612761"/>
              <a:ext cx="1218603" cy="313932"/>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主体多元化</a:t>
              </a:r>
            </a:p>
          </p:txBody>
        </p:sp>
      </p:grpSp>
      <p:grpSp>
        <p:nvGrpSpPr>
          <p:cNvPr id="38942" name="Group 41"/>
          <p:cNvGrpSpPr>
            <a:grpSpLocks/>
          </p:cNvGrpSpPr>
          <p:nvPr/>
        </p:nvGrpSpPr>
        <p:grpSpPr bwMode="auto">
          <a:xfrm>
            <a:off x="2346325" y="1822450"/>
            <a:ext cx="2154238" cy="1035050"/>
            <a:chOff x="147" y="2504"/>
            <a:chExt cx="1357" cy="782"/>
          </a:xfrm>
        </p:grpSpPr>
        <p:pic>
          <p:nvPicPr>
            <p:cNvPr id="38943" name="Picture 42"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44" name="Text Box 43"/>
            <p:cNvSpPr txBox="1">
              <a:spLocks noChangeArrowheads="1"/>
            </p:cNvSpPr>
            <p:nvPr/>
          </p:nvSpPr>
          <p:spPr bwMode="auto">
            <a:xfrm>
              <a:off x="407" y="2735"/>
              <a:ext cx="763" cy="256"/>
            </a:xfrm>
            <a:prstGeom prst="rect">
              <a:avLst/>
            </a:prstGeom>
            <a:noFill/>
            <a:ln w="9525">
              <a:noFill/>
              <a:miter lim="800000"/>
              <a:headEnd/>
              <a:tailEnd/>
            </a:ln>
          </p:spPr>
          <p:txBody>
            <a:bodyPr wrap="none">
              <a:spAutoFit/>
            </a:bodyPr>
            <a:lstStyle/>
            <a:p>
              <a:r>
                <a:rPr lang="zh-CN" altLang="en-US" b="1" dirty="0">
                  <a:solidFill>
                    <a:schemeClr val="bg1"/>
                  </a:solidFill>
                  <a:latin typeface="等线" panose="02010600030101010101" pitchFamily="2" charset="-122"/>
                  <a:ea typeface="等线" panose="02010600030101010101" pitchFamily="2" charset="-122"/>
                </a:rPr>
                <a:t>关系复杂化</a:t>
              </a:r>
              <a:endParaRPr lang="en-US" altLang="zh-CN" b="1" dirty="0">
                <a:solidFill>
                  <a:schemeClr val="bg1"/>
                </a:solidFill>
                <a:latin typeface="等线" panose="02010600030101010101" pitchFamily="2" charset="-122"/>
                <a:ea typeface="等线" panose="02010600030101010101" pitchFamily="2" charset="-122"/>
              </a:endParaRPr>
            </a:p>
          </p:txBody>
        </p:sp>
      </p:grpSp>
      <p:grpSp>
        <p:nvGrpSpPr>
          <p:cNvPr id="38945" name="Group 44"/>
          <p:cNvGrpSpPr>
            <a:grpSpLocks/>
          </p:cNvGrpSpPr>
          <p:nvPr/>
        </p:nvGrpSpPr>
        <p:grpSpPr bwMode="auto">
          <a:xfrm>
            <a:off x="2346325" y="2952750"/>
            <a:ext cx="2154238" cy="1035050"/>
            <a:chOff x="147" y="2504"/>
            <a:chExt cx="1357" cy="782"/>
          </a:xfrm>
        </p:grpSpPr>
        <p:pic>
          <p:nvPicPr>
            <p:cNvPr id="38946" name="Picture 45"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47" name="Text Box 46"/>
            <p:cNvSpPr txBox="1">
              <a:spLocks noChangeArrowheads="1"/>
            </p:cNvSpPr>
            <p:nvPr/>
          </p:nvSpPr>
          <p:spPr bwMode="auto">
            <a:xfrm>
              <a:off x="395" y="2735"/>
              <a:ext cx="768" cy="237"/>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行业市场化</a:t>
              </a:r>
            </a:p>
          </p:txBody>
        </p:sp>
      </p:grpSp>
      <p:grpSp>
        <p:nvGrpSpPr>
          <p:cNvPr id="38948" name="Group 47"/>
          <p:cNvGrpSpPr>
            <a:grpSpLocks/>
          </p:cNvGrpSpPr>
          <p:nvPr/>
        </p:nvGrpSpPr>
        <p:grpSpPr bwMode="auto">
          <a:xfrm>
            <a:off x="4146550" y="2582863"/>
            <a:ext cx="2154238" cy="1033462"/>
            <a:chOff x="147" y="2504"/>
            <a:chExt cx="1357" cy="782"/>
          </a:xfrm>
        </p:grpSpPr>
        <p:pic>
          <p:nvPicPr>
            <p:cNvPr id="38949" name="Picture 48"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50" name="Text Box 49"/>
            <p:cNvSpPr txBox="1">
              <a:spLocks noChangeArrowheads="1"/>
            </p:cNvSpPr>
            <p:nvPr/>
          </p:nvSpPr>
          <p:spPr bwMode="auto">
            <a:xfrm>
              <a:off x="395" y="2735"/>
              <a:ext cx="768" cy="442"/>
            </a:xfrm>
            <a:prstGeom prst="rect">
              <a:avLst/>
            </a:prstGeom>
            <a:noFill/>
            <a:ln w="9525">
              <a:noFill/>
              <a:miter lim="800000"/>
              <a:headEnd/>
              <a:tailEnd/>
            </a:ln>
          </p:spPr>
          <p:txBody>
            <a:bodyPr wrap="none">
              <a:spAutoFit/>
            </a:bodyPr>
            <a:lstStyle/>
            <a:p>
              <a:r>
                <a:rPr lang="zh-CN" altLang="en-US" b="1" dirty="0">
                  <a:solidFill>
                    <a:schemeClr val="bg1"/>
                  </a:solidFill>
                  <a:latin typeface="等线" panose="02010600030101010101" pitchFamily="2" charset="-122"/>
                  <a:ea typeface="等线" panose="02010600030101010101" pitchFamily="2" charset="-122"/>
                </a:rPr>
                <a:t>能源金融化</a:t>
              </a:r>
            </a:p>
            <a:p>
              <a:endParaRPr lang="en-US" altLang="zh-CN" b="1" dirty="0">
                <a:solidFill>
                  <a:schemeClr val="bg1"/>
                </a:solidFill>
                <a:latin typeface="等线" panose="02010600030101010101" pitchFamily="2" charset="-122"/>
                <a:ea typeface="等线" panose="02010600030101010101" pitchFamily="2" charset="-122"/>
              </a:endParaRPr>
            </a:p>
          </p:txBody>
        </p:sp>
      </p:grpSp>
      <p:grpSp>
        <p:nvGrpSpPr>
          <p:cNvPr id="38951" name="Group 50"/>
          <p:cNvGrpSpPr>
            <a:grpSpLocks/>
          </p:cNvGrpSpPr>
          <p:nvPr/>
        </p:nvGrpSpPr>
        <p:grpSpPr bwMode="auto">
          <a:xfrm>
            <a:off x="4289425" y="1587500"/>
            <a:ext cx="2154238" cy="1035050"/>
            <a:chOff x="147" y="2504"/>
            <a:chExt cx="1357" cy="782"/>
          </a:xfrm>
        </p:grpSpPr>
        <p:pic>
          <p:nvPicPr>
            <p:cNvPr id="38952" name="Picture 51"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53" name="Text Box 52"/>
            <p:cNvSpPr txBox="1">
              <a:spLocks noChangeArrowheads="1"/>
            </p:cNvSpPr>
            <p:nvPr/>
          </p:nvSpPr>
          <p:spPr bwMode="auto">
            <a:xfrm>
              <a:off x="395" y="2735"/>
              <a:ext cx="768" cy="237"/>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生产分布化</a:t>
              </a:r>
            </a:p>
          </p:txBody>
        </p:sp>
      </p:grpSp>
      <p:grpSp>
        <p:nvGrpSpPr>
          <p:cNvPr id="38954" name="Group 53"/>
          <p:cNvGrpSpPr>
            <a:grpSpLocks/>
          </p:cNvGrpSpPr>
          <p:nvPr/>
        </p:nvGrpSpPr>
        <p:grpSpPr bwMode="auto">
          <a:xfrm>
            <a:off x="6234113" y="1016000"/>
            <a:ext cx="2154237" cy="1035050"/>
            <a:chOff x="147" y="2504"/>
            <a:chExt cx="1357" cy="782"/>
          </a:xfrm>
        </p:grpSpPr>
        <p:pic>
          <p:nvPicPr>
            <p:cNvPr id="38955" name="Picture 54"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56" name="Text Box 55"/>
            <p:cNvSpPr txBox="1">
              <a:spLocks noChangeArrowheads="1"/>
            </p:cNvSpPr>
            <p:nvPr/>
          </p:nvSpPr>
          <p:spPr bwMode="auto">
            <a:xfrm>
              <a:off x="398" y="2735"/>
              <a:ext cx="763" cy="237"/>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产消融合化</a:t>
              </a:r>
            </a:p>
          </p:txBody>
        </p:sp>
      </p:grpSp>
      <p:grpSp>
        <p:nvGrpSpPr>
          <p:cNvPr id="38957" name="Group 56"/>
          <p:cNvGrpSpPr>
            <a:grpSpLocks/>
          </p:cNvGrpSpPr>
          <p:nvPr/>
        </p:nvGrpSpPr>
        <p:grpSpPr bwMode="auto">
          <a:xfrm>
            <a:off x="6018213" y="1968500"/>
            <a:ext cx="2154237" cy="1035050"/>
            <a:chOff x="147" y="2504"/>
            <a:chExt cx="1357" cy="782"/>
          </a:xfrm>
        </p:grpSpPr>
        <p:pic>
          <p:nvPicPr>
            <p:cNvPr id="38958" name="Picture 57" descr="PPP_CGENE_CLP_sphere_01"/>
            <p:cNvPicPr>
              <a:picLocks noChangeAspect="1" noChangeArrowheads="1"/>
            </p:cNvPicPr>
            <p:nvPr/>
          </p:nvPicPr>
          <p:blipFill>
            <a:blip r:embed="rId3" cstate="print"/>
            <a:srcRect/>
            <a:stretch>
              <a:fillRect/>
            </a:stretch>
          </p:blipFill>
          <p:spPr bwMode="auto">
            <a:xfrm>
              <a:off x="147" y="2504"/>
              <a:ext cx="1357" cy="782"/>
            </a:xfrm>
            <a:prstGeom prst="rect">
              <a:avLst/>
            </a:prstGeom>
            <a:noFill/>
            <a:ln w="9525">
              <a:noFill/>
              <a:miter lim="800000"/>
              <a:headEnd/>
              <a:tailEnd/>
            </a:ln>
          </p:spPr>
        </p:pic>
        <p:sp>
          <p:nvSpPr>
            <p:cNvPr id="38959" name="Text Box 58"/>
            <p:cNvSpPr txBox="1">
              <a:spLocks noChangeArrowheads="1"/>
            </p:cNvSpPr>
            <p:nvPr/>
          </p:nvSpPr>
          <p:spPr bwMode="auto">
            <a:xfrm>
              <a:off x="395" y="2735"/>
              <a:ext cx="768" cy="237"/>
            </a:xfrm>
            <a:prstGeom prst="rect">
              <a:avLst/>
            </a:prstGeom>
            <a:noFill/>
            <a:ln w="9525">
              <a:noFill/>
              <a:miter lim="800000"/>
              <a:headEnd/>
              <a:tailEnd/>
            </a:ln>
          </p:spPr>
          <p:txBody>
            <a:bodyPr wrap="none">
              <a:spAutoFit/>
            </a:bodyPr>
            <a:lstStyle/>
            <a:p>
              <a:pPr algn="ctr" defTabSz="1200150">
                <a:lnSpc>
                  <a:spcPct val="90000"/>
                </a:lnSpc>
                <a:spcAft>
                  <a:spcPct val="35000"/>
                </a:spcAft>
              </a:pPr>
              <a:r>
                <a:rPr lang="zh-CN" altLang="en-US" b="1" dirty="0">
                  <a:solidFill>
                    <a:schemeClr val="bg1"/>
                  </a:solidFill>
                  <a:latin typeface="等线" panose="02010600030101010101" pitchFamily="2" charset="-122"/>
                  <a:ea typeface="等线" panose="02010600030101010101" pitchFamily="2" charset="-122"/>
                </a:rPr>
                <a:t>共享经济化</a:t>
              </a:r>
            </a:p>
          </p:txBody>
        </p:sp>
      </p:grpSp>
      <p:sp>
        <p:nvSpPr>
          <p:cNvPr id="38960" name="标题 48"/>
          <p:cNvSpPr>
            <a:spLocks noGrp="1" noChangeArrowheads="1"/>
          </p:cNvSpPr>
          <p:nvPr>
            <p:ph type="title"/>
          </p:nvPr>
        </p:nvSpPr>
        <p:spPr/>
        <p:txBody>
          <a:bodyPr/>
          <a:lstStyle/>
          <a:p>
            <a:r>
              <a:rPr lang="zh-CN" altLang="en-US" dirty="0">
                <a:latin typeface="等线" panose="02010600030101010101" pitchFamily="2" charset="-122"/>
              </a:rPr>
              <a:t>能源进化大趋势</a:t>
            </a:r>
          </a:p>
        </p:txBody>
      </p:sp>
      <p:grpSp>
        <p:nvGrpSpPr>
          <p:cNvPr id="50" name="组合 49"/>
          <p:cNvGrpSpPr/>
          <p:nvPr/>
        </p:nvGrpSpPr>
        <p:grpSpPr>
          <a:xfrm>
            <a:off x="3812591" y="825500"/>
            <a:ext cx="1518818" cy="812800"/>
            <a:chOff x="2288590" y="0"/>
            <a:chExt cx="1518818" cy="812800"/>
          </a:xfrm>
        </p:grpSpPr>
        <p:sp>
          <p:nvSpPr>
            <p:cNvPr id="69" name="矩形 68"/>
            <p:cNvSpPr/>
            <p:nvPr/>
          </p:nvSpPr>
          <p:spPr>
            <a:xfrm>
              <a:off x="2288590" y="0"/>
              <a:ext cx="1518818" cy="81280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70" name="矩形 69"/>
            <p:cNvSpPr/>
            <p:nvPr/>
          </p:nvSpPr>
          <p:spPr>
            <a:xfrm>
              <a:off x="2288590" y="0"/>
              <a:ext cx="1518818" cy="81280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1" name="组合 50"/>
          <p:cNvGrpSpPr/>
          <p:nvPr/>
        </p:nvGrpSpPr>
        <p:grpSpPr>
          <a:xfrm>
            <a:off x="5787055" y="1597660"/>
            <a:ext cx="1435973" cy="894080"/>
            <a:chOff x="4263054" y="772160"/>
            <a:chExt cx="1435973" cy="894080"/>
          </a:xfrm>
        </p:grpSpPr>
        <p:sp>
          <p:nvSpPr>
            <p:cNvPr id="67" name="矩形 66"/>
            <p:cNvSpPr/>
            <p:nvPr/>
          </p:nvSpPr>
          <p:spPr>
            <a:xfrm>
              <a:off x="4263054" y="772160"/>
              <a:ext cx="1435973" cy="89408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68" name="矩形 67"/>
            <p:cNvSpPr/>
            <p:nvPr/>
          </p:nvSpPr>
          <p:spPr>
            <a:xfrm>
              <a:off x="4263054" y="772160"/>
              <a:ext cx="1435973" cy="89408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2" name="组合 51"/>
          <p:cNvGrpSpPr/>
          <p:nvPr/>
        </p:nvGrpSpPr>
        <p:grpSpPr>
          <a:xfrm>
            <a:off x="5925130" y="2735577"/>
            <a:ext cx="1408352" cy="955042"/>
            <a:chOff x="4401129" y="1910080"/>
            <a:chExt cx="1408358" cy="955040"/>
          </a:xfrm>
        </p:grpSpPr>
        <p:sp>
          <p:nvSpPr>
            <p:cNvPr id="65" name="矩形 64"/>
            <p:cNvSpPr/>
            <p:nvPr/>
          </p:nvSpPr>
          <p:spPr>
            <a:xfrm>
              <a:off x="4401129" y="1910080"/>
              <a:ext cx="1408358" cy="95504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66" name="矩形 65"/>
            <p:cNvSpPr/>
            <p:nvPr/>
          </p:nvSpPr>
          <p:spPr>
            <a:xfrm>
              <a:off x="4401129" y="1910080"/>
              <a:ext cx="1408358" cy="95504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3" name="组合 52"/>
          <p:cNvGrpSpPr/>
          <p:nvPr/>
        </p:nvGrpSpPr>
        <p:grpSpPr>
          <a:xfrm>
            <a:off x="5317602" y="4015740"/>
            <a:ext cx="1518818" cy="873760"/>
            <a:chOff x="3793601" y="3190240"/>
            <a:chExt cx="1518818" cy="873760"/>
          </a:xfrm>
        </p:grpSpPr>
        <p:sp>
          <p:nvSpPr>
            <p:cNvPr id="63" name="矩形 62"/>
            <p:cNvSpPr/>
            <p:nvPr/>
          </p:nvSpPr>
          <p:spPr>
            <a:xfrm>
              <a:off x="3793601" y="3190240"/>
              <a:ext cx="1518818" cy="87376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64" name="矩形 63"/>
            <p:cNvSpPr/>
            <p:nvPr/>
          </p:nvSpPr>
          <p:spPr>
            <a:xfrm>
              <a:off x="3793601" y="3190240"/>
              <a:ext cx="1518818" cy="87376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4" name="组合 53"/>
          <p:cNvGrpSpPr/>
          <p:nvPr/>
        </p:nvGrpSpPr>
        <p:grpSpPr>
          <a:xfrm>
            <a:off x="2307580" y="4015740"/>
            <a:ext cx="1518818" cy="873760"/>
            <a:chOff x="783579" y="3190240"/>
            <a:chExt cx="1518818" cy="873760"/>
          </a:xfrm>
        </p:grpSpPr>
        <p:sp>
          <p:nvSpPr>
            <p:cNvPr id="61" name="矩形 60"/>
            <p:cNvSpPr/>
            <p:nvPr/>
          </p:nvSpPr>
          <p:spPr>
            <a:xfrm>
              <a:off x="783579" y="3190240"/>
              <a:ext cx="1518818" cy="87376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62" name="矩形 61"/>
            <p:cNvSpPr/>
            <p:nvPr/>
          </p:nvSpPr>
          <p:spPr>
            <a:xfrm>
              <a:off x="783579" y="3190240"/>
              <a:ext cx="1518818" cy="87376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5" name="组合 54"/>
          <p:cNvGrpSpPr/>
          <p:nvPr/>
        </p:nvGrpSpPr>
        <p:grpSpPr>
          <a:xfrm>
            <a:off x="1810512" y="2735577"/>
            <a:ext cx="1408358" cy="955042"/>
            <a:chOff x="286511" y="1910080"/>
            <a:chExt cx="1408358" cy="955040"/>
          </a:xfrm>
        </p:grpSpPr>
        <p:sp>
          <p:nvSpPr>
            <p:cNvPr id="59" name="矩形 58"/>
            <p:cNvSpPr/>
            <p:nvPr/>
          </p:nvSpPr>
          <p:spPr>
            <a:xfrm>
              <a:off x="286511" y="1910080"/>
              <a:ext cx="1408358" cy="95504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60" name="矩形 59"/>
            <p:cNvSpPr/>
            <p:nvPr/>
          </p:nvSpPr>
          <p:spPr>
            <a:xfrm>
              <a:off x="286511" y="1910080"/>
              <a:ext cx="1408358" cy="95504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grpSp>
        <p:nvGrpSpPr>
          <p:cNvPr id="56" name="组合 55"/>
          <p:cNvGrpSpPr/>
          <p:nvPr/>
        </p:nvGrpSpPr>
        <p:grpSpPr>
          <a:xfrm>
            <a:off x="1920972" y="1597660"/>
            <a:ext cx="1435973" cy="894080"/>
            <a:chOff x="396971" y="772160"/>
            <a:chExt cx="1435973" cy="894080"/>
          </a:xfrm>
        </p:grpSpPr>
        <p:sp>
          <p:nvSpPr>
            <p:cNvPr id="57" name="矩形 56"/>
            <p:cNvSpPr/>
            <p:nvPr/>
          </p:nvSpPr>
          <p:spPr>
            <a:xfrm>
              <a:off x="396971" y="772160"/>
              <a:ext cx="1435973" cy="894080"/>
            </a:xfrm>
            <a:prstGeom prst="rect">
              <a:avLst/>
            </a:pr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fontAlgn="auto"/>
              <a:endParaRPr lang="zh-CN" altLang="en-US" b="1" noProof="1"/>
            </a:p>
          </p:txBody>
        </p:sp>
        <p:sp>
          <p:nvSpPr>
            <p:cNvPr id="58" name="矩形 57"/>
            <p:cNvSpPr/>
            <p:nvPr/>
          </p:nvSpPr>
          <p:spPr>
            <a:xfrm>
              <a:off x="396971" y="772160"/>
              <a:ext cx="1435973" cy="89408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0" bIns="0" spcCol="1270" anchor="ctr"/>
            <a:lstStyle/>
            <a:p>
              <a:pPr algn="ctr" defTabSz="1200150" fontAlgn="auto">
                <a:lnSpc>
                  <a:spcPct val="90000"/>
                </a:lnSpc>
                <a:spcAft>
                  <a:spcPct val="35000"/>
                </a:spcAft>
              </a:pPr>
              <a:endParaRPr lang="zh-CN" altLang="en-US" b="1" noProof="1"/>
            </a:p>
          </p:txBody>
        </p:sp>
      </p:grpSp>
      <p:sp>
        <p:nvSpPr>
          <p:cNvPr id="72"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mn-lt"/>
                <a:ea typeface="+mn-ea"/>
              </a:rPr>
              <a:t>Source</a:t>
            </a:r>
            <a:r>
              <a:rPr lang="zh-CN" altLang="en-US" sz="1200" dirty="0">
                <a:latin typeface="+mn-lt"/>
                <a:ea typeface="+mn-ea"/>
              </a:rPr>
              <a:t>：能源区块链实验室</a:t>
            </a:r>
            <a:endParaRPr lang="en-US" altLang="zh-CN" sz="1200" dirty="0">
              <a:latin typeface="+mn-lt"/>
              <a:ea typeface="+mn-ea"/>
            </a:endParaRPr>
          </a:p>
        </p:txBody>
      </p:sp>
    </p:spTree>
    <p:extLst>
      <p:ext uri="{BB962C8B-B14F-4D97-AF65-F5344CB8AC3E}">
        <p14:creationId xmlns:p14="http://schemas.microsoft.com/office/powerpoint/2010/main" val="132771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3"/>
          <p:cNvSpPr>
            <a:spLocks noGrp="1" noChangeArrowheads="1"/>
          </p:cNvSpPr>
          <p:nvPr>
            <p:ph type="title"/>
          </p:nvPr>
        </p:nvSpPr>
        <p:spPr/>
        <p:txBody>
          <a:bodyPr/>
          <a:lstStyle/>
          <a:p>
            <a:r>
              <a:rPr lang="zh-CN" altLang="en-US" dirty="0"/>
              <a:t>能源区块链实验室将根据能源行业应用特征，筛选行业应用和功能应用</a:t>
            </a:r>
          </a:p>
        </p:txBody>
      </p:sp>
      <p:graphicFrame>
        <p:nvGraphicFramePr>
          <p:cNvPr id="4" name="Group 3"/>
          <p:cNvGraphicFramePr>
            <a:graphicFrameLocks noGrp="1"/>
          </p:cNvGraphicFramePr>
          <p:nvPr>
            <p:ph sz="half" idx="4294967295"/>
            <p:extLst/>
          </p:nvPr>
        </p:nvGraphicFramePr>
        <p:xfrm>
          <a:off x="812960" y="1183005"/>
          <a:ext cx="7712392" cy="3668506"/>
        </p:xfrm>
        <a:graphic>
          <a:graphicData uri="http://schemas.openxmlformats.org/drawingml/2006/table">
            <a:tbl>
              <a:tblPr/>
              <a:tblGrid>
                <a:gridCol w="1555442">
                  <a:extLst>
                    <a:ext uri="{9D8B030D-6E8A-4147-A177-3AD203B41FA5}">
                      <a16:colId xmlns:a16="http://schemas.microsoft.com/office/drawing/2014/main" val="20000"/>
                    </a:ext>
                  </a:extLst>
                </a:gridCol>
                <a:gridCol w="1231390">
                  <a:extLst>
                    <a:ext uri="{9D8B030D-6E8A-4147-A177-3AD203B41FA5}">
                      <a16:colId xmlns:a16="http://schemas.microsoft.com/office/drawing/2014/main" val="20001"/>
                    </a:ext>
                  </a:extLst>
                </a:gridCol>
                <a:gridCol w="1231390">
                  <a:extLst>
                    <a:ext uri="{9D8B030D-6E8A-4147-A177-3AD203B41FA5}">
                      <a16:colId xmlns:a16="http://schemas.microsoft.com/office/drawing/2014/main" val="20002"/>
                    </a:ext>
                  </a:extLst>
                </a:gridCol>
                <a:gridCol w="1231390">
                  <a:extLst>
                    <a:ext uri="{9D8B030D-6E8A-4147-A177-3AD203B41FA5}">
                      <a16:colId xmlns:a16="http://schemas.microsoft.com/office/drawing/2014/main" val="20003"/>
                    </a:ext>
                  </a:extLst>
                </a:gridCol>
                <a:gridCol w="1231390">
                  <a:extLst>
                    <a:ext uri="{9D8B030D-6E8A-4147-A177-3AD203B41FA5}">
                      <a16:colId xmlns:a16="http://schemas.microsoft.com/office/drawing/2014/main" val="20004"/>
                    </a:ext>
                  </a:extLst>
                </a:gridCol>
                <a:gridCol w="1231390">
                  <a:extLst>
                    <a:ext uri="{9D8B030D-6E8A-4147-A177-3AD203B41FA5}">
                      <a16:colId xmlns:a16="http://schemas.microsoft.com/office/drawing/2014/main" val="20005"/>
                    </a:ext>
                  </a:extLst>
                </a:gridCol>
              </a:tblGrid>
              <a:tr h="540184">
                <a:tc>
                  <a:txBody>
                    <a:bodyPr/>
                    <a:lstStyle/>
                    <a:p>
                      <a:pPr marL="0" marR="0" lvl="0" indent="0" algn="l" defTabSz="914400" rtl="0" eaLnBrk="1" fontAlgn="base" latinLnBrk="0" hangingPunct="1">
                        <a:lnSpc>
                          <a:spcPct val="125000"/>
                        </a:lnSpc>
                        <a:spcBef>
                          <a:spcPts val="300"/>
                        </a:spcBef>
                        <a:spcAft>
                          <a:spcPts val="300"/>
                        </a:spcAft>
                        <a:buClrTx/>
                        <a:buSzPct val="75000"/>
                        <a:buFontTx/>
                        <a:buNone/>
                      </a:pPr>
                      <a:r>
                        <a:rPr kumimoji="0" lang="zh-CN" altLang="en-US" sz="1100" b="1" i="0" u="none" strike="noStrike" cap="none" normalizeH="0" baseline="0" dirty="0">
                          <a:ln>
                            <a:noFill/>
                          </a:ln>
                          <a:solidFill>
                            <a:srgbClr val="06325B"/>
                          </a:solidFill>
                          <a:effectLst/>
                          <a:latin typeface="等线" panose="02010600030101010101" pitchFamily="2" charset="-122"/>
                          <a:ea typeface="等线" panose="02010600030101010101" pitchFamily="2" charset="-122"/>
                        </a:rPr>
                        <a:t>                       功能链</a:t>
                      </a:r>
                      <a:endParaRPr kumimoji="0" lang="en-US" altLang="zh-CN" sz="1100" b="1" i="0" u="none" strike="noStrike" cap="none" normalizeH="0" baseline="0" dirty="0">
                        <a:ln>
                          <a:noFill/>
                        </a:ln>
                        <a:solidFill>
                          <a:srgbClr val="06325B"/>
                        </a:solidFill>
                        <a:effectLst/>
                        <a:latin typeface="等线" panose="02010600030101010101" pitchFamily="2" charset="-122"/>
                        <a:ea typeface="等线" panose="02010600030101010101" pitchFamily="2" charset="-122"/>
                      </a:endParaRPr>
                    </a:p>
                    <a:p>
                      <a:pPr marL="0" marR="0" lvl="0" indent="0" algn="l" defTabSz="914400" rtl="0" eaLnBrk="1" fontAlgn="base" latinLnBrk="0" hangingPunct="1">
                        <a:lnSpc>
                          <a:spcPct val="125000"/>
                        </a:lnSpc>
                        <a:spcBef>
                          <a:spcPts val="300"/>
                        </a:spcBef>
                        <a:spcAft>
                          <a:spcPts val="300"/>
                        </a:spcAft>
                        <a:buClrTx/>
                        <a:buSzPct val="75000"/>
                        <a:buFontTx/>
                        <a:buNone/>
                      </a:pPr>
                      <a:r>
                        <a:rPr kumimoji="0" lang="zh-CN" altLang="en-US" sz="1100" b="1" i="0" u="none" strike="noStrike" cap="none" normalizeH="0" baseline="0" dirty="0">
                          <a:ln>
                            <a:noFill/>
                          </a:ln>
                          <a:solidFill>
                            <a:srgbClr val="06325B"/>
                          </a:solidFill>
                          <a:effectLst/>
                          <a:latin typeface="等线" panose="02010600030101010101" pitchFamily="2" charset="-122"/>
                          <a:ea typeface="等线" panose="02010600030101010101" pitchFamily="2" charset="-122"/>
                        </a:rPr>
                        <a:t>行业链</a:t>
                      </a:r>
                      <a:endParaRPr kumimoji="0" lang="en-US" altLang="zh-CN" sz="1100" b="1" i="0" u="none" strike="noStrike" cap="none" normalizeH="0" baseline="0" dirty="0">
                        <a:ln>
                          <a:noFill/>
                        </a:ln>
                        <a:solidFill>
                          <a:srgbClr val="06325B"/>
                        </a:solidFill>
                        <a:effectLst/>
                        <a:latin typeface="等线" panose="02010600030101010101" pitchFamily="2" charset="-122"/>
                        <a:ea typeface="等线" panose="02010600030101010101" pitchFamily="2" charset="-122"/>
                      </a:endParaRPr>
                    </a:p>
                  </a:txBody>
                  <a:tcPr marL="82300" marR="82300" marT="30062" marB="30062" horzOverflow="overflow">
                    <a:lnL cap="flat">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E7EB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计量区块链</a:t>
                      </a:r>
                      <a:endParaRPr kumimoji="0" lang="en-US" altLang="zh-CN"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B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运维区块链</a:t>
                      </a:r>
                      <a:endParaRPr kumimoji="0" lang="en-US" altLang="zh-CN"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B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交易区块链</a:t>
                      </a:r>
                      <a:endParaRPr kumimoji="0" lang="en-US" altLang="zh-CN"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B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流通区块链</a:t>
                      </a:r>
                      <a:endParaRPr kumimoji="0" lang="en-US" altLang="zh-CN"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B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金融区块链</a:t>
                      </a:r>
                      <a:endParaRPr kumimoji="0" lang="en-US" altLang="zh-CN" sz="11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BEF"/>
                    </a:solidFill>
                  </a:tcPr>
                </a:tc>
                <a:extLst>
                  <a:ext uri="{0D108BD9-81ED-4DB2-BD59-A6C34878D82A}">
                    <a16:rowId xmlns:a16="http://schemas.microsoft.com/office/drawing/2014/main" val="10000"/>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新能源链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风光发用电计量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电站监测、预警与运维</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风光购售电交易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风光电站交易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光伏金融及其衍生品，</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ABS</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000" b="0" i="0" u="none" strike="noStrike" cap="none" normalizeH="0" baseline="0" dirty="0" err="1">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Yieldco</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，电站众筹等</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电动汽车链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充电桩充放电计量，</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BMS</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使用情况计量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车辆及车队状态监测、预警及运维，车辆车队调度</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分时租赁，</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V2G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交易，充电桩售电</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二手电动汽车流通，动力电池梯级利用</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电动汽车金融及其衍生品</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储能链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储能充放电计量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系统状态监测、预警与运维，电芯生命周期管理</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储能购售电，储能辅助服务交易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二手储能电池流通</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储能金融及其衍生品，</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ABS</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000" b="0" i="0" u="none" strike="noStrike" cap="none" normalizeH="0" baseline="0" dirty="0" err="1">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Yieldco</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，储能众筹等</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微网链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微网发用电计量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微网发用电及配电资产管理</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微网购售电交易，微网辅助服务交易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微网产权交易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微网金融及其衍生品</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需求侧响应链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DSM</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负荷状态监测和管理</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DSM</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收益分享及辅助服务交易，</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DSM</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容量交易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负荷集成中介，</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DSM</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合作社</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DSM</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金融及其衍生品</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8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LNG</a:t>
                      </a:r>
                      <a:r>
                        <a:rPr kumimoji="0" lang="zh-CN" altLang="en-US"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rPr>
                        <a:t>链</a:t>
                      </a:r>
                      <a:endParaRPr kumimoji="0" lang="en-US" altLang="zh-CN" sz="1000" b="1" i="0" u="none" strike="noStrike" cap="none" normalizeH="0" baseline="0" dirty="0">
                        <a:ln>
                          <a:noFill/>
                        </a:ln>
                        <a:solidFill>
                          <a:srgbClr val="17426B"/>
                        </a:solidFill>
                        <a:effectLst/>
                        <a:latin typeface="等线" panose="02010600030101010101" pitchFamily="2" charset="-122"/>
                        <a:ea typeface="等线" panose="02010600030101010101" pitchFamily="2" charset="-122"/>
                      </a:endParaRPr>
                    </a:p>
                  </a:txBody>
                  <a:tcPr marL="356415" marR="82300" marT="30062" marB="30062"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液化、运输、气化、消费计量</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设备状态监测和管理，</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物流管理</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交易</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二手</a:t>
                      </a: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槽车流通</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LNG</a:t>
                      </a:r>
                      <a:r>
                        <a:rPr kumimoji="0" lang="zh-CN" altLang="en-US"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rPr>
                        <a:t>供应链金融</a:t>
                      </a:r>
                      <a:endParaRPr kumimoji="0" lang="en-US" altLang="zh-CN" sz="1000" b="0" i="0" u="none" strike="noStrike" cap="none" normalizeH="0" baseline="0" dirty="0">
                        <a:ln>
                          <a:noFill/>
                        </a:ln>
                        <a:solidFill>
                          <a:srgbClr val="17426B"/>
                        </a:solidFill>
                        <a:effectLst/>
                        <a:latin typeface="等线" panose="02010600030101010101" pitchFamily="2" charset="-122"/>
                        <a:ea typeface="等线" panose="02010600030101010101" pitchFamily="2" charset="-122"/>
                        <a:cs typeface="Times New Roman" panose="02020603050405020304" pitchFamily="18" charset="0"/>
                      </a:endParaRPr>
                    </a:p>
                  </a:txBody>
                  <a:tcPr marL="82300" marR="82300" marT="30062" marB="30062"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91197" name="Picture 107" descr="Photovoltaikfeld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365" y="2015967"/>
            <a:ext cx="45862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98" name="Picture 33" descr="eCar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067" y="2486026"/>
            <a:ext cx="630078"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99" name="Picture 229" descr="Baddarie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067" y="2988946"/>
            <a:ext cx="627221"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00" name="Picture 59" descr="Ortsnetzstation0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1655" y="3416142"/>
            <a:ext cx="422910" cy="28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01" name="Picture 2" descr="C:\Users\lenovo\Pictures\图片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1653" y="4349116"/>
            <a:ext cx="511493" cy="39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02" name="Picture 277" descr="Metering00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4526" y="3960495"/>
            <a:ext cx="260033" cy="24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灯片编号占位符 2"/>
          <p:cNvSpPr txBox="1"/>
          <p:nvPr/>
        </p:nvSpPr>
        <p:spPr>
          <a:xfrm>
            <a:off x="5960745" y="5176362"/>
            <a:ext cx="2533175" cy="272891"/>
          </a:xfrm>
          <a:prstGeom prst="rect">
            <a:avLst/>
          </a:prstGeom>
          <a:noFill/>
          <a:ln>
            <a:noFill/>
          </a:ln>
        </p:spPr>
        <p:txBody>
          <a:bodyPr/>
          <a:lstStyle/>
          <a:p>
            <a:pPr defTabSz="763524">
              <a:defRPr/>
            </a:pPr>
            <a:r>
              <a:rPr lang="en-US" altLang="zh-CN" sz="1080" dirty="0"/>
              <a:t>Source</a:t>
            </a:r>
            <a:r>
              <a:rPr lang="zh-CN" altLang="en-US" sz="1080" dirty="0"/>
              <a:t>：能源区块链实验室</a:t>
            </a:r>
            <a:endParaRPr lang="en-US" altLang="zh-CN" sz="1080" dirty="0"/>
          </a:p>
        </p:txBody>
      </p:sp>
      <p:cxnSp>
        <p:nvCxnSpPr>
          <p:cNvPr id="20" name="直接连接符 19"/>
          <p:cNvCxnSpPr/>
          <p:nvPr/>
        </p:nvCxnSpPr>
        <p:spPr>
          <a:xfrm>
            <a:off x="878682" y="1758792"/>
            <a:ext cx="0" cy="28489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78682" y="2015042"/>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78682" y="2533478"/>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78682" y="3052113"/>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78682" y="3570447"/>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78682" y="4089083"/>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78682" y="4607720"/>
            <a:ext cx="1943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35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2"/>
          <p:cNvSpPr>
            <a:spLocks noGrp="1" noChangeArrowheads="1"/>
          </p:cNvSpPr>
          <p:nvPr>
            <p:ph type="title"/>
          </p:nvPr>
        </p:nvSpPr>
        <p:spPr/>
        <p:txBody>
          <a:bodyPr/>
          <a:lstStyle/>
          <a:p>
            <a:r>
              <a:rPr lang="zh-CN" altLang="en-US">
                <a:latin typeface="黑体" pitchFamily="49" charset="-122"/>
                <a:ea typeface="黑体" pitchFamily="49" charset="-122"/>
              </a:rPr>
              <a:t>创始合伙人介绍</a:t>
            </a:r>
          </a:p>
        </p:txBody>
      </p:sp>
      <p:sp>
        <p:nvSpPr>
          <p:cNvPr id="65538" name="标题 1"/>
          <p:cNvSpPr>
            <a:spLocks noGrp="1" noChangeArrowheads="1"/>
          </p:cNvSpPr>
          <p:nvPr/>
        </p:nvSpPr>
        <p:spPr bwMode="auto">
          <a:xfrm>
            <a:off x="676275" y="385763"/>
            <a:ext cx="7886700" cy="995362"/>
          </a:xfrm>
          <a:prstGeom prst="rect">
            <a:avLst/>
          </a:prstGeom>
          <a:noFill/>
          <a:ln w="9525">
            <a:noFill/>
            <a:miter lim="800000"/>
            <a:headEnd/>
            <a:tailEnd/>
          </a:ln>
        </p:spPr>
        <p:txBody>
          <a:bodyPr lIns="68580" tIns="34290" rIns="68580" bIns="34290" anchor="ctr"/>
          <a:lstStyle/>
          <a:p>
            <a:pPr>
              <a:lnSpc>
                <a:spcPct val="90000"/>
              </a:lnSpc>
            </a:pPr>
            <a:endParaRPr lang="zh-CN" altLang="en-US" sz="2400">
              <a:latin typeface="黑体" pitchFamily="49" charset="-122"/>
              <a:ea typeface="黑体" pitchFamily="49" charset="-122"/>
            </a:endParaRPr>
          </a:p>
        </p:txBody>
      </p:sp>
      <p:pic>
        <p:nvPicPr>
          <p:cNvPr id="65539" name="图片 5"/>
          <p:cNvPicPr>
            <a:picLocks noChangeAspect="1" noChangeArrowheads="1"/>
          </p:cNvPicPr>
          <p:nvPr/>
        </p:nvPicPr>
        <p:blipFill>
          <a:blip r:embed="rId2" cstate="print"/>
          <a:srcRect/>
          <a:stretch>
            <a:fillRect/>
          </a:stretch>
        </p:blipFill>
        <p:spPr bwMode="auto">
          <a:xfrm>
            <a:off x="576263" y="811213"/>
            <a:ext cx="1568450" cy="414337"/>
          </a:xfrm>
          <a:prstGeom prst="rect">
            <a:avLst/>
          </a:prstGeom>
          <a:noFill/>
          <a:ln w="9525">
            <a:noFill/>
            <a:miter lim="800000"/>
            <a:headEnd/>
            <a:tailEnd/>
          </a:ln>
        </p:spPr>
      </p:pic>
      <p:pic>
        <p:nvPicPr>
          <p:cNvPr id="65540" name="图片 6" descr="C:\Users\lenovo\AppData\Local\Temp\WeChat Files\606703591818865131.jpg"/>
          <p:cNvPicPr>
            <a:picLocks noChangeArrowheads="1"/>
          </p:cNvPicPr>
          <p:nvPr/>
        </p:nvPicPr>
        <p:blipFill>
          <a:blip r:embed="rId3" cstate="print"/>
          <a:srcRect/>
          <a:stretch>
            <a:fillRect/>
          </a:stretch>
        </p:blipFill>
        <p:spPr bwMode="auto">
          <a:xfrm>
            <a:off x="865188" y="1309688"/>
            <a:ext cx="769937" cy="1165225"/>
          </a:xfrm>
          <a:prstGeom prst="rect">
            <a:avLst/>
          </a:prstGeom>
          <a:noFill/>
          <a:ln w="9525">
            <a:noFill/>
            <a:miter lim="800000"/>
            <a:headEnd/>
            <a:tailEnd/>
          </a:ln>
        </p:spPr>
      </p:pic>
      <p:sp>
        <p:nvSpPr>
          <p:cNvPr id="8" name="矩形 7"/>
          <p:cNvSpPr/>
          <p:nvPr/>
        </p:nvSpPr>
        <p:spPr>
          <a:xfrm>
            <a:off x="1933575" y="1319213"/>
            <a:ext cx="6572250" cy="1376362"/>
          </a:xfrm>
          <a:prstGeom prst="rect">
            <a:avLst/>
          </a:prstGeom>
        </p:spPr>
        <p:txBody>
          <a:bodyPr>
            <a:spAutoFit/>
          </a:bodyPr>
          <a:lstStyle/>
          <a:p>
            <a:pPr marL="285750" indent="-285750" algn="just">
              <a:spcAft>
                <a:spcPts val="0"/>
              </a:spcAft>
              <a:buFont typeface="Arial" pitchFamily="34" charset="0"/>
              <a:buChar char="•"/>
            </a:pPr>
            <a:r>
              <a:rPr lang="zh-CN" altLang="en-US" sz="1050" b="1" kern="100" noProof="1">
                <a:latin typeface="Calibri" panose="020F0502020204030204" charset="0"/>
                <a:ea typeface="华文楷体" panose="02010600040101010101" pitchFamily="2" charset="-122"/>
                <a:cs typeface="Times New Roman" panose="02020603050405020304" pitchFamily="18" charset="0"/>
              </a:rPr>
              <a:t>林    乐（</a:t>
            </a:r>
            <a:r>
              <a:rPr lang="en-US" altLang="zh-CN" sz="1050" b="1" kern="100" noProof="1">
                <a:latin typeface="Calibri" panose="020F0502020204030204" charset="0"/>
                <a:ea typeface="华文楷体" panose="02010600040101010101" pitchFamily="2" charset="-122"/>
                <a:cs typeface="Times New Roman" panose="02020603050405020304" pitchFamily="18" charset="0"/>
              </a:rPr>
              <a:t>1985</a:t>
            </a:r>
            <a:r>
              <a:rPr lang="zh-CN" altLang="en-US" sz="1050" b="1" kern="100" noProof="1">
                <a:latin typeface="Calibri" panose="020F0502020204030204" charset="0"/>
                <a:ea typeface="华文楷体" panose="02010600040101010101" pitchFamily="2" charset="-122"/>
                <a:cs typeface="Times New Roman" panose="02020603050405020304" pitchFamily="18" charset="0"/>
              </a:rPr>
              <a:t>），首席执行官</a:t>
            </a:r>
            <a:endParaRPr lang="en-US" altLang="zh-CN" sz="1050" b="1" kern="100" noProof="1">
              <a:latin typeface="Calibri" panose="020F0502020204030204" charset="0"/>
              <a:ea typeface="华文楷体" panose="02010600040101010101" pitchFamily="2" charset="-122"/>
              <a:cs typeface="Times New Roman" panose="02020603050405020304" pitchFamily="18" charset="0"/>
            </a:endParaRPr>
          </a:p>
          <a:p>
            <a:pPr marL="285750" indent="-285750" algn="just">
              <a:spcAft>
                <a:spcPts val="0"/>
              </a:spcAft>
              <a:buFont typeface="Arial" pitchFamily="34" charset="0"/>
              <a:buChar char="•"/>
            </a:pPr>
            <a:r>
              <a:rPr lang="zh-CN" altLang="zh-CN" sz="1050" kern="100" noProof="1">
                <a:latin typeface="Calibri" panose="020F0502020204030204" charset="0"/>
                <a:ea typeface="华文楷体" panose="02010600040101010101" pitchFamily="2" charset="-122"/>
                <a:cs typeface="Times New Roman" panose="02020603050405020304" pitchFamily="18" charset="0"/>
              </a:rPr>
              <a:t>中科院微电子学博士</a:t>
            </a:r>
            <a:r>
              <a:rPr lang="zh-CN" altLang="en-US" sz="1050" kern="100" noProof="1">
                <a:latin typeface="Calibri" panose="020F0502020204030204" charset="0"/>
                <a:ea typeface="华文楷体" panose="02010600040101010101" pitchFamily="2" charset="-122"/>
                <a:cs typeface="Times New Roman" panose="02020603050405020304" pitchFamily="18" charset="0"/>
              </a:rPr>
              <a:t>，</a:t>
            </a:r>
            <a:r>
              <a:rPr lang="zh-CN" altLang="zh-CN" sz="1050" kern="100" noProof="1">
                <a:latin typeface="Calibri" panose="020F0502020204030204" charset="0"/>
                <a:ea typeface="华文楷体" panose="02010600040101010101" pitchFamily="2" charset="-122"/>
                <a:cs typeface="Times New Roman" panose="02020603050405020304" pitchFamily="18" charset="0"/>
              </a:rPr>
              <a:t>深交所金融学博士后</a:t>
            </a:r>
            <a:r>
              <a:rPr lang="zh-CN" altLang="en-US" sz="1050" kern="100" noProof="1">
                <a:latin typeface="Calibri" panose="020F0502020204030204" charset="0"/>
                <a:ea typeface="华文楷体" panose="02010600040101010101" pitchFamily="2" charset="-122"/>
                <a:cs typeface="Times New Roman" panose="02020603050405020304" pitchFamily="18" charset="0"/>
              </a:rPr>
              <a:t>，研究内容聚焦</a:t>
            </a:r>
            <a:r>
              <a:rPr lang="en-US" altLang="zh-CN" sz="1050" kern="100" noProof="1">
                <a:latin typeface="Calibri" panose="020F0502020204030204" charset="0"/>
                <a:ea typeface="华文楷体" panose="02010600040101010101" pitchFamily="2" charset="-122"/>
                <a:cs typeface="Times New Roman" panose="02020603050405020304" pitchFamily="18" charset="0"/>
              </a:rPr>
              <a:t>IPO</a:t>
            </a:r>
            <a:r>
              <a:rPr lang="zh-CN" altLang="en-US" sz="1050" kern="100" noProof="1">
                <a:latin typeface="Calibri" panose="020F0502020204030204" charset="0"/>
                <a:ea typeface="华文楷体" panose="02010600040101010101" pitchFamily="2" charset="-122"/>
                <a:cs typeface="Times New Roman" panose="02020603050405020304" pitchFamily="18" charset="0"/>
              </a:rPr>
              <a:t>及信息披露制度改革、绿色金融等</a:t>
            </a:r>
            <a:endParaRPr lang="en-US" altLang="zh-CN" sz="1050" kern="100" noProof="1">
              <a:latin typeface="Calibri" panose="020F0502020204030204" charset="0"/>
              <a:ea typeface="华文楷体" panose="02010600040101010101" pitchFamily="2" charset="-122"/>
              <a:cs typeface="Times New Roman" panose="02020603050405020304" pitchFamily="18" charset="0"/>
            </a:endParaRPr>
          </a:p>
          <a:p>
            <a:pPr marL="285750" indent="-285750" algn="just">
              <a:buFont typeface="Arial" pitchFamily="34" charset="0"/>
              <a:buChar char="•"/>
            </a:pPr>
            <a:r>
              <a:rPr lang="zh-CN" altLang="en-US" sz="1050" kern="100" noProof="1">
                <a:latin typeface="Calibri" panose="020F0502020204030204" charset="0"/>
                <a:ea typeface="华文楷体" panose="02010600040101010101" pitchFamily="2" charset="-122"/>
                <a:cs typeface="Times New Roman" panose="02020603050405020304" pitchFamily="18" charset="0"/>
              </a:rPr>
              <a:t>立足资本市场，长期服务能源、信息行业，曾任</a:t>
            </a:r>
            <a:r>
              <a:rPr lang="zh-CN" altLang="zh-CN" sz="1050" kern="100" noProof="1">
                <a:latin typeface="Calibri" panose="020F0502020204030204" charset="0"/>
                <a:ea typeface="华文楷体" panose="02010600040101010101" pitchFamily="2" charset="-122"/>
                <a:cs typeface="Times New Roman" panose="02020603050405020304" pitchFamily="18" charset="0"/>
              </a:rPr>
              <a:t>深交所行业团队负责人及上市推广部能源、信息技术产业主管</a:t>
            </a:r>
            <a:r>
              <a:rPr lang="zh-CN" altLang="en-US" sz="1050" kern="100" noProof="1">
                <a:latin typeface="Calibri" panose="020F0502020204030204" charset="0"/>
                <a:ea typeface="华文楷体" panose="02010600040101010101" pitchFamily="2" charset="-122"/>
                <a:cs typeface="Times New Roman" panose="02020603050405020304" pitchFamily="18" charset="0"/>
              </a:rPr>
              <a:t>，</a:t>
            </a:r>
            <a:r>
              <a:rPr lang="zh-CN" altLang="zh-CN" sz="1050" kern="100" noProof="1">
                <a:latin typeface="Calibri" panose="020F0502020204030204" charset="0"/>
                <a:ea typeface="华文楷体" panose="02010600040101010101" pitchFamily="2" charset="-122"/>
                <a:cs typeface="Times New Roman" panose="02020603050405020304" pitchFamily="18" charset="0"/>
              </a:rPr>
              <a:t>负责设计并实施一系列资本市场创新项目，包括参与组建并管理中国资本市场监管部门首只专业化监管团队，组织设计并发布全国首只绿色产业指数、战略性新兴产业指数，组织编制并发布资本市场多个行业上市公司信息披露指引等</a:t>
            </a:r>
            <a:endParaRPr lang="en-US" altLang="zh-CN" sz="1050" kern="100" noProof="1">
              <a:latin typeface="Calibri" panose="020F0502020204030204" charset="0"/>
              <a:ea typeface="华文楷体" panose="02010600040101010101" pitchFamily="2" charset="-122"/>
              <a:cs typeface="Times New Roman" panose="02020603050405020304" pitchFamily="18" charset="0"/>
            </a:endParaRPr>
          </a:p>
          <a:p>
            <a:pPr marL="285750" indent="-285750" algn="just">
              <a:buFont typeface="Arial" pitchFamily="34" charset="0"/>
              <a:buChar char="•"/>
            </a:pPr>
            <a:r>
              <a:rPr lang="zh-CN" altLang="en-US" sz="1050" kern="100" noProof="1">
                <a:latin typeface="Calibri" panose="020F0502020204030204" charset="0"/>
                <a:ea typeface="华文楷体" panose="02010600040101010101" pitchFamily="2" charset="-122"/>
                <a:cs typeface="Times New Roman" panose="02020603050405020304" pitchFamily="18" charset="0"/>
              </a:rPr>
              <a:t>曾</a:t>
            </a:r>
            <a:r>
              <a:rPr lang="zh-CN" altLang="zh-CN" sz="1050" kern="100" noProof="1">
                <a:latin typeface="Calibri" panose="020F0502020204030204" charset="0"/>
                <a:ea typeface="华文楷体" panose="02010600040101010101" pitchFamily="2" charset="-122"/>
                <a:cs typeface="Times New Roman" panose="02020603050405020304" pitchFamily="18" charset="0"/>
              </a:rPr>
              <a:t>先后借调证监会创业板发行部、挂职中信建投投行部</a:t>
            </a:r>
            <a:r>
              <a:rPr lang="zh-CN" altLang="en-US" sz="1050" kern="100" noProof="1">
                <a:latin typeface="Calibri" panose="020F0502020204030204" charset="0"/>
                <a:ea typeface="华文楷体" panose="02010600040101010101" pitchFamily="2" charset="-122"/>
                <a:cs typeface="Times New Roman" panose="02020603050405020304" pitchFamily="18" charset="0"/>
              </a:rPr>
              <a:t>，</a:t>
            </a:r>
            <a:r>
              <a:rPr lang="zh-CN" altLang="zh-CN" sz="1050" kern="100" noProof="1">
                <a:latin typeface="Calibri" panose="020F0502020204030204" charset="0"/>
                <a:ea typeface="华文楷体" panose="02010600040101010101" pitchFamily="2" charset="-122"/>
                <a:cs typeface="Times New Roman" panose="02020603050405020304" pitchFamily="18" charset="0"/>
              </a:rPr>
              <a:t>具备从监管到市场、从</a:t>
            </a:r>
            <a:r>
              <a:rPr lang="zh-CN" altLang="en-US" sz="1050" kern="100" noProof="1">
                <a:latin typeface="Calibri" panose="020F0502020204030204" charset="0"/>
                <a:ea typeface="华文楷体" panose="02010600040101010101" pitchFamily="2" charset="-122"/>
                <a:cs typeface="Times New Roman" panose="02020603050405020304" pitchFamily="18" charset="0"/>
              </a:rPr>
              <a:t>业务到管理</a:t>
            </a:r>
            <a:r>
              <a:rPr lang="zh-CN" altLang="zh-CN" sz="1050" kern="100" noProof="1">
                <a:latin typeface="Calibri" panose="020F0502020204030204" charset="0"/>
                <a:ea typeface="华文楷体" panose="02010600040101010101" pitchFamily="2" charset="-122"/>
                <a:cs typeface="Times New Roman" panose="02020603050405020304" pitchFamily="18" charset="0"/>
              </a:rPr>
              <a:t>的资本市场多环节跨领域从业经历</a:t>
            </a:r>
            <a:endParaRPr lang="en-US" altLang="zh-CN" sz="1050" kern="100" noProof="1">
              <a:latin typeface="Calibri" panose="020F0502020204030204" charset="0"/>
              <a:ea typeface="华文楷体" panose="02010600040101010101" pitchFamily="2" charset="-122"/>
              <a:cs typeface="Times New Roman" panose="02020603050405020304" pitchFamily="18" charset="0"/>
            </a:endParaRPr>
          </a:p>
        </p:txBody>
      </p:sp>
      <p:sp>
        <p:nvSpPr>
          <p:cNvPr id="10" name="矩形 9"/>
          <p:cNvSpPr/>
          <p:nvPr/>
        </p:nvSpPr>
        <p:spPr>
          <a:xfrm>
            <a:off x="1933575" y="2716213"/>
            <a:ext cx="6572250" cy="1216025"/>
          </a:xfrm>
          <a:prstGeom prst="rect">
            <a:avLst/>
          </a:prstGeom>
        </p:spPr>
        <p:txBody>
          <a:bodyPr>
            <a:spAutoFit/>
          </a:bodyPr>
          <a:lstStyle/>
          <a:p>
            <a:pPr marL="285750" indent="-285750">
              <a:buFont typeface="Arial" pitchFamily="34" charset="0"/>
              <a:buChar char="•"/>
            </a:pPr>
            <a:r>
              <a:rPr lang="zh-CN" altLang="en-US" sz="1050" b="1" noProof="1">
                <a:latin typeface="Calibri" panose="020F0502020204030204" charset="0"/>
                <a:ea typeface="华文楷体" panose="02010600040101010101" pitchFamily="2" charset="-122"/>
                <a:cs typeface="Times New Roman" panose="02020603050405020304" pitchFamily="18" charset="0"/>
              </a:rPr>
              <a:t>曹   寅（</a:t>
            </a:r>
            <a:r>
              <a:rPr lang="en-US" altLang="zh-CN" sz="1050" b="1" noProof="1">
                <a:latin typeface="Calibri" panose="020F0502020204030204" charset="0"/>
                <a:ea typeface="华文楷体" panose="02010600040101010101" pitchFamily="2" charset="-122"/>
                <a:cs typeface="Times New Roman" panose="02020603050405020304" pitchFamily="18" charset="0"/>
              </a:rPr>
              <a:t>1986</a:t>
            </a:r>
            <a:r>
              <a:rPr lang="zh-CN" altLang="en-US" sz="1050" b="1" noProof="1">
                <a:latin typeface="Calibri" panose="020F0502020204030204" charset="0"/>
                <a:ea typeface="华文楷体" panose="02010600040101010101" pitchFamily="2" charset="-122"/>
                <a:cs typeface="Times New Roman" panose="02020603050405020304" pitchFamily="18" charset="0"/>
              </a:rPr>
              <a:t>），首席架构师</a:t>
            </a:r>
            <a:endParaRPr lang="en-US" altLang="zh-CN" sz="1050" b="1"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en-US" sz="1050" noProof="1">
                <a:latin typeface="Calibri" panose="020F0502020204030204" charset="0"/>
                <a:ea typeface="华文楷体" panose="02010600040101010101" pitchFamily="2" charset="-122"/>
                <a:cs typeface="Times New Roman" panose="02020603050405020304" pitchFamily="18" charset="0"/>
              </a:rPr>
              <a:t>复旦大学管理学、软件工程双学士</a:t>
            </a:r>
            <a:endParaRPr lang="en-US" altLang="zh-CN" sz="1050"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en-US" sz="1050" noProof="1">
                <a:latin typeface="Calibri" panose="020F0502020204030204" charset="0"/>
                <a:ea typeface="华文楷体" panose="02010600040101010101" pitchFamily="2" charset="-122"/>
                <a:cs typeface="Times New Roman" panose="02020603050405020304" pitchFamily="18" charset="0"/>
              </a:rPr>
              <a:t>能源区块链实验室</a:t>
            </a:r>
            <a:r>
              <a:rPr lang="zh-CN" altLang="zh-CN" sz="1050" noProof="1">
                <a:latin typeface="Calibri" panose="020F0502020204030204" charset="0"/>
                <a:ea typeface="华文楷体" panose="02010600040101010101" pitchFamily="2" charset="-122"/>
                <a:cs typeface="Times New Roman" panose="02020603050405020304" pitchFamily="18" charset="0"/>
              </a:rPr>
              <a:t>能源互联网首席研究员、首席区块链专家，多家著名能源企业的战略顾问</a:t>
            </a:r>
            <a:endParaRPr lang="en-US" altLang="zh-CN" sz="1050"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zh-CN" sz="1050" noProof="1">
                <a:latin typeface="Calibri" panose="020F0502020204030204" charset="0"/>
                <a:ea typeface="华文楷体" panose="02010600040101010101" pitchFamily="2" charset="-122"/>
                <a:cs typeface="Times New Roman" panose="02020603050405020304" pitchFamily="18" charset="0"/>
              </a:rPr>
              <a:t>曾在两家世界著名行业研究公司工作，历任能源电力和工业自动化行业咨询总监和执行董事</a:t>
            </a:r>
            <a:endParaRPr lang="en-US" altLang="zh-CN" sz="1050"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zh-CN" sz="1050" noProof="1">
                <a:latin typeface="Calibri" panose="020F0502020204030204" charset="0"/>
                <a:ea typeface="华文楷体" panose="02010600040101010101" pitchFamily="2" charset="-122"/>
                <a:cs typeface="Times New Roman" panose="02020603050405020304" pitchFamily="18" charset="0"/>
              </a:rPr>
              <a:t>同时担任能源互联网香山会议报告专家、中国能源互联网联盟专家委员、国家能源局</a:t>
            </a:r>
            <a:r>
              <a:rPr lang="zh-CN" altLang="en-US" sz="1050" noProof="1">
                <a:latin typeface="Calibri" panose="020F0502020204030204" charset="0"/>
                <a:ea typeface="华文楷体" panose="02010600040101010101" pitchFamily="2" charset="-122"/>
                <a:cs typeface="Times New Roman" panose="02020603050405020304" pitchFamily="18" charset="0"/>
              </a:rPr>
              <a:t>“能源革命体制支撑” 课题组组长、</a:t>
            </a:r>
            <a:r>
              <a:rPr lang="zh-CN" altLang="zh-CN" sz="1050" noProof="1">
                <a:latin typeface="Calibri" panose="020F0502020204030204" charset="0"/>
                <a:ea typeface="华文楷体" panose="02010600040101010101" pitchFamily="2" charset="-122"/>
                <a:cs typeface="Times New Roman" panose="02020603050405020304" pitchFamily="18" charset="0"/>
              </a:rPr>
              <a:t>“互联网</a:t>
            </a:r>
            <a:r>
              <a:rPr lang="en-US" altLang="zh-CN" sz="1050" noProof="1">
                <a:latin typeface="Calibri" panose="020F0502020204030204" charset="0"/>
                <a:ea typeface="华文楷体" panose="02010600040101010101" pitchFamily="2" charset="-122"/>
                <a:cs typeface="Times New Roman" panose="02020603050405020304" pitchFamily="18" charset="0"/>
              </a:rPr>
              <a:t>+</a:t>
            </a:r>
            <a:r>
              <a:rPr lang="zh-CN" altLang="zh-CN" sz="1050" noProof="1">
                <a:latin typeface="Calibri" panose="020F0502020204030204" charset="0"/>
                <a:ea typeface="华文楷体" panose="02010600040101010101" pitchFamily="2" charset="-122"/>
                <a:cs typeface="Times New Roman" panose="02020603050405020304" pitchFamily="18" charset="0"/>
              </a:rPr>
              <a:t>智慧能源行动计划”支撑课题组成员、中国首个能源互联网产业孵化器执行董事。同马化腾合著有《互联网</a:t>
            </a:r>
            <a:r>
              <a:rPr lang="en-US" altLang="zh-CN" sz="1050" noProof="1">
                <a:latin typeface="Calibri" panose="020F0502020204030204" charset="0"/>
                <a:ea typeface="华文楷体" panose="02010600040101010101" pitchFamily="2" charset="-122"/>
                <a:cs typeface="Times New Roman" panose="02020603050405020304" pitchFamily="18" charset="0"/>
              </a:rPr>
              <a:t>+</a:t>
            </a:r>
            <a:r>
              <a:rPr lang="zh-CN" altLang="zh-CN" sz="1050" noProof="1">
                <a:latin typeface="Calibri" panose="020F0502020204030204" charset="0"/>
                <a:ea typeface="华文楷体" panose="02010600040101010101" pitchFamily="2" charset="-122"/>
                <a:cs typeface="Times New Roman" panose="02020603050405020304" pitchFamily="18" charset="0"/>
              </a:rPr>
              <a:t>：国家战略行动路线图》，并在全球首先提出并阐述区块链网络动力学。</a:t>
            </a:r>
            <a:endParaRPr lang="zh-CN" altLang="en-US" sz="1050" noProof="1"/>
          </a:p>
        </p:txBody>
      </p:sp>
      <p:pic>
        <p:nvPicPr>
          <p:cNvPr id="65543" name="图片 12" descr="C:\Users\lenovo\AppData\Local\Temp\WeChat Files\817523347554020814.jpg"/>
          <p:cNvPicPr>
            <a:picLocks noChangeArrowheads="1"/>
          </p:cNvPicPr>
          <p:nvPr/>
        </p:nvPicPr>
        <p:blipFill>
          <a:blip r:embed="rId4" cstate="print"/>
          <a:srcRect/>
          <a:stretch>
            <a:fillRect/>
          </a:stretch>
        </p:blipFill>
        <p:spPr bwMode="auto">
          <a:xfrm>
            <a:off x="817563" y="4049713"/>
            <a:ext cx="817562" cy="1168400"/>
          </a:xfrm>
          <a:prstGeom prst="rect">
            <a:avLst/>
          </a:prstGeom>
          <a:noFill/>
          <a:ln w="9525">
            <a:noFill/>
            <a:miter lim="800000"/>
            <a:headEnd/>
            <a:tailEnd/>
          </a:ln>
        </p:spPr>
      </p:pic>
      <p:sp>
        <p:nvSpPr>
          <p:cNvPr id="14" name="矩形 13"/>
          <p:cNvSpPr/>
          <p:nvPr/>
        </p:nvSpPr>
        <p:spPr>
          <a:xfrm>
            <a:off x="1933575" y="4049713"/>
            <a:ext cx="6629400" cy="1216025"/>
          </a:xfrm>
          <a:prstGeom prst="rect">
            <a:avLst/>
          </a:prstGeom>
        </p:spPr>
        <p:txBody>
          <a:bodyPr>
            <a:spAutoFit/>
          </a:bodyPr>
          <a:lstStyle/>
          <a:p>
            <a:pPr marL="285750" indent="-285750">
              <a:buFont typeface="Arial" pitchFamily="34" charset="0"/>
              <a:buChar char="•"/>
            </a:pPr>
            <a:r>
              <a:rPr lang="zh-CN" altLang="en-US" sz="1050" b="1" noProof="1">
                <a:latin typeface="Calibri" panose="020F0502020204030204" charset="0"/>
                <a:ea typeface="华文楷体" panose="02010600040101010101" pitchFamily="2" charset="-122"/>
                <a:cs typeface="Times New Roman" panose="02020603050405020304" pitchFamily="18" charset="0"/>
              </a:rPr>
              <a:t>朱伟卿（</a:t>
            </a:r>
            <a:r>
              <a:rPr lang="en-US" altLang="zh-CN" sz="1050" b="1" noProof="1">
                <a:latin typeface="Calibri" panose="020F0502020204030204" charset="0"/>
                <a:ea typeface="华文楷体" panose="02010600040101010101" pitchFamily="2" charset="-122"/>
                <a:cs typeface="Times New Roman" panose="02020603050405020304" pitchFamily="18" charset="0"/>
              </a:rPr>
              <a:t>1984</a:t>
            </a:r>
            <a:r>
              <a:rPr lang="zh-CN" altLang="en-US" sz="1050" b="1" noProof="1">
                <a:latin typeface="Calibri" panose="020F0502020204030204" charset="0"/>
                <a:ea typeface="华文楷体" panose="02010600040101010101" pitchFamily="2" charset="-122"/>
                <a:cs typeface="Times New Roman" panose="02020603050405020304" pitchFamily="18" charset="0"/>
              </a:rPr>
              <a:t>），首席运营官</a:t>
            </a:r>
            <a:endParaRPr lang="en-US" altLang="zh-CN" sz="1050" b="1"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en-US" sz="1050" noProof="1">
                <a:latin typeface="Calibri" panose="020F0502020204030204" charset="0"/>
                <a:ea typeface="华文楷体" panose="02010600040101010101" pitchFamily="2" charset="-122"/>
                <a:cs typeface="Times New Roman" panose="02020603050405020304" pitchFamily="18" charset="0"/>
              </a:rPr>
              <a:t>复旦大学金融学学士，杜伦大学市场营销硕士</a:t>
            </a:r>
            <a:endParaRPr lang="en-US" altLang="zh-CN" sz="1050"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zh-CN" sz="1050" noProof="1">
                <a:latin typeface="Calibri" panose="020F0502020204030204" charset="0"/>
                <a:ea typeface="华文楷体" panose="02010600040101010101" pitchFamily="2" charset="-122"/>
                <a:cs typeface="Times New Roman" panose="02020603050405020304" pitchFamily="18" charset="0"/>
              </a:rPr>
              <a:t>著名低碳商业领袖</a:t>
            </a:r>
            <a:r>
              <a:rPr lang="zh-CN" altLang="en-US" sz="1050" noProof="1">
                <a:latin typeface="Calibri" panose="020F0502020204030204" charset="0"/>
                <a:ea typeface="华文楷体" panose="02010600040101010101" pitchFamily="2" charset="-122"/>
                <a:cs typeface="Times New Roman" panose="02020603050405020304" pitchFamily="18" charset="0"/>
              </a:rPr>
              <a:t>，</a:t>
            </a:r>
            <a:r>
              <a:rPr lang="zh-CN" altLang="zh-CN" sz="1050" noProof="1">
                <a:latin typeface="Calibri" panose="020F0502020204030204" charset="0"/>
                <a:ea typeface="华文楷体" panose="02010600040101010101" pitchFamily="2" charset="-122"/>
                <a:cs typeface="Times New Roman" panose="02020603050405020304" pitchFamily="18" charset="0"/>
              </a:rPr>
              <a:t>上海宝碳新能源环保科技有限公司董事长兼首席执行官、英国杜伦大学校董、中国与全球化研究中心理事</a:t>
            </a:r>
            <a:endParaRPr lang="en-US" altLang="zh-CN" sz="1050" noProof="1">
              <a:ea typeface="华文楷体" panose="02010600040101010101" pitchFamily="2" charset="-122"/>
              <a:cs typeface="Times New Roman" panose="02020603050405020304" pitchFamily="18" charset="0"/>
            </a:endParaRPr>
          </a:p>
          <a:p>
            <a:pPr marL="285750" indent="-285750">
              <a:buFont typeface="Arial" pitchFamily="34" charset="0"/>
              <a:buChar char="•"/>
            </a:pPr>
            <a:r>
              <a:rPr lang="zh-CN" altLang="zh-CN" sz="1050" noProof="1">
                <a:latin typeface="Calibri" panose="020F0502020204030204" charset="0"/>
                <a:ea typeface="华文楷体" panose="02010600040101010101" pitchFamily="2" charset="-122"/>
                <a:cs typeface="Times New Roman" panose="02020603050405020304" pitchFamily="18" charset="0"/>
              </a:rPr>
              <a:t>于</a:t>
            </a:r>
            <a:r>
              <a:rPr lang="en-US" altLang="zh-CN" sz="1050" noProof="1">
                <a:latin typeface="Calibri" panose="020F0502020204030204" charset="0"/>
                <a:ea typeface="华文楷体" panose="02010600040101010101" pitchFamily="2" charset="-122"/>
                <a:cs typeface="Times New Roman" panose="02020603050405020304" pitchFamily="18" charset="0"/>
              </a:rPr>
              <a:t>2013</a:t>
            </a:r>
            <a:r>
              <a:rPr lang="zh-CN" altLang="zh-CN" sz="1050" noProof="1">
                <a:latin typeface="Calibri" panose="020F0502020204030204" charset="0"/>
                <a:ea typeface="华文楷体" panose="02010600040101010101" pitchFamily="2" charset="-122"/>
                <a:cs typeface="Times New Roman" panose="02020603050405020304" pitchFamily="18" charset="0"/>
              </a:rPr>
              <a:t>年在香港设立宝碳资产管理有限公司，与上海环境能源交易所合作设立了上海环境能源交易所香港分所，在碳金融方面进行了大胆创新，成功发起中国第一单以碳排放权</a:t>
            </a:r>
            <a:r>
              <a:rPr lang="en-US" altLang="zh-CN" sz="1050" noProof="1">
                <a:latin typeface="Calibri" panose="020F0502020204030204" charset="0"/>
                <a:ea typeface="华文楷体" panose="02010600040101010101" pitchFamily="2" charset="-122"/>
                <a:cs typeface="Times New Roman" panose="02020603050405020304" pitchFamily="18" charset="0"/>
              </a:rPr>
              <a:t>CCER</a:t>
            </a:r>
            <a:r>
              <a:rPr lang="zh-CN" altLang="zh-CN" sz="1050" noProof="1">
                <a:latin typeface="Calibri" panose="020F0502020204030204" charset="0"/>
                <a:ea typeface="华文楷体" panose="02010600040101010101" pitchFamily="2" charset="-122"/>
                <a:cs typeface="Times New Roman" panose="02020603050405020304" pitchFamily="18" charset="0"/>
              </a:rPr>
              <a:t>质押融资、中国第一单将碳排放权信托产品和全国首支也是目前规模最大的碳基金。</a:t>
            </a:r>
            <a:endParaRPr lang="zh-CN" altLang="en-US" sz="1050" noProof="1"/>
          </a:p>
        </p:txBody>
      </p:sp>
      <p:pic>
        <p:nvPicPr>
          <p:cNvPr id="65545" name="图片 8"/>
          <p:cNvPicPr>
            <a:picLocks noChangeAspect="1" noChangeArrowheads="1"/>
          </p:cNvPicPr>
          <p:nvPr/>
        </p:nvPicPr>
        <p:blipFill>
          <a:blip r:embed="rId5" cstate="print"/>
          <a:srcRect/>
          <a:stretch>
            <a:fillRect/>
          </a:stretch>
        </p:blipFill>
        <p:spPr bwMode="auto">
          <a:xfrm>
            <a:off x="865188" y="2809875"/>
            <a:ext cx="769937" cy="1155700"/>
          </a:xfrm>
          <a:prstGeom prst="rect">
            <a:avLst/>
          </a:prstGeom>
          <a:noFill/>
          <a:ln w="9525">
            <a:noFill/>
            <a:miter lim="800000"/>
            <a:headEnd/>
            <a:tailEnd/>
          </a:ln>
        </p:spPr>
      </p:pic>
    </p:spTree>
    <p:extLst>
      <p:ext uri="{BB962C8B-B14F-4D97-AF65-F5344CB8AC3E}">
        <p14:creationId xmlns:p14="http://schemas.microsoft.com/office/powerpoint/2010/main" val="2783279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a:spLocks noGrp="1"/>
          </p:cNvSpPr>
          <p:nvPr>
            <p:ph type="title"/>
          </p:nvPr>
        </p:nvSpPr>
        <p:spPr/>
        <p:txBody>
          <a:bodyPr vert="horz" wrap="square" lIns="68580" tIns="34290" rIns="68580" bIns="34290" numCol="1" rtlCol="0" anchor="ctr" anchorCtr="0" compatLnSpc="1">
            <a:prstTxWarp prst="textNoShape">
              <a:avLst/>
            </a:prstTxWarp>
            <a:normAutofit/>
          </a:bodyPr>
          <a:lstStyle/>
          <a:p>
            <a:r>
              <a:rPr lang="zh-CN" altLang="en-GB" dirty="0">
                <a:sym typeface="+mn-ea"/>
              </a:rPr>
              <a:t>应用介绍：</a:t>
            </a:r>
            <a:r>
              <a:rPr lang="en-US" altLang="zh-CN" dirty="0">
                <a:sym typeface="+mn-ea"/>
              </a:rPr>
              <a:t>CCER</a:t>
            </a:r>
            <a:r>
              <a:rPr lang="zh-CN" altLang="en-US" dirty="0">
                <a:sym typeface="+mn-ea"/>
              </a:rPr>
              <a:t>碳资产开发系统</a:t>
            </a:r>
            <a:endParaRPr lang="zh-CN" altLang="en-US" dirty="0">
              <a:sym typeface="Arial" panose="020B0604020202020204" pitchFamily="34" charset="0"/>
            </a:endParaRPr>
          </a:p>
        </p:txBody>
      </p:sp>
      <p:grpSp>
        <p:nvGrpSpPr>
          <p:cNvPr id="11" name="组合 10"/>
          <p:cNvGrpSpPr/>
          <p:nvPr/>
        </p:nvGrpSpPr>
        <p:grpSpPr>
          <a:xfrm>
            <a:off x="1368119" y="1433752"/>
            <a:ext cx="6834896" cy="641747"/>
            <a:chOff x="1493958" y="1632270"/>
            <a:chExt cx="9113195" cy="855662"/>
          </a:xfrm>
        </p:grpSpPr>
        <p:sp>
          <p:nvSpPr>
            <p:cNvPr id="7" name="AutoShape 149"/>
            <p:cNvSpPr>
              <a:spLocks noChangeArrowheads="1"/>
            </p:cNvSpPr>
            <p:nvPr/>
          </p:nvSpPr>
          <p:spPr bwMode="auto">
            <a:xfrm>
              <a:off x="1516183" y="2083120"/>
              <a:ext cx="1116012" cy="404812"/>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项目生产数据</a:t>
              </a:r>
            </a:p>
          </p:txBody>
        </p:sp>
        <p:sp>
          <p:nvSpPr>
            <p:cNvPr id="15" name="角丸四角形 90"/>
            <p:cNvSpPr>
              <a:spLocks noChangeArrowheads="1"/>
            </p:cNvSpPr>
            <p:nvPr/>
          </p:nvSpPr>
          <p:spPr bwMode="auto">
            <a:xfrm>
              <a:off x="1493958" y="1633857"/>
              <a:ext cx="1116012" cy="547688"/>
            </a:xfrm>
            <a:prstGeom prst="roundRect">
              <a:avLst>
                <a:gd name="adj" fmla="val 13407"/>
              </a:avLst>
            </a:prstGeom>
            <a:solidFill>
              <a:srgbClr val="2A584C"/>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rPr>
                <a:t>业主</a:t>
              </a:r>
            </a:p>
          </p:txBody>
        </p:sp>
        <p:sp>
          <p:nvSpPr>
            <p:cNvPr id="16" name="AutoShape 149"/>
            <p:cNvSpPr>
              <a:spLocks noChangeArrowheads="1"/>
            </p:cNvSpPr>
            <p:nvPr/>
          </p:nvSpPr>
          <p:spPr bwMode="auto">
            <a:xfrm>
              <a:off x="3138770" y="2081532"/>
              <a:ext cx="1116012" cy="406400"/>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项目设计文件</a:t>
              </a:r>
            </a:p>
          </p:txBody>
        </p:sp>
        <p:sp>
          <p:nvSpPr>
            <p:cNvPr id="18" name="角丸四角形 111"/>
            <p:cNvSpPr>
              <a:spLocks noChangeArrowheads="1"/>
            </p:cNvSpPr>
            <p:nvPr/>
          </p:nvSpPr>
          <p:spPr bwMode="auto">
            <a:xfrm>
              <a:off x="3091145" y="1632270"/>
              <a:ext cx="1116012" cy="547687"/>
            </a:xfrm>
            <a:prstGeom prst="roundRect">
              <a:avLst>
                <a:gd name="adj" fmla="val 12417"/>
              </a:avLst>
            </a:prstGeom>
            <a:solidFill>
              <a:srgbClr val="0D892D"/>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rPr>
                <a:t>项目咨询</a:t>
              </a:r>
            </a:p>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rPr>
                <a:t>机构</a:t>
              </a:r>
            </a:p>
          </p:txBody>
        </p:sp>
        <p:sp>
          <p:nvSpPr>
            <p:cNvPr id="19" name="AutoShape 149"/>
            <p:cNvSpPr>
              <a:spLocks noChangeArrowheads="1"/>
            </p:cNvSpPr>
            <p:nvPr/>
          </p:nvSpPr>
          <p:spPr bwMode="auto">
            <a:xfrm>
              <a:off x="4793242" y="2081532"/>
              <a:ext cx="1116012" cy="406400"/>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审定立项报告</a:t>
              </a:r>
            </a:p>
          </p:txBody>
        </p:sp>
        <p:sp>
          <p:nvSpPr>
            <p:cNvPr id="21" name="角丸四角形 125"/>
            <p:cNvSpPr>
              <a:spLocks noChangeArrowheads="1"/>
            </p:cNvSpPr>
            <p:nvPr/>
          </p:nvSpPr>
          <p:spPr bwMode="auto">
            <a:xfrm>
              <a:off x="4659743" y="1632270"/>
              <a:ext cx="1116013" cy="547687"/>
            </a:xfrm>
            <a:prstGeom prst="roundRect">
              <a:avLst>
                <a:gd name="adj" fmla="val 12417"/>
              </a:avLst>
            </a:prstGeom>
            <a:solidFill>
              <a:srgbClr val="322072"/>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rPr>
                <a:t>项目审定</a:t>
              </a:r>
            </a:p>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rPr>
                <a:t>机构</a:t>
              </a:r>
            </a:p>
          </p:txBody>
        </p:sp>
        <p:sp>
          <p:nvSpPr>
            <p:cNvPr id="22" name="AutoShape 149"/>
            <p:cNvSpPr>
              <a:spLocks noChangeArrowheads="1"/>
            </p:cNvSpPr>
            <p:nvPr/>
          </p:nvSpPr>
          <p:spPr bwMode="auto">
            <a:xfrm>
              <a:off x="6363441" y="2081532"/>
              <a:ext cx="1116013" cy="406400"/>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项目监测报告</a:t>
              </a:r>
            </a:p>
          </p:txBody>
        </p:sp>
        <p:sp>
          <p:nvSpPr>
            <p:cNvPr id="24" name="AutoShape 149"/>
            <p:cNvSpPr>
              <a:spLocks noChangeArrowheads="1"/>
            </p:cNvSpPr>
            <p:nvPr/>
          </p:nvSpPr>
          <p:spPr bwMode="auto">
            <a:xfrm>
              <a:off x="7973423" y="2081532"/>
              <a:ext cx="1116012" cy="406400"/>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核查核证报告</a:t>
              </a:r>
            </a:p>
          </p:txBody>
        </p:sp>
        <p:sp>
          <p:nvSpPr>
            <p:cNvPr id="26" name="角丸四角形 157"/>
            <p:cNvSpPr>
              <a:spLocks noChangeArrowheads="1"/>
            </p:cNvSpPr>
            <p:nvPr/>
          </p:nvSpPr>
          <p:spPr bwMode="auto">
            <a:xfrm>
              <a:off x="6315816" y="1632270"/>
              <a:ext cx="1116013" cy="547687"/>
            </a:xfrm>
            <a:prstGeom prst="roundRect">
              <a:avLst>
                <a:gd name="adj" fmla="val 11769"/>
              </a:avLst>
            </a:prstGeom>
            <a:solidFill>
              <a:srgbClr val="CB2377"/>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defTabSz="992029" fontAlgn="auto">
                <a:lnSpc>
                  <a:spcPct val="80000"/>
                </a:lnSpc>
                <a:spcBef>
                  <a:spcPts val="0"/>
                </a:spcBef>
                <a:spcAft>
                  <a:spcPct val="35000"/>
                </a:spcAft>
                <a:defRPr/>
              </a:pPr>
              <a:r>
                <a:rPr lang="zh-CN" altLang="en-GB" sz="900" kern="0" dirty="0">
                  <a:solidFill>
                    <a:schemeClr val="bg1"/>
                  </a:solidFill>
                  <a:latin typeface="等线" panose="02010600030101010101" pitchFamily="2" charset="-122"/>
                  <a:ea typeface="等线" panose="02010600030101010101" pitchFamily="2" charset="-122"/>
                </a:rPr>
                <a:t>碳资产公司</a:t>
              </a:r>
            </a:p>
          </p:txBody>
        </p:sp>
        <p:sp>
          <p:nvSpPr>
            <p:cNvPr id="27" name="角丸四角形 158"/>
            <p:cNvSpPr>
              <a:spLocks noChangeArrowheads="1"/>
            </p:cNvSpPr>
            <p:nvPr/>
          </p:nvSpPr>
          <p:spPr bwMode="auto">
            <a:xfrm>
              <a:off x="7927385" y="1632270"/>
              <a:ext cx="1116013" cy="549275"/>
            </a:xfrm>
            <a:prstGeom prst="roundRect">
              <a:avLst>
                <a:gd name="adj" fmla="val 13181"/>
              </a:avLst>
            </a:prstGeom>
            <a:solidFill>
              <a:schemeClr val="tx2">
                <a:lumMod val="60000"/>
                <a:lumOff val="40000"/>
              </a:schemeClr>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sym typeface="+mn-ea"/>
                </a:rPr>
                <a:t>项目核查</a:t>
              </a:r>
            </a:p>
            <a:p>
              <a:pPr algn="ctr" defTabSz="685800" fontAlgn="auto">
                <a:spcBef>
                  <a:spcPts val="0"/>
                </a:spcBef>
                <a:spcAft>
                  <a:spcPts val="0"/>
                </a:spcAft>
                <a:defRPr/>
              </a:pPr>
              <a:r>
                <a:rPr lang="zh-CN" altLang="en-GB" sz="900" kern="0" dirty="0">
                  <a:solidFill>
                    <a:srgbClr val="FFFFFF"/>
                  </a:solidFill>
                  <a:latin typeface="等线" panose="02010600030101010101" pitchFamily="2" charset="-122"/>
                  <a:ea typeface="等线" panose="02010600030101010101" pitchFamily="2" charset="-122"/>
                  <a:sym typeface="+mn-ea"/>
                </a:rPr>
                <a:t>机构</a:t>
              </a:r>
            </a:p>
          </p:txBody>
        </p:sp>
        <p:sp>
          <p:nvSpPr>
            <p:cNvPr id="28" name="Up Arrow 116"/>
            <p:cNvSpPr/>
            <p:nvPr/>
          </p:nvSpPr>
          <p:spPr>
            <a:xfrm rot="5400000">
              <a:off x="2602033" y="1729107"/>
              <a:ext cx="420687" cy="366713"/>
            </a:xfrm>
            <a:prstGeom prst="up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231" tIns="30616" rIns="61231" bIns="30616" anchor="ctr"/>
            <a:lstStyle/>
            <a:p>
              <a:pPr algn="ctr" defTabSz="685800" fontAlgn="auto">
                <a:spcBef>
                  <a:spcPts val="0"/>
                </a:spcBef>
                <a:spcAft>
                  <a:spcPts val="0"/>
                </a:spcAft>
                <a:defRPr/>
              </a:pPr>
              <a:endParaRPr lang="en-GB" sz="900" kern="0" dirty="0">
                <a:solidFill>
                  <a:srgbClr val="FFFFFF"/>
                </a:solidFill>
                <a:latin typeface="等线" panose="02010600030101010101" pitchFamily="2" charset="-122"/>
                <a:ea typeface="等线" panose="02010600030101010101" pitchFamily="2" charset="-122"/>
                <a:cs typeface="ＭＳ Ｐゴシック" charset="0"/>
              </a:endParaRPr>
            </a:p>
          </p:txBody>
        </p:sp>
        <p:sp>
          <p:nvSpPr>
            <p:cNvPr id="29" name="Up Arrow 116"/>
            <p:cNvSpPr/>
            <p:nvPr/>
          </p:nvSpPr>
          <p:spPr>
            <a:xfrm rot="5400000">
              <a:off x="4200807" y="1729108"/>
              <a:ext cx="420687" cy="366712"/>
            </a:xfrm>
            <a:prstGeom prst="up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231" tIns="30616" rIns="61231" bIns="30616" anchor="ctr"/>
            <a:lstStyle/>
            <a:p>
              <a:pPr algn="ctr" defTabSz="685800" fontAlgn="auto">
                <a:spcBef>
                  <a:spcPts val="0"/>
                </a:spcBef>
                <a:spcAft>
                  <a:spcPts val="0"/>
                </a:spcAft>
                <a:defRPr/>
              </a:pPr>
              <a:endParaRPr lang="en-GB" sz="900" kern="0" dirty="0">
                <a:solidFill>
                  <a:srgbClr val="FFFFFF"/>
                </a:solidFill>
                <a:latin typeface="等线" panose="02010600030101010101" pitchFamily="2" charset="-122"/>
                <a:ea typeface="等线" panose="02010600030101010101" pitchFamily="2" charset="-122"/>
                <a:cs typeface="ＭＳ Ｐゴシック" charset="0"/>
              </a:endParaRPr>
            </a:p>
          </p:txBody>
        </p:sp>
        <p:sp>
          <p:nvSpPr>
            <p:cNvPr id="30" name="Up Arrow 116"/>
            <p:cNvSpPr/>
            <p:nvPr/>
          </p:nvSpPr>
          <p:spPr>
            <a:xfrm rot="5400000">
              <a:off x="5860042" y="1729107"/>
              <a:ext cx="420687" cy="366713"/>
            </a:xfrm>
            <a:prstGeom prst="up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231" tIns="30616" rIns="61231" bIns="30616" anchor="ctr"/>
            <a:lstStyle/>
            <a:p>
              <a:pPr algn="ctr" defTabSz="685800" fontAlgn="auto">
                <a:spcBef>
                  <a:spcPts val="0"/>
                </a:spcBef>
                <a:spcAft>
                  <a:spcPts val="0"/>
                </a:spcAft>
                <a:defRPr/>
              </a:pPr>
              <a:endParaRPr lang="en-GB" sz="900" kern="0" dirty="0">
                <a:solidFill>
                  <a:srgbClr val="FFFFFF"/>
                </a:solidFill>
                <a:latin typeface="等线" panose="02010600030101010101" pitchFamily="2" charset="-122"/>
                <a:ea typeface="等线" panose="02010600030101010101" pitchFamily="2" charset="-122"/>
                <a:cs typeface="ＭＳ Ｐゴシック" charset="0"/>
              </a:endParaRPr>
            </a:p>
          </p:txBody>
        </p:sp>
        <p:sp>
          <p:nvSpPr>
            <p:cNvPr id="31" name="Up Arrow 116"/>
            <p:cNvSpPr/>
            <p:nvPr/>
          </p:nvSpPr>
          <p:spPr>
            <a:xfrm rot="5400000">
              <a:off x="7492302" y="1729108"/>
              <a:ext cx="420687" cy="366712"/>
            </a:xfrm>
            <a:prstGeom prst="up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231" tIns="30616" rIns="61231" bIns="30616" anchor="ctr"/>
            <a:lstStyle/>
            <a:p>
              <a:pPr algn="ctr" defTabSz="685800" fontAlgn="auto">
                <a:spcBef>
                  <a:spcPts val="0"/>
                </a:spcBef>
                <a:spcAft>
                  <a:spcPts val="0"/>
                </a:spcAft>
                <a:defRPr/>
              </a:pPr>
              <a:endParaRPr lang="en-GB" sz="900" kern="0" dirty="0">
                <a:solidFill>
                  <a:srgbClr val="FFFFFF"/>
                </a:solidFill>
                <a:latin typeface="等线" panose="02010600030101010101" pitchFamily="2" charset="-122"/>
                <a:ea typeface="等线" panose="02010600030101010101" pitchFamily="2" charset="-122"/>
                <a:cs typeface="ＭＳ Ｐゴシック" charset="0"/>
              </a:endParaRPr>
            </a:p>
          </p:txBody>
        </p:sp>
        <p:sp>
          <p:nvSpPr>
            <p:cNvPr id="36" name="AutoShape 149"/>
            <p:cNvSpPr>
              <a:spLocks noChangeArrowheads="1"/>
            </p:cNvSpPr>
            <p:nvPr/>
          </p:nvSpPr>
          <p:spPr bwMode="auto">
            <a:xfrm>
              <a:off x="9491140" y="2083120"/>
              <a:ext cx="1116013" cy="404812"/>
            </a:xfrm>
            <a:prstGeom prst="can">
              <a:avLst>
                <a:gd name="adj" fmla="val 23069"/>
              </a:avLst>
            </a:prstGeom>
            <a:solidFill>
              <a:srgbClr val="BFC9F9"/>
            </a:solidFill>
            <a:ln w="9398">
              <a:solidFill>
                <a:srgbClr val="000000"/>
              </a:solidFill>
              <a:miter lim="800000"/>
              <a:headEnd/>
              <a:tailEnd/>
            </a:ln>
          </p:spPr>
          <p:txBody>
            <a:bodyPr wrap="none" lIns="61231" tIns="30616" rIns="61231" bIns="30616" anchor="ctr"/>
            <a:lstStyle/>
            <a:p>
              <a:pPr algn="ctr" defTabSz="685800" fontAlgn="auto">
                <a:spcBef>
                  <a:spcPts val="0"/>
                </a:spcBef>
                <a:spcAft>
                  <a:spcPts val="0"/>
                </a:spcAft>
                <a:defRPr/>
              </a:pPr>
              <a:r>
                <a:rPr lang="zh-CN" altLang="en-GB" sz="900" b="1" kern="0" dirty="0">
                  <a:solidFill>
                    <a:sysClr val="windowText" lastClr="000000"/>
                  </a:solidFill>
                  <a:latin typeface="等线" panose="02010600030101010101" pitchFamily="2" charset="-122"/>
                  <a:ea typeface="等线" panose="02010600030101010101" pitchFamily="2" charset="-122"/>
                </a:rPr>
                <a:t>专家意见报告</a:t>
              </a:r>
            </a:p>
          </p:txBody>
        </p:sp>
        <p:sp>
          <p:nvSpPr>
            <p:cNvPr id="38" name="角丸四角形 158"/>
            <p:cNvSpPr>
              <a:spLocks noChangeArrowheads="1"/>
            </p:cNvSpPr>
            <p:nvPr/>
          </p:nvSpPr>
          <p:spPr bwMode="auto">
            <a:xfrm>
              <a:off x="9473678" y="1632270"/>
              <a:ext cx="1116012" cy="549275"/>
            </a:xfrm>
            <a:prstGeom prst="roundRect">
              <a:avLst>
                <a:gd name="adj" fmla="val 13181"/>
              </a:avLst>
            </a:prstGeom>
            <a:solidFill>
              <a:srgbClr val="E98211"/>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p>
              <a:pPr defTabSz="992029" fontAlgn="auto">
                <a:lnSpc>
                  <a:spcPct val="90000"/>
                </a:lnSpc>
                <a:spcBef>
                  <a:spcPts val="0"/>
                </a:spcBef>
                <a:spcAft>
                  <a:spcPct val="35000"/>
                </a:spcAft>
                <a:defRPr/>
              </a:pPr>
              <a:r>
                <a:rPr lang="zh-CN" altLang="en-GB" sz="900" kern="0" dirty="0">
                  <a:solidFill>
                    <a:schemeClr val="bg1"/>
                  </a:solidFill>
                  <a:latin typeface="等线" panose="02010600030101010101" pitchFamily="2" charset="-122"/>
                  <a:ea typeface="等线" panose="02010600030101010101" pitchFamily="2" charset="-122"/>
                </a:rPr>
                <a:t>专家委员会</a:t>
              </a:r>
            </a:p>
          </p:txBody>
        </p:sp>
        <p:sp>
          <p:nvSpPr>
            <p:cNvPr id="39" name="Up Arrow 116"/>
            <p:cNvSpPr/>
            <p:nvPr/>
          </p:nvSpPr>
          <p:spPr>
            <a:xfrm rot="5400000">
              <a:off x="9102203" y="1729107"/>
              <a:ext cx="420687" cy="366713"/>
            </a:xfrm>
            <a:prstGeom prst="up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231" tIns="30616" rIns="61231" bIns="30616" anchor="ctr"/>
            <a:lstStyle/>
            <a:p>
              <a:pPr algn="ctr" defTabSz="685800" fontAlgn="auto">
                <a:spcBef>
                  <a:spcPts val="0"/>
                </a:spcBef>
                <a:spcAft>
                  <a:spcPts val="0"/>
                </a:spcAft>
                <a:defRPr/>
              </a:pPr>
              <a:endParaRPr lang="en-GB" sz="900" kern="0" dirty="0">
                <a:solidFill>
                  <a:srgbClr val="FFFFFF"/>
                </a:solidFill>
                <a:latin typeface="等线" panose="02010600030101010101" pitchFamily="2" charset="-122"/>
                <a:ea typeface="等线" panose="02010600030101010101" pitchFamily="2" charset="-122"/>
                <a:cs typeface="ＭＳ Ｐゴシック" charset="0"/>
              </a:endParaRPr>
            </a:p>
          </p:txBody>
        </p:sp>
      </p:grpSp>
      <p:sp>
        <p:nvSpPr>
          <p:cNvPr id="43" name="右箭头 42"/>
          <p:cNvSpPr/>
          <p:nvPr/>
        </p:nvSpPr>
        <p:spPr>
          <a:xfrm>
            <a:off x="1270957" y="2071996"/>
            <a:ext cx="7326872" cy="369486"/>
          </a:xfrm>
          <a:prstGeom prst="rightArrow">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685800" fontAlgn="auto">
              <a:spcBef>
                <a:spcPts val="0"/>
              </a:spcBef>
              <a:spcAft>
                <a:spcPts val="0"/>
              </a:spcAft>
              <a:defRPr/>
            </a:pPr>
            <a:r>
              <a:rPr lang="en-US" altLang="zh-CN" sz="1200" b="1" kern="0" dirty="0">
                <a:solidFill>
                  <a:schemeClr val="bg1"/>
                </a:solidFill>
                <a:latin typeface="等线" panose="02010600030101010101" pitchFamily="2" charset="-122"/>
                <a:ea typeface="等线" panose="02010600030101010101" pitchFamily="2" charset="-122"/>
              </a:rPr>
              <a:t>10-14</a:t>
            </a:r>
            <a:r>
              <a:rPr lang="zh-CN" altLang="en-US" sz="1200" b="1" kern="0" dirty="0">
                <a:solidFill>
                  <a:schemeClr val="bg1"/>
                </a:solidFill>
                <a:latin typeface="等线" panose="02010600030101010101" pitchFamily="2" charset="-122"/>
                <a:ea typeface="等线" panose="02010600030101010101" pitchFamily="2" charset="-122"/>
              </a:rPr>
              <a:t>个月</a:t>
            </a:r>
          </a:p>
        </p:txBody>
      </p:sp>
      <p:grpSp>
        <p:nvGrpSpPr>
          <p:cNvPr id="35" name="组合 34"/>
          <p:cNvGrpSpPr/>
          <p:nvPr/>
        </p:nvGrpSpPr>
        <p:grpSpPr>
          <a:xfrm>
            <a:off x="2028877" y="2877098"/>
            <a:ext cx="5116418" cy="2361653"/>
            <a:chOff x="2885930" y="3455131"/>
            <a:chExt cx="6821890" cy="3148870"/>
          </a:xfrm>
        </p:grpSpPr>
        <p:sp>
          <p:nvSpPr>
            <p:cNvPr id="47" name="角丸四角形 194"/>
            <p:cNvSpPr/>
            <p:nvPr/>
          </p:nvSpPr>
          <p:spPr>
            <a:xfrm>
              <a:off x="4650365" y="4421984"/>
              <a:ext cx="3057174" cy="1060488"/>
            </a:xfrm>
            <a:prstGeom prst="roundRect">
              <a:avLst>
                <a:gd name="adj" fmla="val 16280"/>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lIns="61231" tIns="0" rIns="61231" bIns="0"/>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48" name="円/楕円 260"/>
            <p:cNvSpPr/>
            <p:nvPr/>
          </p:nvSpPr>
          <p:spPr>
            <a:xfrm>
              <a:off x="3886808" y="3893103"/>
              <a:ext cx="4753801" cy="2178226"/>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49" name="正方形/長方形 263"/>
            <p:cNvSpPr/>
            <p:nvPr/>
          </p:nvSpPr>
          <p:spPr bwMode="auto">
            <a:xfrm>
              <a:off x="4566344" y="5629388"/>
              <a:ext cx="1273577" cy="5888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Endorsing</a:t>
              </a:r>
              <a:r>
                <a:rPr kumimoji="1" lang="zh-CN" altLang="en-US" sz="930" noProof="1">
                  <a:solidFill>
                    <a:schemeClr val="tx1"/>
                  </a:solidFill>
                  <a:latin typeface="等线" panose="02010600030101010101" pitchFamily="2" charset="-122"/>
                  <a:ea typeface="等线" panose="02010600030101010101" pitchFamily="2" charset="-122"/>
                </a:rPr>
                <a:t>节点</a:t>
              </a:r>
            </a:p>
          </p:txBody>
        </p:sp>
        <p:grpSp>
          <p:nvGrpSpPr>
            <p:cNvPr id="50" name="Group 51"/>
            <p:cNvGrpSpPr>
              <a:grpSpLocks/>
            </p:cNvGrpSpPr>
            <p:nvPr/>
          </p:nvGrpSpPr>
          <p:grpSpPr bwMode="auto">
            <a:xfrm>
              <a:off x="4650365" y="5806591"/>
              <a:ext cx="355245" cy="384393"/>
              <a:chOff x="2628" y="2604"/>
              <a:chExt cx="376" cy="644"/>
            </a:xfrm>
          </p:grpSpPr>
          <p:sp>
            <p:nvSpPr>
              <p:cNvPr id="196"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97"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98"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sp>
          <p:nvSpPr>
            <p:cNvPr id="195" name="TextBox 13"/>
            <p:cNvSpPr txBox="1">
              <a:spLocks noChangeArrowheads="1"/>
            </p:cNvSpPr>
            <p:nvPr/>
          </p:nvSpPr>
          <p:spPr bwMode="auto">
            <a:xfrm>
              <a:off x="4371941" y="3455131"/>
              <a:ext cx="3639422"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800" fontAlgn="auto">
                <a:spcBef>
                  <a:spcPts val="0"/>
                </a:spcBef>
                <a:spcAft>
                  <a:spcPts val="0"/>
                </a:spcAft>
                <a:defRPr/>
              </a:pPr>
              <a:r>
                <a:rPr lang="zh-CN" altLang="en-US" sz="900" b="1" kern="0" dirty="0">
                  <a:latin typeface="等线" panose="02010600030101010101" pitchFamily="2" charset="-122"/>
                  <a:ea typeface="等线" panose="02010600030101010101" pitchFamily="2" charset="-122"/>
                  <a:sym typeface="Arial" panose="020B0604020202020204" pitchFamily="34" charset="0"/>
                </a:rPr>
                <a:t>登记部门               </a:t>
              </a:r>
              <a:r>
                <a:rPr lang="en-US" altLang="zh-CN" sz="900" b="1" kern="0" dirty="0">
                  <a:latin typeface="等线" panose="02010600030101010101" pitchFamily="2" charset="-122"/>
                  <a:ea typeface="等线" panose="02010600030101010101" pitchFamily="2" charset="-122"/>
                  <a:sym typeface="Arial" panose="020B0604020202020204" pitchFamily="34" charset="0"/>
                </a:rPr>
                <a:t>                      </a:t>
              </a:r>
              <a:r>
                <a:rPr lang="zh-CN" altLang="en-US" sz="900" b="1" kern="0" dirty="0">
                  <a:latin typeface="等线" panose="02010600030101010101" pitchFamily="2" charset="-122"/>
                  <a:ea typeface="等线" panose="02010600030101010101" pitchFamily="2" charset="-122"/>
                  <a:sym typeface="Arial" panose="020B0604020202020204" pitchFamily="34" charset="0"/>
                </a:rPr>
                <a:t>交易所</a:t>
              </a:r>
              <a:endParaRPr lang="en-GB" altLang="ja-JP" sz="900" kern="0" dirty="0">
                <a:latin typeface="Arial" panose="020B0604020202020204" pitchFamily="34" charset="0"/>
                <a:ea typeface="MS PGothic" panose="020B0600070205080204" pitchFamily="34" charset="-128"/>
              </a:endParaRPr>
            </a:p>
          </p:txBody>
        </p:sp>
        <p:sp>
          <p:nvSpPr>
            <p:cNvPr id="52" name="TextBox 46"/>
            <p:cNvSpPr txBox="1"/>
            <p:nvPr/>
          </p:nvSpPr>
          <p:spPr>
            <a:xfrm>
              <a:off x="4734384" y="4471056"/>
              <a:ext cx="1444567" cy="301816"/>
            </a:xfrm>
            <a:prstGeom prst="rect">
              <a:avLst/>
            </a:prstGeom>
            <a:noFill/>
            <a:ln w="9525">
              <a:noFill/>
            </a:ln>
          </p:spPr>
          <p:txBody>
            <a:bodyPr lIns="61231" tIns="30616" rIns="61231" bIns="30616">
              <a:spAutoFit/>
            </a:bodyP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35794">
                <a:defRPr/>
              </a:pPr>
              <a:r>
                <a:rPr lang="zh-CN" altLang="en-GB" sz="1069" noProof="1">
                  <a:latin typeface="等线" panose="02010600030101010101" pitchFamily="2" charset="-122"/>
                  <a:ea typeface="等线" panose="02010600030101010101" pitchFamily="2" charset="-122"/>
                </a:rPr>
                <a:t>共享账本</a:t>
              </a:r>
            </a:p>
          </p:txBody>
        </p:sp>
        <p:sp>
          <p:nvSpPr>
            <p:cNvPr id="53" name="TextBox 46"/>
            <p:cNvSpPr txBox="1"/>
            <p:nvPr/>
          </p:nvSpPr>
          <p:spPr>
            <a:xfrm>
              <a:off x="6264446" y="4488776"/>
              <a:ext cx="1188083" cy="301816"/>
            </a:xfrm>
            <a:prstGeom prst="rect">
              <a:avLst/>
            </a:prstGeom>
            <a:noFill/>
            <a:ln w="9525">
              <a:noFill/>
            </a:ln>
          </p:spPr>
          <p:txBody>
            <a:bodyPr lIns="61231" tIns="30616" rIns="61231" bIns="30616">
              <a:spAutoFit/>
            </a:bodyP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35794">
                <a:defRPr/>
              </a:pPr>
              <a:r>
                <a:rPr lang="en-US" altLang="zh-CN" sz="1069" noProof="1">
                  <a:latin typeface="等线" panose="02010600030101010101" pitchFamily="2" charset="-122"/>
                  <a:ea typeface="等线" panose="02010600030101010101" pitchFamily="2" charset="-122"/>
                </a:rPr>
                <a:t>Chaincode</a:t>
              </a:r>
              <a:endParaRPr lang="zh-CN" altLang="en-GB" sz="1069" noProof="1">
                <a:latin typeface="等线" panose="02010600030101010101" pitchFamily="2" charset="-122"/>
                <a:ea typeface="等线" panose="02010600030101010101" pitchFamily="2" charset="-122"/>
              </a:endParaRPr>
            </a:p>
          </p:txBody>
        </p:sp>
        <p:sp>
          <p:nvSpPr>
            <p:cNvPr id="54" name="正方形/長方形 86"/>
            <p:cNvSpPr/>
            <p:nvPr/>
          </p:nvSpPr>
          <p:spPr bwMode="auto">
            <a:xfrm>
              <a:off x="6603477" y="5629388"/>
              <a:ext cx="1273577" cy="5888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End</a:t>
              </a:r>
              <a:r>
                <a:rPr kumimoji="1" lang="zh-CN" altLang="en-US" sz="930" noProof="1">
                  <a:solidFill>
                    <a:schemeClr val="tx1"/>
                  </a:solidFill>
                  <a:latin typeface="等线" panose="02010600030101010101" pitchFamily="2" charset="-122"/>
                  <a:ea typeface="等线" panose="02010600030101010101" pitchFamily="2" charset="-122"/>
                </a:rPr>
                <a:t> </a:t>
              </a:r>
              <a:r>
                <a:rPr kumimoji="1" lang="en-US" altLang="zh-CN" sz="930" noProof="1">
                  <a:solidFill>
                    <a:schemeClr val="tx1"/>
                  </a:solidFill>
                  <a:latin typeface="等线" panose="02010600030101010101" pitchFamily="2" charset="-122"/>
                  <a:ea typeface="等线" panose="02010600030101010101" pitchFamily="2" charset="-122"/>
                </a:rPr>
                <a:t>User</a:t>
              </a:r>
              <a:endParaRPr kumimoji="1" lang="zh-CN" altLang="en-US" sz="930" noProof="1">
                <a:solidFill>
                  <a:schemeClr val="tx1"/>
                </a:solidFill>
                <a:latin typeface="等线" panose="02010600030101010101" pitchFamily="2" charset="-122"/>
                <a:ea typeface="等线" panose="02010600030101010101" pitchFamily="2" charset="-122"/>
              </a:endParaRPr>
            </a:p>
          </p:txBody>
        </p:sp>
        <p:grpSp>
          <p:nvGrpSpPr>
            <p:cNvPr id="55" name="Group 51"/>
            <p:cNvGrpSpPr>
              <a:grpSpLocks/>
            </p:cNvGrpSpPr>
            <p:nvPr/>
          </p:nvGrpSpPr>
          <p:grpSpPr bwMode="auto">
            <a:xfrm>
              <a:off x="7452528" y="5806591"/>
              <a:ext cx="355246" cy="384393"/>
              <a:chOff x="2628" y="2604"/>
              <a:chExt cx="376" cy="644"/>
            </a:xfrm>
          </p:grpSpPr>
          <p:sp>
            <p:nvSpPr>
              <p:cNvPr id="191"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92"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93"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cxnSp>
          <p:nvCxnSpPr>
            <p:cNvPr id="56" name="直線コネクタ 103"/>
            <p:cNvCxnSpPr/>
            <p:nvPr/>
          </p:nvCxnSpPr>
          <p:spPr>
            <a:xfrm flipH="1" flipV="1">
              <a:off x="6688971" y="5482472"/>
              <a:ext cx="340505" cy="471631"/>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7" name="直線コネクタ 121"/>
            <p:cNvCxnSpPr>
              <a:stCxn id="131" idx="1"/>
              <a:endCxn id="47" idx="3"/>
            </p:cNvCxnSpPr>
            <p:nvPr/>
          </p:nvCxnSpPr>
          <p:spPr>
            <a:xfrm flipH="1">
              <a:off x="7707538" y="4941324"/>
              <a:ext cx="726705" cy="12267"/>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8" name="直線コネクタ 126"/>
            <p:cNvCxnSpPr/>
            <p:nvPr/>
          </p:nvCxnSpPr>
          <p:spPr>
            <a:xfrm flipV="1">
              <a:off x="5415395" y="5482472"/>
              <a:ext cx="424526" cy="471631"/>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9" name="直線コネクタ 146"/>
            <p:cNvCxnSpPr>
              <a:stCxn id="47" idx="1"/>
              <a:endCxn id="112" idx="3"/>
            </p:cNvCxnSpPr>
            <p:nvPr/>
          </p:nvCxnSpPr>
          <p:spPr>
            <a:xfrm flipH="1" flipV="1">
              <a:off x="4159507" y="4941324"/>
              <a:ext cx="490858" cy="12267"/>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60" name="正方形/長方形 149"/>
            <p:cNvSpPr/>
            <p:nvPr/>
          </p:nvSpPr>
          <p:spPr bwMode="auto">
            <a:xfrm>
              <a:off x="4566344" y="3708088"/>
              <a:ext cx="1273577" cy="5888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Committer </a:t>
              </a:r>
              <a:r>
                <a:rPr kumimoji="1" lang="zh-CN" altLang="en-US" sz="930" noProof="1">
                  <a:solidFill>
                    <a:schemeClr val="tx1"/>
                  </a:solidFill>
                  <a:latin typeface="等线" panose="02010600030101010101" pitchFamily="2" charset="-122"/>
                  <a:ea typeface="等线" panose="02010600030101010101" pitchFamily="2" charset="-122"/>
                </a:rPr>
                <a:t>节点</a:t>
              </a:r>
            </a:p>
          </p:txBody>
        </p:sp>
        <p:grpSp>
          <p:nvGrpSpPr>
            <p:cNvPr id="61" name="Group 51"/>
            <p:cNvGrpSpPr>
              <a:grpSpLocks/>
            </p:cNvGrpSpPr>
            <p:nvPr/>
          </p:nvGrpSpPr>
          <p:grpSpPr bwMode="auto">
            <a:xfrm>
              <a:off x="4650365" y="3885291"/>
              <a:ext cx="355245" cy="384393"/>
              <a:chOff x="2628" y="2604"/>
              <a:chExt cx="376" cy="644"/>
            </a:xfrm>
          </p:grpSpPr>
          <p:sp>
            <p:nvSpPr>
              <p:cNvPr id="188"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89"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90"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sp>
          <p:nvSpPr>
            <p:cNvPr id="62" name="正方形/長方形 164"/>
            <p:cNvSpPr/>
            <p:nvPr/>
          </p:nvSpPr>
          <p:spPr bwMode="auto">
            <a:xfrm>
              <a:off x="6603477" y="3708088"/>
              <a:ext cx="1273577" cy="5888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Ordering </a:t>
              </a:r>
              <a:r>
                <a:rPr kumimoji="1" lang="zh-CN" altLang="en-US" sz="930" noProof="1">
                  <a:solidFill>
                    <a:schemeClr val="tx1"/>
                  </a:solidFill>
                  <a:latin typeface="等线" panose="02010600030101010101" pitchFamily="2" charset="-122"/>
                  <a:ea typeface="等线" panose="02010600030101010101" pitchFamily="2" charset="-122"/>
                </a:rPr>
                <a:t>节点</a:t>
              </a:r>
            </a:p>
          </p:txBody>
        </p:sp>
        <p:grpSp>
          <p:nvGrpSpPr>
            <p:cNvPr id="63" name="Group 51"/>
            <p:cNvGrpSpPr>
              <a:grpSpLocks/>
            </p:cNvGrpSpPr>
            <p:nvPr/>
          </p:nvGrpSpPr>
          <p:grpSpPr bwMode="auto">
            <a:xfrm>
              <a:off x="7437787" y="3885291"/>
              <a:ext cx="355246" cy="384393"/>
              <a:chOff x="2628" y="2604"/>
              <a:chExt cx="376" cy="644"/>
            </a:xfrm>
          </p:grpSpPr>
          <p:sp>
            <p:nvSpPr>
              <p:cNvPr id="185"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86"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87"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cxnSp>
          <p:nvCxnSpPr>
            <p:cNvPr id="64" name="直線コネクタ 185"/>
            <p:cNvCxnSpPr/>
            <p:nvPr/>
          </p:nvCxnSpPr>
          <p:spPr>
            <a:xfrm flipH="1" flipV="1">
              <a:off x="5415395" y="4150729"/>
              <a:ext cx="253536" cy="271256"/>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5" name="図形グループ 299"/>
            <p:cNvGrpSpPr>
              <a:grpSpLocks/>
            </p:cNvGrpSpPr>
            <p:nvPr/>
          </p:nvGrpSpPr>
          <p:grpSpPr bwMode="auto">
            <a:xfrm>
              <a:off x="5132378" y="4776389"/>
              <a:ext cx="707543" cy="588857"/>
              <a:chOff x="1005879" y="1508781"/>
              <a:chExt cx="1021069" cy="1225282"/>
            </a:xfrm>
          </p:grpSpPr>
          <p:sp>
            <p:nvSpPr>
              <p:cNvPr id="179" name="メモ 125"/>
              <p:cNvSpPr/>
              <p:nvPr/>
            </p:nvSpPr>
            <p:spPr>
              <a:xfrm flipV="1">
                <a:off x="1005879" y="1508781"/>
                <a:ext cx="1021069" cy="1225282"/>
              </a:xfrm>
              <a:prstGeom prst="foldedCorner">
                <a:avLst>
                  <a:gd name="adj" fmla="val 25581"/>
                </a:avLst>
              </a:prstGeom>
              <a:solidFill>
                <a:schemeClr val="bg1"/>
              </a:solidFill>
              <a:ln w="25400">
                <a:solidFill>
                  <a:schemeClr val="tx1">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80" name="直線コネクタ 127"/>
              <p:cNvCxnSpPr/>
              <p:nvPr/>
            </p:nvCxnSpPr>
            <p:spPr>
              <a:xfrm>
                <a:off x="1107986" y="1900191"/>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直線コネクタ 128"/>
              <p:cNvCxnSpPr/>
              <p:nvPr/>
            </p:nvCxnSpPr>
            <p:spPr>
              <a:xfrm>
                <a:off x="1107986" y="2110077"/>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直線コネクタ 129"/>
              <p:cNvCxnSpPr/>
              <p:nvPr/>
            </p:nvCxnSpPr>
            <p:spPr>
              <a:xfrm>
                <a:off x="1107986" y="2319963"/>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直線コネクタ 131"/>
              <p:cNvCxnSpPr/>
              <p:nvPr/>
            </p:nvCxnSpPr>
            <p:spPr>
              <a:xfrm>
                <a:off x="1107986" y="2529849"/>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直線コネクタ 132"/>
              <p:cNvCxnSpPr/>
              <p:nvPr/>
            </p:nvCxnSpPr>
            <p:spPr>
              <a:xfrm>
                <a:off x="1097350" y="1690304"/>
                <a:ext cx="54882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6" name="図形グループ 2"/>
            <p:cNvGrpSpPr>
              <a:grpSpLocks/>
            </p:cNvGrpSpPr>
            <p:nvPr/>
          </p:nvGrpSpPr>
          <p:grpSpPr bwMode="auto">
            <a:xfrm>
              <a:off x="6433962" y="4776389"/>
              <a:ext cx="880006" cy="647471"/>
              <a:chOff x="-545429" y="4526268"/>
              <a:chExt cx="1551308" cy="1645902"/>
            </a:xfrm>
          </p:grpSpPr>
          <p:sp>
            <p:nvSpPr>
              <p:cNvPr id="176" name="Vertical Scroll 16"/>
              <p:cNvSpPr/>
              <p:nvPr/>
            </p:nvSpPr>
            <p:spPr bwMode="auto">
              <a:xfrm>
                <a:off x="-545429" y="4526268"/>
                <a:ext cx="1275866" cy="1278606"/>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77" name="Vertical Scroll 16"/>
              <p:cNvSpPr/>
              <p:nvPr/>
            </p:nvSpPr>
            <p:spPr bwMode="auto">
              <a:xfrm>
                <a:off x="-407709" y="4709917"/>
                <a:ext cx="1275868" cy="1278604"/>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78" name="Vertical Scroll 16"/>
              <p:cNvSpPr/>
              <p:nvPr/>
            </p:nvSpPr>
            <p:spPr bwMode="auto">
              <a:xfrm>
                <a:off x="-269987" y="4893564"/>
                <a:ext cx="1275866" cy="1278606"/>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nvGrpSpPr>
            <p:cNvPr id="67" name="図形グループ 4"/>
            <p:cNvGrpSpPr>
              <a:grpSpLocks/>
            </p:cNvGrpSpPr>
            <p:nvPr/>
          </p:nvGrpSpPr>
          <p:grpSpPr bwMode="auto">
            <a:xfrm>
              <a:off x="5074890" y="3943903"/>
              <a:ext cx="679535" cy="257625"/>
              <a:chOff x="3383293" y="1874537"/>
              <a:chExt cx="731837" cy="400050"/>
            </a:xfrm>
          </p:grpSpPr>
          <p:sp>
            <p:nvSpPr>
              <p:cNvPr id="163" name="正方形/長方形 17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164" name="図形グループ 3"/>
              <p:cNvGrpSpPr>
                <a:grpSpLocks/>
              </p:cNvGrpSpPr>
              <p:nvPr/>
            </p:nvGrpSpPr>
            <p:grpSpPr bwMode="auto">
              <a:xfrm>
                <a:off x="3464255" y="1906288"/>
                <a:ext cx="569913" cy="336549"/>
                <a:chOff x="-113458" y="2180605"/>
                <a:chExt cx="569913" cy="336549"/>
              </a:xfrm>
            </p:grpSpPr>
            <p:grpSp>
              <p:nvGrpSpPr>
                <p:cNvPr id="165" name="図形グループ 299"/>
                <p:cNvGrpSpPr>
                  <a:grpSpLocks/>
                </p:cNvGrpSpPr>
                <p:nvPr/>
              </p:nvGrpSpPr>
              <p:grpSpPr bwMode="auto">
                <a:xfrm>
                  <a:off x="-113458" y="2180605"/>
                  <a:ext cx="260350" cy="336549"/>
                  <a:chOff x="1009414" y="1369796"/>
                  <a:chExt cx="1163408" cy="1503251"/>
                </a:xfrm>
              </p:grpSpPr>
              <p:sp>
                <p:nvSpPr>
                  <p:cNvPr id="170" name="メモ 195"/>
                  <p:cNvSpPr/>
                  <p:nvPr/>
                </p:nvSpPr>
                <p:spPr>
                  <a:xfrm flipV="1">
                    <a:off x="1009414"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71" name="直線コネクタ 196"/>
                  <p:cNvCxnSpPr/>
                  <p:nvPr/>
                </p:nvCxnSpPr>
                <p:spPr>
                  <a:xfrm>
                    <a:off x="1250608" y="1899244"/>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直線コネクタ 197"/>
                  <p:cNvCxnSpPr/>
                  <p:nvPr/>
                </p:nvCxnSpPr>
                <p:spPr>
                  <a:xfrm>
                    <a:off x="1250608" y="2107241"/>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直線コネクタ 198"/>
                  <p:cNvCxnSpPr/>
                  <p:nvPr/>
                </p:nvCxnSpPr>
                <p:spPr>
                  <a:xfrm>
                    <a:off x="1250608" y="2315239"/>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直線コネクタ 199"/>
                  <p:cNvCxnSpPr/>
                  <p:nvPr/>
                </p:nvCxnSpPr>
                <p:spPr>
                  <a:xfrm>
                    <a:off x="1250608" y="2532688"/>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直線コネクタ 200"/>
                  <p:cNvCxnSpPr/>
                  <p:nvPr/>
                </p:nvCxnSpPr>
                <p:spPr>
                  <a:xfrm>
                    <a:off x="1243517" y="1691247"/>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6" name="図形グループ 201"/>
                <p:cNvGrpSpPr>
                  <a:grpSpLocks/>
                </p:cNvGrpSpPr>
                <p:nvPr/>
              </p:nvGrpSpPr>
              <p:grpSpPr bwMode="auto">
                <a:xfrm>
                  <a:off x="183405" y="2203887"/>
                  <a:ext cx="273050" cy="289984"/>
                  <a:chOff x="-542731" y="4529269"/>
                  <a:chExt cx="1544143" cy="1639908"/>
                </a:xfrm>
              </p:grpSpPr>
              <p:sp>
                <p:nvSpPr>
                  <p:cNvPr id="167" name="Vertical Scroll 16"/>
                  <p:cNvSpPr/>
                  <p:nvPr/>
                </p:nvSpPr>
                <p:spPr bwMode="auto">
                  <a:xfrm>
                    <a:off x="-542731"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68" name="Vertical Scroll 16"/>
                  <p:cNvSpPr/>
                  <p:nvPr/>
                </p:nvSpPr>
                <p:spPr bwMode="auto">
                  <a:xfrm>
                    <a:off x="-408070"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69" name="Vertical Scroll 16"/>
                  <p:cNvSpPr/>
                  <p:nvPr/>
                </p:nvSpPr>
                <p:spPr bwMode="auto">
                  <a:xfrm>
                    <a:off x="-273404"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68" name="図形グループ 206"/>
            <p:cNvGrpSpPr>
              <a:grpSpLocks/>
            </p:cNvGrpSpPr>
            <p:nvPr/>
          </p:nvGrpSpPr>
          <p:grpSpPr bwMode="auto">
            <a:xfrm>
              <a:off x="6688971" y="3943903"/>
              <a:ext cx="679536" cy="257625"/>
              <a:chOff x="3383293" y="1874537"/>
              <a:chExt cx="731837" cy="400050"/>
            </a:xfrm>
          </p:grpSpPr>
          <p:sp>
            <p:nvSpPr>
              <p:cNvPr id="150" name="正方形/長方形 207"/>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151" name="図形グループ 208"/>
              <p:cNvGrpSpPr>
                <a:grpSpLocks/>
              </p:cNvGrpSpPr>
              <p:nvPr/>
            </p:nvGrpSpPr>
            <p:grpSpPr bwMode="auto">
              <a:xfrm>
                <a:off x="3464256" y="1906288"/>
                <a:ext cx="569911" cy="336549"/>
                <a:chOff x="-113457" y="2180605"/>
                <a:chExt cx="569911" cy="336549"/>
              </a:xfrm>
            </p:grpSpPr>
            <p:grpSp>
              <p:nvGrpSpPr>
                <p:cNvPr id="152" name="図形グループ 299"/>
                <p:cNvGrpSpPr>
                  <a:grpSpLocks/>
                </p:cNvGrpSpPr>
                <p:nvPr/>
              </p:nvGrpSpPr>
              <p:grpSpPr bwMode="auto">
                <a:xfrm>
                  <a:off x="-113457" y="2180605"/>
                  <a:ext cx="260350" cy="336549"/>
                  <a:chOff x="1009418" y="1369796"/>
                  <a:chExt cx="1163408" cy="1503251"/>
                </a:xfrm>
              </p:grpSpPr>
              <p:sp>
                <p:nvSpPr>
                  <p:cNvPr id="157" name="メモ 214"/>
                  <p:cNvSpPr/>
                  <p:nvPr/>
                </p:nvSpPr>
                <p:spPr>
                  <a:xfrm flipV="1">
                    <a:off x="1009418"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58" name="直線コネクタ 215"/>
                  <p:cNvCxnSpPr/>
                  <p:nvPr/>
                </p:nvCxnSpPr>
                <p:spPr>
                  <a:xfrm>
                    <a:off x="1250612" y="1899244"/>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直線コネクタ 216"/>
                  <p:cNvCxnSpPr/>
                  <p:nvPr/>
                </p:nvCxnSpPr>
                <p:spPr>
                  <a:xfrm>
                    <a:off x="1250612" y="2107241"/>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直線コネクタ 217"/>
                  <p:cNvCxnSpPr/>
                  <p:nvPr/>
                </p:nvCxnSpPr>
                <p:spPr>
                  <a:xfrm>
                    <a:off x="1250612" y="2315239"/>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直線コネクタ 218"/>
                  <p:cNvCxnSpPr/>
                  <p:nvPr/>
                </p:nvCxnSpPr>
                <p:spPr>
                  <a:xfrm>
                    <a:off x="1250612" y="2532688"/>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直線コネクタ 219"/>
                  <p:cNvCxnSpPr/>
                  <p:nvPr/>
                </p:nvCxnSpPr>
                <p:spPr>
                  <a:xfrm>
                    <a:off x="1243516" y="1691247"/>
                    <a:ext cx="546236"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3" name="図形グループ 210"/>
                <p:cNvGrpSpPr>
                  <a:grpSpLocks/>
                </p:cNvGrpSpPr>
                <p:nvPr/>
              </p:nvGrpSpPr>
              <p:grpSpPr bwMode="auto">
                <a:xfrm>
                  <a:off x="183404" y="2203887"/>
                  <a:ext cx="273050" cy="289984"/>
                  <a:chOff x="-542737" y="4529269"/>
                  <a:chExt cx="1544143" cy="1639908"/>
                </a:xfrm>
              </p:grpSpPr>
              <p:sp>
                <p:nvSpPr>
                  <p:cNvPr id="154" name="Vertical Scroll 16"/>
                  <p:cNvSpPr/>
                  <p:nvPr/>
                </p:nvSpPr>
                <p:spPr bwMode="auto">
                  <a:xfrm>
                    <a:off x="-542737"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55"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56" name="Vertical Scroll 16"/>
                  <p:cNvSpPr/>
                  <p:nvPr/>
                </p:nvSpPr>
                <p:spPr bwMode="auto">
                  <a:xfrm>
                    <a:off x="-273410"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69" name="组合 28"/>
            <p:cNvGrpSpPr>
              <a:grpSpLocks/>
            </p:cNvGrpSpPr>
            <p:nvPr/>
          </p:nvGrpSpPr>
          <p:grpSpPr bwMode="auto">
            <a:xfrm>
              <a:off x="8434243" y="4646895"/>
              <a:ext cx="1273577" cy="588857"/>
              <a:chOff x="11110" y="4048"/>
              <a:chExt cx="2160" cy="1080"/>
            </a:xfrm>
          </p:grpSpPr>
          <p:sp>
            <p:nvSpPr>
              <p:cNvPr id="131" name="正方形/長方形 106"/>
              <p:cNvSpPr/>
              <p:nvPr/>
            </p:nvSpPr>
            <p:spPr bwMode="auto">
              <a:xfrm>
                <a:off x="11110" y="4048"/>
                <a:ext cx="2160" cy="10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Endorsing</a:t>
                </a:r>
                <a:r>
                  <a:rPr kumimoji="1" lang="zh-CN" altLang="en-US" sz="930" noProof="1">
                    <a:solidFill>
                      <a:schemeClr val="tx1"/>
                    </a:solidFill>
                    <a:latin typeface="等线" panose="02010600030101010101" pitchFamily="2" charset="-122"/>
                    <a:ea typeface="等线" panose="02010600030101010101" pitchFamily="2" charset="-122"/>
                  </a:rPr>
                  <a:t>节点</a:t>
                </a:r>
              </a:p>
            </p:txBody>
          </p:sp>
          <p:grpSp>
            <p:nvGrpSpPr>
              <p:cNvPr id="132" name="Group 51"/>
              <p:cNvGrpSpPr>
                <a:grpSpLocks/>
              </p:cNvGrpSpPr>
              <p:nvPr/>
            </p:nvGrpSpPr>
            <p:grpSpPr bwMode="auto">
              <a:xfrm>
                <a:off x="12525" y="4372"/>
                <a:ext cx="601" cy="705"/>
                <a:chOff x="2628" y="2604"/>
                <a:chExt cx="376" cy="644"/>
              </a:xfrm>
            </p:grpSpPr>
            <p:sp>
              <p:nvSpPr>
                <p:cNvPr id="147"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48"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49"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grpSp>
            <p:nvGrpSpPr>
              <p:cNvPr id="133" name="図形グループ 220"/>
              <p:cNvGrpSpPr>
                <a:grpSpLocks/>
              </p:cNvGrpSpPr>
              <p:nvPr/>
            </p:nvGrpSpPr>
            <p:grpSpPr bwMode="auto">
              <a:xfrm>
                <a:off x="11250" y="4476"/>
                <a:ext cx="1152" cy="472"/>
                <a:chOff x="3382976" y="1873689"/>
                <a:chExt cx="731519" cy="400473"/>
              </a:xfrm>
            </p:grpSpPr>
            <p:sp>
              <p:nvSpPr>
                <p:cNvPr id="134" name="正方形/長方形 221"/>
                <p:cNvSpPr/>
                <p:nvPr/>
              </p:nvSpPr>
              <p:spPr bwMode="auto">
                <a:xfrm>
                  <a:off x="3382976" y="1873264"/>
                  <a:ext cx="731837" cy="400898"/>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135" name="図形グループ 222"/>
                <p:cNvGrpSpPr>
                  <a:grpSpLocks/>
                </p:cNvGrpSpPr>
                <p:nvPr/>
              </p:nvGrpSpPr>
              <p:grpSpPr bwMode="auto">
                <a:xfrm>
                  <a:off x="3463903" y="1905472"/>
                  <a:ext cx="569666" cy="336907"/>
                  <a:chOff x="-113810" y="2179789"/>
                  <a:chExt cx="569666" cy="336907"/>
                </a:xfrm>
              </p:grpSpPr>
              <p:grpSp>
                <p:nvGrpSpPr>
                  <p:cNvPr id="136" name="図形グループ 299"/>
                  <p:cNvGrpSpPr>
                    <a:grpSpLocks/>
                  </p:cNvGrpSpPr>
                  <p:nvPr/>
                </p:nvGrpSpPr>
                <p:grpSpPr bwMode="auto">
                  <a:xfrm>
                    <a:off x="-113810" y="2179789"/>
                    <a:ext cx="260237" cy="336907"/>
                    <a:chOff x="1007840" y="1366155"/>
                    <a:chExt cx="1162904" cy="1504852"/>
                  </a:xfrm>
                </p:grpSpPr>
                <p:sp>
                  <p:nvSpPr>
                    <p:cNvPr id="141" name="メモ 228"/>
                    <p:cNvSpPr/>
                    <p:nvPr/>
                  </p:nvSpPr>
                  <p:spPr>
                    <a:xfrm flipV="1">
                      <a:off x="1008001" y="1364412"/>
                      <a:ext cx="1163409" cy="1506440"/>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42" name="直線コネクタ 229"/>
                    <p:cNvCxnSpPr/>
                    <p:nvPr/>
                  </p:nvCxnSpPr>
                  <p:spPr>
                    <a:xfrm>
                      <a:off x="1249195" y="189498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直線コネクタ 230"/>
                    <p:cNvCxnSpPr/>
                    <p:nvPr/>
                  </p:nvCxnSpPr>
                  <p:spPr>
                    <a:xfrm>
                      <a:off x="1249195" y="210342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直線コネクタ 231"/>
                    <p:cNvCxnSpPr/>
                    <p:nvPr/>
                  </p:nvCxnSpPr>
                  <p:spPr>
                    <a:xfrm>
                      <a:off x="1249195" y="2311860"/>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直線コネクタ 232"/>
                    <p:cNvCxnSpPr/>
                    <p:nvPr/>
                  </p:nvCxnSpPr>
                  <p:spPr>
                    <a:xfrm>
                      <a:off x="1249195" y="2529771"/>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直線コネクタ 233"/>
                    <p:cNvCxnSpPr/>
                    <p:nvPr/>
                  </p:nvCxnSpPr>
                  <p:spPr>
                    <a:xfrm>
                      <a:off x="1242099" y="1686545"/>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7" name="図形グループ 224"/>
                  <p:cNvGrpSpPr>
                    <a:grpSpLocks/>
                  </p:cNvGrpSpPr>
                  <p:nvPr/>
                </p:nvGrpSpPr>
                <p:grpSpPr bwMode="auto">
                  <a:xfrm>
                    <a:off x="182924" y="2203098"/>
                    <a:ext cx="272932" cy="290290"/>
                    <a:chOff x="-545452" y="4524804"/>
                    <a:chExt cx="1543474" cy="1641637"/>
                  </a:xfrm>
                </p:grpSpPr>
                <p:sp>
                  <p:nvSpPr>
                    <p:cNvPr id="138" name="Vertical Scroll 16"/>
                    <p:cNvSpPr/>
                    <p:nvPr/>
                  </p:nvSpPr>
                  <p:spPr bwMode="auto">
                    <a:xfrm>
                      <a:off x="-544530" y="4522726"/>
                      <a:ext cx="1274814" cy="1283519"/>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39" name="Vertical Scroll 16"/>
                    <p:cNvSpPr/>
                    <p:nvPr/>
                  </p:nvSpPr>
                  <p:spPr bwMode="auto">
                    <a:xfrm>
                      <a:off x="-409864" y="4702662"/>
                      <a:ext cx="1274814" cy="128351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40" name="Vertical Scroll 16"/>
                    <p:cNvSpPr/>
                    <p:nvPr/>
                  </p:nvSpPr>
                  <p:spPr bwMode="auto">
                    <a:xfrm>
                      <a:off x="-275203" y="4882590"/>
                      <a:ext cx="1274814" cy="1283519"/>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grpSp>
        <p:grpSp>
          <p:nvGrpSpPr>
            <p:cNvPr id="70" name="组合 29"/>
            <p:cNvGrpSpPr>
              <a:grpSpLocks/>
            </p:cNvGrpSpPr>
            <p:nvPr/>
          </p:nvGrpSpPr>
          <p:grpSpPr bwMode="auto">
            <a:xfrm>
              <a:off x="2885930" y="4646895"/>
              <a:ext cx="1273577" cy="588857"/>
              <a:chOff x="1245" y="4048"/>
              <a:chExt cx="2160" cy="1080"/>
            </a:xfrm>
          </p:grpSpPr>
          <p:sp>
            <p:nvSpPr>
              <p:cNvPr id="112" name="正方形/長方形 130"/>
              <p:cNvSpPr/>
              <p:nvPr/>
            </p:nvSpPr>
            <p:spPr bwMode="auto">
              <a:xfrm>
                <a:off x="1245" y="4048"/>
                <a:ext cx="2160" cy="10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1231" tIns="24107" rIns="61231" bIns="24107"/>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en-US" altLang="zh-CN" sz="930" noProof="1">
                    <a:solidFill>
                      <a:schemeClr val="tx1"/>
                    </a:solidFill>
                    <a:latin typeface="等线" panose="02010600030101010101" pitchFamily="2" charset="-122"/>
                    <a:ea typeface="等线" panose="02010600030101010101" pitchFamily="2" charset="-122"/>
                  </a:rPr>
                  <a:t>Endoring</a:t>
                </a:r>
                <a:r>
                  <a:rPr kumimoji="1" lang="zh-CN" altLang="ja-JP" sz="930" noProof="1">
                    <a:solidFill>
                      <a:schemeClr val="tx1"/>
                    </a:solidFill>
                    <a:latin typeface="等线" panose="02010600030101010101" pitchFamily="2" charset="-122"/>
                    <a:ea typeface="等线" panose="02010600030101010101" pitchFamily="2" charset="-122"/>
                  </a:rPr>
                  <a:t>节点</a:t>
                </a:r>
              </a:p>
            </p:txBody>
          </p:sp>
          <p:grpSp>
            <p:nvGrpSpPr>
              <p:cNvPr id="113" name="Group 51"/>
              <p:cNvGrpSpPr>
                <a:grpSpLocks/>
              </p:cNvGrpSpPr>
              <p:nvPr/>
            </p:nvGrpSpPr>
            <p:grpSpPr bwMode="auto">
              <a:xfrm>
                <a:off x="1387" y="4372"/>
                <a:ext cx="603" cy="705"/>
                <a:chOff x="2628" y="2604"/>
                <a:chExt cx="376" cy="644"/>
              </a:xfrm>
            </p:grpSpPr>
            <p:sp>
              <p:nvSpPr>
                <p:cNvPr id="128" name="Freeform 52"/>
                <p:cNvSpPr>
                  <a:spLocks noChangeArrowheads="1"/>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29" name="Freeform 53"/>
                <p:cNvSpPr>
                  <a:spLocks noChangeArrowheads="1"/>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sp>
              <p:nvSpPr>
                <p:cNvPr id="130" name="Freeform 54"/>
                <p:cNvSpPr>
                  <a:spLocks noChangeArrowheads="1"/>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350" kern="0"/>
                </a:p>
              </p:txBody>
            </p:sp>
          </p:grpSp>
          <p:grpSp>
            <p:nvGrpSpPr>
              <p:cNvPr id="114" name="図形グループ 234"/>
              <p:cNvGrpSpPr>
                <a:grpSpLocks/>
              </p:cNvGrpSpPr>
              <p:nvPr/>
            </p:nvGrpSpPr>
            <p:grpSpPr bwMode="auto">
              <a:xfrm>
                <a:off x="2112" y="4476"/>
                <a:ext cx="1153" cy="472"/>
                <a:chOff x="3382657" y="1873689"/>
                <a:chExt cx="732791" cy="400473"/>
              </a:xfrm>
            </p:grpSpPr>
            <p:sp>
              <p:nvSpPr>
                <p:cNvPr id="115" name="正方形/長方形 235"/>
                <p:cNvSpPr/>
                <p:nvPr/>
              </p:nvSpPr>
              <p:spPr bwMode="auto">
                <a:xfrm>
                  <a:off x="3382975" y="1873264"/>
                  <a:ext cx="732473" cy="400898"/>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116" name="図形グループ 236"/>
                <p:cNvGrpSpPr>
                  <a:grpSpLocks/>
                </p:cNvGrpSpPr>
                <p:nvPr/>
              </p:nvGrpSpPr>
              <p:grpSpPr bwMode="auto">
                <a:xfrm>
                  <a:off x="3463726" y="1905472"/>
                  <a:ext cx="570653" cy="336907"/>
                  <a:chOff x="-113987" y="2179789"/>
                  <a:chExt cx="570653" cy="336907"/>
                </a:xfrm>
              </p:grpSpPr>
              <p:grpSp>
                <p:nvGrpSpPr>
                  <p:cNvPr id="117" name="図形グループ 299"/>
                  <p:cNvGrpSpPr>
                    <a:grpSpLocks/>
                  </p:cNvGrpSpPr>
                  <p:nvPr/>
                </p:nvGrpSpPr>
                <p:grpSpPr bwMode="auto">
                  <a:xfrm>
                    <a:off x="-113987" y="2179789"/>
                    <a:ext cx="260689" cy="336907"/>
                    <a:chOff x="1007047" y="1366155"/>
                    <a:chExt cx="1164922" cy="1504852"/>
                  </a:xfrm>
                </p:grpSpPr>
                <p:sp>
                  <p:nvSpPr>
                    <p:cNvPr id="122" name="メモ 242"/>
                    <p:cNvSpPr/>
                    <p:nvPr/>
                  </p:nvSpPr>
                  <p:spPr>
                    <a:xfrm flipV="1">
                      <a:off x="1008304" y="1364412"/>
                      <a:ext cx="1164417" cy="1506440"/>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23" name="直線コネクタ 243"/>
                    <p:cNvCxnSpPr/>
                    <p:nvPr/>
                  </p:nvCxnSpPr>
                  <p:spPr>
                    <a:xfrm>
                      <a:off x="1249707" y="1894983"/>
                      <a:ext cx="82361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直線コネクタ 244"/>
                    <p:cNvCxnSpPr/>
                    <p:nvPr/>
                  </p:nvCxnSpPr>
                  <p:spPr>
                    <a:xfrm>
                      <a:off x="1249707" y="2103422"/>
                      <a:ext cx="82361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直線コネクタ 245"/>
                    <p:cNvCxnSpPr/>
                    <p:nvPr/>
                  </p:nvCxnSpPr>
                  <p:spPr>
                    <a:xfrm>
                      <a:off x="1249707" y="2311860"/>
                      <a:ext cx="82361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直線コネクタ 246"/>
                    <p:cNvCxnSpPr/>
                    <p:nvPr/>
                  </p:nvCxnSpPr>
                  <p:spPr>
                    <a:xfrm>
                      <a:off x="1249707" y="2529771"/>
                      <a:ext cx="82361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直線コネクタ 247"/>
                    <p:cNvCxnSpPr/>
                    <p:nvPr/>
                  </p:nvCxnSpPr>
                  <p:spPr>
                    <a:xfrm>
                      <a:off x="1242609" y="1686545"/>
                      <a:ext cx="546706"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8" name="図形グループ 238"/>
                  <p:cNvGrpSpPr>
                    <a:grpSpLocks/>
                  </p:cNvGrpSpPr>
                  <p:nvPr/>
                </p:nvGrpSpPr>
                <p:grpSpPr bwMode="auto">
                  <a:xfrm>
                    <a:off x="183260" y="2203098"/>
                    <a:ext cx="273406" cy="290290"/>
                    <a:chOff x="-543549" y="4524804"/>
                    <a:chExt cx="1546155" cy="1641637"/>
                  </a:xfrm>
                </p:grpSpPr>
                <p:sp>
                  <p:nvSpPr>
                    <p:cNvPr id="119" name="Vertical Scroll 16"/>
                    <p:cNvSpPr/>
                    <p:nvPr/>
                  </p:nvSpPr>
                  <p:spPr bwMode="auto">
                    <a:xfrm>
                      <a:off x="-542672" y="4522726"/>
                      <a:ext cx="1275921" cy="1283519"/>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20" name="Vertical Scroll 16"/>
                    <p:cNvSpPr/>
                    <p:nvPr/>
                  </p:nvSpPr>
                  <p:spPr bwMode="auto">
                    <a:xfrm>
                      <a:off x="-407894" y="4702662"/>
                      <a:ext cx="1275921" cy="128351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21" name="Vertical Scroll 16"/>
                    <p:cNvSpPr/>
                    <p:nvPr/>
                  </p:nvSpPr>
                  <p:spPr bwMode="auto">
                    <a:xfrm>
                      <a:off x="-273111" y="4882590"/>
                      <a:ext cx="1275921" cy="1283519"/>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grpSp>
        <p:grpSp>
          <p:nvGrpSpPr>
            <p:cNvPr id="71" name="図形グループ 248"/>
            <p:cNvGrpSpPr>
              <a:grpSpLocks/>
            </p:cNvGrpSpPr>
            <p:nvPr/>
          </p:nvGrpSpPr>
          <p:grpSpPr bwMode="auto">
            <a:xfrm>
              <a:off x="5074890" y="5865203"/>
              <a:ext cx="679535" cy="257625"/>
              <a:chOff x="3383293" y="1874537"/>
              <a:chExt cx="731837" cy="400050"/>
            </a:xfrm>
          </p:grpSpPr>
          <p:sp>
            <p:nvSpPr>
              <p:cNvPr id="99" name="正方形/長方形 249"/>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100" name="図形グループ 250"/>
              <p:cNvGrpSpPr>
                <a:grpSpLocks/>
              </p:cNvGrpSpPr>
              <p:nvPr/>
            </p:nvGrpSpPr>
            <p:grpSpPr bwMode="auto">
              <a:xfrm>
                <a:off x="3464255" y="1906288"/>
                <a:ext cx="569913" cy="336549"/>
                <a:chOff x="-113458" y="2180605"/>
                <a:chExt cx="569913" cy="336549"/>
              </a:xfrm>
            </p:grpSpPr>
            <p:grpSp>
              <p:nvGrpSpPr>
                <p:cNvPr id="101" name="図形グループ 299"/>
                <p:cNvGrpSpPr>
                  <a:grpSpLocks/>
                </p:cNvGrpSpPr>
                <p:nvPr/>
              </p:nvGrpSpPr>
              <p:grpSpPr bwMode="auto">
                <a:xfrm>
                  <a:off x="-113458" y="2180605"/>
                  <a:ext cx="260350" cy="336549"/>
                  <a:chOff x="1009414" y="1369796"/>
                  <a:chExt cx="1163408" cy="1503251"/>
                </a:xfrm>
              </p:grpSpPr>
              <p:sp>
                <p:nvSpPr>
                  <p:cNvPr id="106" name="メモ 256"/>
                  <p:cNvSpPr/>
                  <p:nvPr/>
                </p:nvSpPr>
                <p:spPr>
                  <a:xfrm flipV="1">
                    <a:off x="1009414"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107" name="直線コネクタ 257"/>
                  <p:cNvCxnSpPr/>
                  <p:nvPr/>
                </p:nvCxnSpPr>
                <p:spPr>
                  <a:xfrm>
                    <a:off x="1250608" y="1899244"/>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259"/>
                  <p:cNvCxnSpPr/>
                  <p:nvPr/>
                </p:nvCxnSpPr>
                <p:spPr>
                  <a:xfrm>
                    <a:off x="1250608" y="2107241"/>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261"/>
                  <p:cNvCxnSpPr/>
                  <p:nvPr/>
                </p:nvCxnSpPr>
                <p:spPr>
                  <a:xfrm>
                    <a:off x="1250608" y="2315239"/>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262"/>
                  <p:cNvCxnSpPr/>
                  <p:nvPr/>
                </p:nvCxnSpPr>
                <p:spPr>
                  <a:xfrm>
                    <a:off x="1250608" y="2532688"/>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264"/>
                  <p:cNvCxnSpPr/>
                  <p:nvPr/>
                </p:nvCxnSpPr>
                <p:spPr>
                  <a:xfrm>
                    <a:off x="1243517" y="1691247"/>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2" name="図形グループ 252"/>
                <p:cNvGrpSpPr>
                  <a:grpSpLocks/>
                </p:cNvGrpSpPr>
                <p:nvPr/>
              </p:nvGrpSpPr>
              <p:grpSpPr bwMode="auto">
                <a:xfrm>
                  <a:off x="183405" y="2203887"/>
                  <a:ext cx="273050" cy="289984"/>
                  <a:chOff x="-542731" y="4529269"/>
                  <a:chExt cx="1544143" cy="1639908"/>
                </a:xfrm>
              </p:grpSpPr>
              <p:sp>
                <p:nvSpPr>
                  <p:cNvPr id="103" name="Vertical Scroll 16"/>
                  <p:cNvSpPr/>
                  <p:nvPr/>
                </p:nvSpPr>
                <p:spPr bwMode="auto">
                  <a:xfrm>
                    <a:off x="-542731"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04" name="Vertical Scroll 16"/>
                  <p:cNvSpPr/>
                  <p:nvPr/>
                </p:nvSpPr>
                <p:spPr bwMode="auto">
                  <a:xfrm>
                    <a:off x="-408070"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105" name="Vertical Scroll 16"/>
                  <p:cNvSpPr/>
                  <p:nvPr/>
                </p:nvSpPr>
                <p:spPr bwMode="auto">
                  <a:xfrm>
                    <a:off x="-273404"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2" name="図形グループ 265"/>
            <p:cNvGrpSpPr>
              <a:grpSpLocks/>
            </p:cNvGrpSpPr>
            <p:nvPr/>
          </p:nvGrpSpPr>
          <p:grpSpPr bwMode="auto">
            <a:xfrm>
              <a:off x="6688971" y="5865203"/>
              <a:ext cx="679536" cy="257625"/>
              <a:chOff x="3383293" y="1874537"/>
              <a:chExt cx="731837" cy="400050"/>
            </a:xfrm>
          </p:grpSpPr>
          <p:sp>
            <p:nvSpPr>
              <p:cNvPr id="86" name="正方形/長方形 26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0125" bIns="10125"/>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930"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87" name="図形グループ 267"/>
              <p:cNvGrpSpPr>
                <a:grpSpLocks/>
              </p:cNvGrpSpPr>
              <p:nvPr/>
            </p:nvGrpSpPr>
            <p:grpSpPr bwMode="auto">
              <a:xfrm>
                <a:off x="3464256" y="1906288"/>
                <a:ext cx="569911" cy="336549"/>
                <a:chOff x="-113457" y="2180605"/>
                <a:chExt cx="569911" cy="336549"/>
              </a:xfrm>
            </p:grpSpPr>
            <p:grpSp>
              <p:nvGrpSpPr>
                <p:cNvPr id="88" name="図形グループ 299"/>
                <p:cNvGrpSpPr>
                  <a:grpSpLocks/>
                </p:cNvGrpSpPr>
                <p:nvPr/>
              </p:nvGrpSpPr>
              <p:grpSpPr bwMode="auto">
                <a:xfrm>
                  <a:off x="-113457" y="2180605"/>
                  <a:ext cx="260350" cy="336549"/>
                  <a:chOff x="1009418" y="1369796"/>
                  <a:chExt cx="1163408" cy="1503251"/>
                </a:xfrm>
              </p:grpSpPr>
              <p:sp>
                <p:nvSpPr>
                  <p:cNvPr id="93" name="メモ 273"/>
                  <p:cNvSpPr/>
                  <p:nvPr/>
                </p:nvSpPr>
                <p:spPr>
                  <a:xfrm flipV="1">
                    <a:off x="1009418"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endParaRPr kumimoji="1" lang="ja-JP" altLang="en-US" sz="506"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cxnSp>
                <p:nvCxnSpPr>
                  <p:cNvPr id="94" name="直線コネクタ 274"/>
                  <p:cNvCxnSpPr/>
                  <p:nvPr/>
                </p:nvCxnSpPr>
                <p:spPr>
                  <a:xfrm>
                    <a:off x="1250612" y="1899244"/>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275"/>
                  <p:cNvCxnSpPr/>
                  <p:nvPr/>
                </p:nvCxnSpPr>
                <p:spPr>
                  <a:xfrm>
                    <a:off x="1250612" y="2107241"/>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276"/>
                  <p:cNvCxnSpPr/>
                  <p:nvPr/>
                </p:nvCxnSpPr>
                <p:spPr>
                  <a:xfrm>
                    <a:off x="1250612" y="2315239"/>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277"/>
                  <p:cNvCxnSpPr/>
                  <p:nvPr/>
                </p:nvCxnSpPr>
                <p:spPr>
                  <a:xfrm>
                    <a:off x="1250612" y="2532688"/>
                    <a:ext cx="82289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278"/>
                  <p:cNvCxnSpPr/>
                  <p:nvPr/>
                </p:nvCxnSpPr>
                <p:spPr>
                  <a:xfrm>
                    <a:off x="1243516" y="1691247"/>
                    <a:ext cx="546236"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9" name="図形グループ 269"/>
                <p:cNvGrpSpPr>
                  <a:grpSpLocks/>
                </p:cNvGrpSpPr>
                <p:nvPr/>
              </p:nvGrpSpPr>
              <p:grpSpPr bwMode="auto">
                <a:xfrm>
                  <a:off x="183404" y="2203887"/>
                  <a:ext cx="273050" cy="289984"/>
                  <a:chOff x="-542737" y="4529269"/>
                  <a:chExt cx="1544143" cy="1639908"/>
                </a:xfrm>
              </p:grpSpPr>
              <p:sp>
                <p:nvSpPr>
                  <p:cNvPr id="90" name="Vertical Scroll 16"/>
                  <p:cNvSpPr/>
                  <p:nvPr/>
                </p:nvSpPr>
                <p:spPr bwMode="auto">
                  <a:xfrm>
                    <a:off x="-542737"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91"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92" name="Vertical Scroll 16"/>
                  <p:cNvSpPr/>
                  <p:nvPr/>
                </p:nvSpPr>
                <p:spPr bwMode="auto">
                  <a:xfrm>
                    <a:off x="-273410"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buClr>
                        <a:srgbClr val="000000"/>
                      </a:buClr>
                      <a:buSzPct val="100000"/>
                      <a:defRPr/>
                    </a:pPr>
                    <a:endParaRPr lang="en-GB" altLang="ja-JP" sz="593" noProof="1">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grpSp>
        </p:grpSp>
        <p:sp>
          <p:nvSpPr>
            <p:cNvPr id="73" name="正方形/長方形 145"/>
            <p:cNvSpPr/>
            <p:nvPr/>
          </p:nvSpPr>
          <p:spPr>
            <a:xfrm>
              <a:off x="6264446" y="5006753"/>
              <a:ext cx="1273577" cy="411655"/>
            </a:xfrm>
            <a:prstGeom prst="rect">
              <a:avLst/>
            </a:prstGeom>
            <a:solidFill>
              <a:schemeClr val="bg1"/>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zh-CN" altLang="en-US" sz="930" noProof="1">
                  <a:solidFill>
                    <a:schemeClr val="tx1"/>
                  </a:solidFill>
                  <a:latin typeface="等线" panose="02010600030101010101" pitchFamily="2" charset="-122"/>
                  <a:ea typeface="等线" panose="02010600030101010101" pitchFamily="2" charset="-122"/>
                  <a:sym typeface="+mn-ea"/>
                </a:rPr>
                <a:t>减排项目方法学</a:t>
              </a:r>
            </a:p>
          </p:txBody>
        </p:sp>
        <p:sp>
          <p:nvSpPr>
            <p:cNvPr id="74" name="正方形/長方形 147"/>
            <p:cNvSpPr/>
            <p:nvPr/>
          </p:nvSpPr>
          <p:spPr>
            <a:xfrm>
              <a:off x="4819880" y="5006753"/>
              <a:ext cx="1273577" cy="411655"/>
            </a:xfrm>
            <a:prstGeom prst="rect">
              <a:avLst/>
            </a:prstGeom>
            <a:solidFill>
              <a:schemeClr val="bg1"/>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1pPr>
              <a:lvl2pPr marL="42418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2pPr>
              <a:lvl3pPr marL="849630"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3pPr>
              <a:lvl4pPr marL="127317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4pPr>
              <a:lvl5pPr marL="1698625" algn="l" defTabSz="847725" rtl="0" fontAlgn="base">
                <a:spcBef>
                  <a:spcPct val="0"/>
                </a:spcBef>
                <a:spcAft>
                  <a:spcPct val="0"/>
                </a:spcAft>
                <a:buFont typeface="Arial" panose="020B0604020202020204" pitchFamily="34" charset="0"/>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defTabSz="685800" fontAlgn="auto">
                <a:spcBef>
                  <a:spcPts val="0"/>
                </a:spcBef>
                <a:spcAft>
                  <a:spcPts val="0"/>
                </a:spcAft>
                <a:defRPr/>
              </a:pPr>
              <a:r>
                <a:rPr kumimoji="1" lang="zh-CN" altLang="ja-JP" sz="930" noProof="1">
                  <a:solidFill>
                    <a:schemeClr val="tx1"/>
                  </a:solidFill>
                  <a:latin typeface="等线" panose="02010600030101010101" pitchFamily="2" charset="-122"/>
                  <a:ea typeface="等线" panose="02010600030101010101" pitchFamily="2" charset="-122"/>
                </a:rPr>
                <a:t>项目开发台账</a:t>
              </a:r>
            </a:p>
          </p:txBody>
        </p:sp>
        <p:sp>
          <p:nvSpPr>
            <p:cNvPr id="75" name="角丸四角形 90"/>
            <p:cNvSpPr>
              <a:spLocks noChangeArrowheads="1"/>
            </p:cNvSpPr>
            <p:nvPr/>
          </p:nvSpPr>
          <p:spPr bwMode="auto">
            <a:xfrm>
              <a:off x="2885930" y="4103020"/>
              <a:ext cx="1236726" cy="278071"/>
            </a:xfrm>
            <a:prstGeom prst="roundRect">
              <a:avLst>
                <a:gd name="adj" fmla="val 13407"/>
              </a:avLst>
            </a:prstGeom>
            <a:solidFill>
              <a:srgbClr val="2A584C"/>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85800" fontAlgn="auto">
                <a:spcBef>
                  <a:spcPts val="0"/>
                </a:spcBef>
                <a:spcAft>
                  <a:spcPts val="0"/>
                </a:spcAft>
                <a:defRPr/>
              </a:pPr>
              <a:r>
                <a:rPr lang="zh-CN" altLang="en-GB" sz="900" noProof="1">
                  <a:solidFill>
                    <a:schemeClr val="bg1"/>
                  </a:solidFill>
                  <a:latin typeface="等线" panose="02010600030101010101" pitchFamily="2" charset="-122"/>
                  <a:ea typeface="等线" panose="02010600030101010101" pitchFamily="2" charset="-122"/>
                </a:rPr>
                <a:t>业主</a:t>
              </a:r>
            </a:p>
          </p:txBody>
        </p:sp>
        <p:sp>
          <p:nvSpPr>
            <p:cNvPr id="76" name="角丸四角形 111"/>
            <p:cNvSpPr>
              <a:spLocks noChangeArrowheads="1"/>
            </p:cNvSpPr>
            <p:nvPr/>
          </p:nvSpPr>
          <p:spPr bwMode="auto">
            <a:xfrm>
              <a:off x="8434243" y="4103020"/>
              <a:ext cx="1236726" cy="278071"/>
            </a:xfrm>
            <a:prstGeom prst="roundRect">
              <a:avLst>
                <a:gd name="adj" fmla="val 12417"/>
              </a:avLst>
            </a:prstGeom>
            <a:solidFill>
              <a:srgbClr val="0D892D"/>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85800" fontAlgn="auto">
                <a:spcBef>
                  <a:spcPts val="0"/>
                </a:spcBef>
                <a:spcAft>
                  <a:spcPts val="0"/>
                </a:spcAft>
                <a:defRPr/>
              </a:pPr>
              <a:r>
                <a:rPr lang="zh-CN" altLang="en-GB" sz="900" noProof="1">
                  <a:solidFill>
                    <a:schemeClr val="bg1"/>
                  </a:solidFill>
                  <a:latin typeface="等线" panose="02010600030101010101" pitchFamily="2" charset="-122"/>
                  <a:ea typeface="等线" panose="02010600030101010101" pitchFamily="2" charset="-122"/>
                </a:rPr>
                <a:t>项目咨询机构</a:t>
              </a:r>
            </a:p>
          </p:txBody>
        </p:sp>
        <p:sp>
          <p:nvSpPr>
            <p:cNvPr id="77" name="角丸四角形 125"/>
            <p:cNvSpPr>
              <a:spLocks noChangeArrowheads="1"/>
            </p:cNvSpPr>
            <p:nvPr/>
          </p:nvSpPr>
          <p:spPr bwMode="auto">
            <a:xfrm>
              <a:off x="8434243" y="5429312"/>
              <a:ext cx="1236726" cy="278071"/>
            </a:xfrm>
            <a:prstGeom prst="roundRect">
              <a:avLst>
                <a:gd name="adj" fmla="val 12417"/>
              </a:avLst>
            </a:prstGeom>
            <a:solidFill>
              <a:srgbClr val="322072"/>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85800" fontAlgn="auto">
                <a:spcBef>
                  <a:spcPts val="0"/>
                </a:spcBef>
                <a:spcAft>
                  <a:spcPts val="0"/>
                </a:spcAft>
                <a:defRPr/>
              </a:pPr>
              <a:r>
                <a:rPr lang="zh-CN" altLang="en-GB" sz="900" noProof="1">
                  <a:solidFill>
                    <a:schemeClr val="bg1"/>
                  </a:solidFill>
                  <a:latin typeface="等线" panose="02010600030101010101" pitchFamily="2" charset="-122"/>
                  <a:ea typeface="等线" panose="02010600030101010101" pitchFamily="2" charset="-122"/>
                </a:rPr>
                <a:t>项目审定机构</a:t>
              </a:r>
            </a:p>
          </p:txBody>
        </p:sp>
        <p:sp>
          <p:nvSpPr>
            <p:cNvPr id="78" name="角丸四角形 157"/>
            <p:cNvSpPr>
              <a:spLocks noChangeArrowheads="1"/>
            </p:cNvSpPr>
            <p:nvPr/>
          </p:nvSpPr>
          <p:spPr bwMode="auto">
            <a:xfrm>
              <a:off x="6603477" y="6325930"/>
              <a:ext cx="1236726" cy="278071"/>
            </a:xfrm>
            <a:prstGeom prst="roundRect">
              <a:avLst>
                <a:gd name="adj" fmla="val 11769"/>
              </a:avLst>
            </a:prstGeom>
            <a:solidFill>
              <a:srgbClr val="CB2377"/>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992029" fontAlgn="auto">
                <a:lnSpc>
                  <a:spcPct val="80000"/>
                </a:lnSpc>
                <a:spcBef>
                  <a:spcPts val="0"/>
                </a:spcBef>
                <a:spcAft>
                  <a:spcPct val="35000"/>
                </a:spcAft>
                <a:defRPr/>
              </a:pPr>
              <a:r>
                <a:rPr lang="zh-CN" altLang="en-GB" sz="900" noProof="1">
                  <a:solidFill>
                    <a:schemeClr val="bg1"/>
                  </a:solidFill>
                  <a:latin typeface="等线" panose="02010600030101010101" pitchFamily="2" charset="-122"/>
                  <a:ea typeface="等线" panose="02010600030101010101" pitchFamily="2" charset="-122"/>
                </a:rPr>
                <a:t>碳资产公司</a:t>
              </a:r>
            </a:p>
          </p:txBody>
        </p:sp>
        <p:sp>
          <p:nvSpPr>
            <p:cNvPr id="79" name="角丸四角形 158"/>
            <p:cNvSpPr>
              <a:spLocks noChangeArrowheads="1"/>
            </p:cNvSpPr>
            <p:nvPr/>
          </p:nvSpPr>
          <p:spPr bwMode="auto">
            <a:xfrm>
              <a:off x="4598773" y="6325930"/>
              <a:ext cx="1236726" cy="278071"/>
            </a:xfrm>
            <a:prstGeom prst="roundRect">
              <a:avLst>
                <a:gd name="adj" fmla="val 13181"/>
              </a:avLst>
            </a:prstGeom>
            <a:solidFill>
              <a:schemeClr val="tx2">
                <a:lumMod val="60000"/>
                <a:lumOff val="40000"/>
              </a:schemeClr>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685800" fontAlgn="auto">
                <a:spcBef>
                  <a:spcPts val="0"/>
                </a:spcBef>
                <a:spcAft>
                  <a:spcPts val="0"/>
                </a:spcAft>
                <a:defRPr/>
              </a:pPr>
              <a:r>
                <a:rPr lang="zh-CN" altLang="en-GB" sz="900" noProof="1">
                  <a:solidFill>
                    <a:schemeClr val="bg1"/>
                  </a:solidFill>
                  <a:latin typeface="等线" panose="02010600030101010101" pitchFamily="2" charset="-122"/>
                  <a:ea typeface="等线" panose="02010600030101010101" pitchFamily="2" charset="-122"/>
                  <a:sym typeface="+mn-ea"/>
                </a:rPr>
                <a:t>项目核查机构</a:t>
              </a:r>
            </a:p>
          </p:txBody>
        </p:sp>
        <p:sp>
          <p:nvSpPr>
            <p:cNvPr id="80" name="角丸四角形 158"/>
            <p:cNvSpPr>
              <a:spLocks noChangeArrowheads="1"/>
            </p:cNvSpPr>
            <p:nvPr/>
          </p:nvSpPr>
          <p:spPr bwMode="auto">
            <a:xfrm>
              <a:off x="2885930" y="5429312"/>
              <a:ext cx="1236726" cy="278071"/>
            </a:xfrm>
            <a:prstGeom prst="roundRect">
              <a:avLst>
                <a:gd name="adj" fmla="val 13181"/>
              </a:avLst>
            </a:prstGeom>
            <a:solidFill>
              <a:srgbClr val="E98211"/>
            </a:solidFill>
            <a:ln w="9525">
              <a:solidFill>
                <a:srgbClr val="7DCDF2"/>
              </a:solidFill>
              <a:round/>
            </a:ln>
            <a:effectLst>
              <a:outerShdw blurRad="40000" dist="23000" dir="5400000" rotWithShape="0">
                <a:srgbClr val="000000">
                  <a:alpha val="34998"/>
                </a:srgbClr>
              </a:outerShdw>
            </a:effectLst>
          </p:spPr>
          <p:txBody>
            <a:bodyPr lIns="61231" tIns="30616" rIns="61231" bIns="30616" anchor="ctr"/>
            <a:lstStyle>
              <a:defPPr>
                <a:defRPr lang="zh-CN"/>
              </a:defPPr>
              <a:lvl1pPr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1pPr>
              <a:lvl2pPr marL="42418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2pPr>
              <a:lvl3pPr marL="849630"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3pPr>
              <a:lvl4pPr marL="127317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4pPr>
              <a:lvl5pPr marL="1698625" algn="l" defTabSz="847725" rtl="0" fontAlgn="base">
                <a:spcBef>
                  <a:spcPct val="0"/>
                </a:spcBef>
                <a:spcAft>
                  <a:spcPct val="0"/>
                </a:spcAft>
                <a:buFont typeface="Arial" panose="020B0604020202020204" pitchFamily="34" charset="0"/>
                <a:defRPr sz="16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600" kern="1200">
                  <a:solidFill>
                    <a:schemeClr val="tx1"/>
                  </a:solidFill>
                  <a:latin typeface="Calibri" panose="020F0502020204030204" pitchFamily="34" charset="0"/>
                  <a:ea typeface="宋体" panose="02010600030101010101" pitchFamily="2" charset="-122"/>
                  <a:cs typeface="+mn-cs"/>
                </a:defRPr>
              </a:lvl9pPr>
            </a:lstStyle>
            <a:p>
              <a:pPr algn="ctr" defTabSz="992029" fontAlgn="auto">
                <a:lnSpc>
                  <a:spcPct val="90000"/>
                </a:lnSpc>
                <a:spcBef>
                  <a:spcPts val="0"/>
                </a:spcBef>
                <a:spcAft>
                  <a:spcPct val="35000"/>
                </a:spcAft>
                <a:defRPr/>
              </a:pPr>
              <a:r>
                <a:rPr lang="zh-CN" altLang="en-GB" sz="900" noProof="1">
                  <a:solidFill>
                    <a:schemeClr val="bg1"/>
                  </a:solidFill>
                  <a:latin typeface="等线" panose="02010600030101010101" pitchFamily="2" charset="-122"/>
                  <a:ea typeface="等线" panose="02010600030101010101" pitchFamily="2" charset="-122"/>
                </a:rPr>
                <a:t>专家委员会</a:t>
              </a:r>
            </a:p>
          </p:txBody>
        </p:sp>
        <p:cxnSp>
          <p:nvCxnSpPr>
            <p:cNvPr id="81" name="直線コネクタ 103"/>
            <p:cNvCxnSpPr/>
            <p:nvPr/>
          </p:nvCxnSpPr>
          <p:spPr>
            <a:xfrm flipV="1">
              <a:off x="6858487" y="4150729"/>
              <a:ext cx="170989" cy="271256"/>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82" name="文本框 8"/>
          <p:cNvSpPr txBox="1">
            <a:spLocks noChangeArrowheads="1"/>
          </p:cNvSpPr>
          <p:nvPr/>
        </p:nvSpPr>
        <p:spPr bwMode="auto">
          <a:xfrm>
            <a:off x="461078" y="3300927"/>
            <a:ext cx="1578704"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128588" indent="-128588" defTabSz="685800" fontAlgn="auto">
              <a:lnSpc>
                <a:spcPct val="90000"/>
              </a:lnSpc>
              <a:spcBef>
                <a:spcPts val="0"/>
              </a:spcBef>
              <a:spcAft>
                <a:spcPts val="0"/>
              </a:spcAft>
              <a:buFont typeface="Wingdings" panose="05000000000000000000" pitchFamily="2" charset="2"/>
              <a:buChar char="ü"/>
              <a:defRPr/>
            </a:pPr>
            <a:r>
              <a:rPr lang="zh-CN" altLang="en-GB" sz="900" kern="0" dirty="0">
                <a:sym typeface="等线" panose="02010600030101010101" pitchFamily="2" charset="-122"/>
              </a:rPr>
              <a:t>数据记录和文件登记共享账本，大幅减少过程成本</a:t>
            </a:r>
          </a:p>
        </p:txBody>
      </p:sp>
      <p:sp>
        <p:nvSpPr>
          <p:cNvPr id="83" name="文本框 9"/>
          <p:cNvSpPr txBox="1">
            <a:spLocks noChangeArrowheads="1"/>
          </p:cNvSpPr>
          <p:nvPr/>
        </p:nvSpPr>
        <p:spPr bwMode="auto">
          <a:xfrm>
            <a:off x="7203632" y="3290910"/>
            <a:ext cx="172574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128588" indent="-128588" defTabSz="685800" fontAlgn="auto">
              <a:lnSpc>
                <a:spcPct val="90000"/>
              </a:lnSpc>
              <a:spcBef>
                <a:spcPts val="0"/>
              </a:spcBef>
              <a:spcAft>
                <a:spcPts val="0"/>
              </a:spcAft>
              <a:buFont typeface="Wingdings" panose="05000000000000000000" pitchFamily="2" charset="2"/>
              <a:buChar char="ü"/>
              <a:defRPr/>
            </a:pPr>
            <a:r>
              <a:rPr lang="zh-CN" altLang="en-GB" sz="900" kern="0" dirty="0">
                <a:sym typeface="等线" panose="02010600030101010101" pitchFamily="2" charset="-122"/>
              </a:rPr>
              <a:t>基于智能合约的项目</a:t>
            </a:r>
            <a:r>
              <a:rPr lang="zh-CN" altLang="en-US" sz="900" kern="0" dirty="0">
                <a:sym typeface="等线" panose="02010600030101010101" pitchFamily="2" charset="-122"/>
              </a:rPr>
              <a:t>方法学，实现各类在</a:t>
            </a:r>
            <a:r>
              <a:rPr lang="en-US" altLang="zh-CN" sz="900" kern="0" dirty="0">
                <a:sym typeface="等线" panose="02010600030101010101" pitchFamily="2" charset="-122"/>
              </a:rPr>
              <a:t>CDM</a:t>
            </a:r>
            <a:r>
              <a:rPr lang="zh-CN" altLang="en-US" sz="900" kern="0" dirty="0">
                <a:sym typeface="等线" panose="02010600030101010101" pitchFamily="2" charset="-122"/>
              </a:rPr>
              <a:t>机制之外的</a:t>
            </a:r>
            <a:r>
              <a:rPr lang="en-US" altLang="zh-CN" sz="900" kern="0" dirty="0">
                <a:sym typeface="等线" panose="02010600030101010101" pitchFamily="2" charset="-122"/>
              </a:rPr>
              <a:t>VER</a:t>
            </a:r>
            <a:r>
              <a:rPr lang="zh-CN" altLang="en-US" sz="900" kern="0" dirty="0">
                <a:sym typeface="等线" panose="02010600030101010101" pitchFamily="2" charset="-122"/>
              </a:rPr>
              <a:t>减排信用额度的自动注册</a:t>
            </a:r>
          </a:p>
        </p:txBody>
      </p:sp>
      <p:sp>
        <p:nvSpPr>
          <p:cNvPr id="84" name="文本框 12"/>
          <p:cNvSpPr txBox="1">
            <a:spLocks noChangeArrowheads="1"/>
          </p:cNvSpPr>
          <p:nvPr/>
        </p:nvSpPr>
        <p:spPr bwMode="auto">
          <a:xfrm>
            <a:off x="485055" y="4407552"/>
            <a:ext cx="1578704"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128588" indent="-128588" defTabSz="685800" fontAlgn="auto">
              <a:lnSpc>
                <a:spcPct val="90000"/>
              </a:lnSpc>
              <a:spcBef>
                <a:spcPts val="0"/>
              </a:spcBef>
              <a:spcAft>
                <a:spcPts val="0"/>
              </a:spcAft>
              <a:buFont typeface="Wingdings" panose="05000000000000000000" pitchFamily="2" charset="2"/>
              <a:buChar char="ü"/>
              <a:defRPr/>
            </a:pPr>
            <a:r>
              <a:rPr lang="zh-CN" altLang="en-GB" sz="900" kern="0" dirty="0">
                <a:sym typeface="等线" panose="02010600030101010101" pitchFamily="2" charset="-122"/>
              </a:rPr>
              <a:t>区块链备案文件和数据，自证其信，减少不必要征信和公证过程</a:t>
            </a:r>
          </a:p>
        </p:txBody>
      </p:sp>
      <p:sp>
        <p:nvSpPr>
          <p:cNvPr id="85" name="文本框 13"/>
          <p:cNvSpPr txBox="1">
            <a:spLocks noChangeArrowheads="1"/>
          </p:cNvSpPr>
          <p:nvPr/>
        </p:nvSpPr>
        <p:spPr bwMode="auto">
          <a:xfrm>
            <a:off x="7231920" y="4346241"/>
            <a:ext cx="1579810"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128588" indent="-128588" defTabSz="685800" fontAlgn="auto">
              <a:lnSpc>
                <a:spcPct val="90000"/>
              </a:lnSpc>
              <a:spcBef>
                <a:spcPts val="0"/>
              </a:spcBef>
              <a:spcAft>
                <a:spcPts val="0"/>
              </a:spcAft>
              <a:buFont typeface="Wingdings" panose="05000000000000000000" pitchFamily="2" charset="2"/>
              <a:buChar char="ü"/>
              <a:defRPr/>
            </a:pPr>
            <a:r>
              <a:rPr lang="zh-CN" altLang="en-US" sz="900" kern="0" dirty="0">
                <a:sym typeface="等线" panose="02010600030101010101" pitchFamily="2" charset="-122"/>
              </a:rPr>
              <a:t>数据接口对外开放，可用于碳金融及绿色金融产品开发</a:t>
            </a:r>
          </a:p>
        </p:txBody>
      </p:sp>
      <p:sp>
        <p:nvSpPr>
          <p:cNvPr id="6" name="TextBox 46"/>
          <p:cNvSpPr txBox="1"/>
          <p:nvPr/>
        </p:nvSpPr>
        <p:spPr>
          <a:xfrm>
            <a:off x="2252264" y="2122897"/>
            <a:ext cx="1991916" cy="246496"/>
          </a:xfrm>
          <a:prstGeom prst="rect">
            <a:avLst/>
          </a:prstGeom>
          <a:noFill/>
          <a:ln w="9525">
            <a:noFill/>
          </a:ln>
        </p:spPr>
        <p:txBody>
          <a:bodyPr lIns="61231" tIns="30616" rIns="61231" bIns="30616">
            <a:sp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stStyle>
          <a:p>
            <a:pPr marL="0" indent="0" algn="ctr" defTabSz="685800" fontAlgn="auto">
              <a:lnSpc>
                <a:spcPct val="100000"/>
              </a:lnSpc>
              <a:spcBef>
                <a:spcPct val="0"/>
              </a:spcBef>
              <a:spcAft>
                <a:spcPts val="0"/>
              </a:spcAft>
              <a:buNone/>
              <a:defRPr/>
            </a:pPr>
            <a:r>
              <a:rPr lang="zh-CN" altLang="en-US" sz="1200" noProof="1">
                <a:solidFill>
                  <a:schemeClr val="bg1"/>
                </a:solidFill>
                <a:latin typeface="等线" panose="02010600030101010101" pitchFamily="2" charset="-122"/>
                <a:ea typeface="等线" panose="02010600030101010101" pitchFamily="2" charset="-122"/>
              </a:rPr>
              <a:t>目前</a:t>
            </a:r>
            <a:r>
              <a:rPr lang="zh-CN" altLang="en-GB" sz="1200" noProof="1">
                <a:solidFill>
                  <a:schemeClr val="bg1"/>
                </a:solidFill>
                <a:latin typeface="等线" panose="02010600030101010101" pitchFamily="2" charset="-122"/>
                <a:ea typeface="等线" panose="02010600030101010101" pitchFamily="2" charset="-122"/>
              </a:rPr>
              <a:t>碳资产项目开发流程</a:t>
            </a:r>
          </a:p>
        </p:txBody>
      </p:sp>
      <p:grpSp>
        <p:nvGrpSpPr>
          <p:cNvPr id="201" name="组合 200"/>
          <p:cNvGrpSpPr/>
          <p:nvPr/>
        </p:nvGrpSpPr>
        <p:grpSpPr>
          <a:xfrm>
            <a:off x="1273148" y="2495693"/>
            <a:ext cx="7322936" cy="369486"/>
            <a:chOff x="955900" y="2808361"/>
            <a:chExt cx="10654398" cy="492648"/>
          </a:xfrm>
        </p:grpSpPr>
        <p:sp>
          <p:nvSpPr>
            <p:cNvPr id="42" name="右箭头 157"/>
            <p:cNvSpPr/>
            <p:nvPr/>
          </p:nvSpPr>
          <p:spPr>
            <a:xfrm>
              <a:off x="6697749" y="2808361"/>
              <a:ext cx="4912549" cy="492648"/>
            </a:xfrm>
            <a:prstGeom prst="rightArrow">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685800" fontAlgn="auto">
                <a:spcBef>
                  <a:spcPts val="0"/>
                </a:spcBef>
                <a:spcAft>
                  <a:spcPts val="0"/>
                </a:spcAft>
                <a:defRPr/>
              </a:pPr>
              <a:r>
                <a:rPr lang="en-US" altLang="zh-CN" sz="1200" b="1" kern="0" dirty="0">
                  <a:solidFill>
                    <a:schemeClr val="bg1"/>
                  </a:solidFill>
                  <a:latin typeface="等线" panose="02010600030101010101" pitchFamily="2" charset="-122"/>
                  <a:ea typeface="等线" panose="02010600030101010101" pitchFamily="2" charset="-122"/>
                </a:rPr>
                <a:t>3-6</a:t>
              </a:r>
              <a:r>
                <a:rPr lang="zh-CN" altLang="en-US" sz="1200" b="1" kern="0" dirty="0">
                  <a:solidFill>
                    <a:schemeClr val="bg1"/>
                  </a:solidFill>
                  <a:latin typeface="等线" panose="02010600030101010101" pitchFamily="2" charset="-122"/>
                  <a:ea typeface="等线" panose="02010600030101010101" pitchFamily="2" charset="-122"/>
                </a:rPr>
                <a:t>个月</a:t>
              </a:r>
            </a:p>
          </p:txBody>
        </p:sp>
        <p:sp>
          <p:nvSpPr>
            <p:cNvPr id="14" name="矩形 13"/>
            <p:cNvSpPr/>
            <p:nvPr/>
          </p:nvSpPr>
          <p:spPr>
            <a:xfrm>
              <a:off x="955900" y="2927005"/>
              <a:ext cx="5760000" cy="241200"/>
            </a:xfrm>
            <a:prstGeom prst="rect">
              <a:avLst/>
            </a:prstGeom>
            <a:noFill/>
            <a:ln>
              <a:gradFill>
                <a:gsLst>
                  <a:gs pos="4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缩短</a:t>
              </a:r>
              <a:r>
                <a:rPr lang="en-US" altLang="zh-CN" sz="1200" b="1" dirty="0">
                  <a:solidFill>
                    <a:schemeClr val="tx1"/>
                  </a:solidFill>
                </a:rPr>
                <a:t>40%-80%</a:t>
              </a:r>
              <a:r>
                <a:rPr lang="zh-CN" altLang="en-US" sz="1200" b="1" dirty="0">
                  <a:solidFill>
                    <a:schemeClr val="tx1"/>
                  </a:solidFill>
                </a:rPr>
                <a:t>开发时间</a:t>
              </a:r>
            </a:p>
          </p:txBody>
        </p:sp>
      </p:grpSp>
      <p:sp>
        <p:nvSpPr>
          <p:cNvPr id="202" name="Shape 118"/>
          <p:cNvSpPr/>
          <p:nvPr/>
        </p:nvSpPr>
        <p:spPr>
          <a:xfrm>
            <a:off x="159863" y="1083856"/>
            <a:ext cx="1239212" cy="640636"/>
          </a:xfrm>
          <a:prstGeom prst="homePlate">
            <a:avLst/>
          </a:prstGeom>
          <a:solidFill>
            <a:schemeClr val="accent1">
              <a:lumMod val="50000"/>
            </a:schemeClr>
          </a:solidFill>
          <a:ln w="12700">
            <a:solidFill>
              <a:schemeClr val="tx2"/>
            </a:solidFill>
            <a:miter lim="400000"/>
          </a:ln>
        </p:spPr>
        <p:txBody>
          <a:bodyPr lIns="45719" rIns="45719" anchor="ctr"/>
          <a:lstStyle/>
          <a:p>
            <a:r>
              <a:rPr lang="zh-CN" altLang="en-US" sz="1500" b="1" dirty="0">
                <a:solidFill>
                  <a:schemeClr val="bg1"/>
                </a:solidFill>
              </a:rPr>
              <a:t>目前碳资产开发流程</a:t>
            </a:r>
            <a:endParaRPr sz="1500" b="1" dirty="0">
              <a:solidFill>
                <a:schemeClr val="bg1"/>
              </a:solidFill>
            </a:endParaRPr>
          </a:p>
        </p:txBody>
      </p:sp>
      <p:sp>
        <p:nvSpPr>
          <p:cNvPr id="203" name="Shape 118"/>
          <p:cNvSpPr/>
          <p:nvPr/>
        </p:nvSpPr>
        <p:spPr>
          <a:xfrm>
            <a:off x="159863" y="2432421"/>
            <a:ext cx="1239212" cy="640636"/>
          </a:xfrm>
          <a:prstGeom prst="homePlate">
            <a:avLst/>
          </a:prstGeom>
          <a:solidFill>
            <a:srgbClr val="137EEC"/>
          </a:solidFill>
          <a:ln w="12700">
            <a:miter lim="400000"/>
          </a:ln>
        </p:spPr>
        <p:txBody>
          <a:bodyPr lIns="45719" rIns="45719" anchor="ctr"/>
          <a:lstStyle/>
          <a:p>
            <a:r>
              <a:rPr lang="zh-CN" altLang="en-US" sz="1500" b="1" dirty="0">
                <a:solidFill>
                  <a:schemeClr val="bg1"/>
                </a:solidFill>
              </a:rPr>
              <a:t>能链碳资产开发流程</a:t>
            </a:r>
            <a:endParaRPr sz="1500" b="1" dirty="0">
              <a:solidFill>
                <a:schemeClr val="bg1"/>
              </a:solidFill>
            </a:endParaRPr>
          </a:p>
        </p:txBody>
      </p:sp>
    </p:spTree>
    <p:extLst>
      <p:ext uri="{BB962C8B-B14F-4D97-AF65-F5344CB8AC3E}">
        <p14:creationId xmlns:p14="http://schemas.microsoft.com/office/powerpoint/2010/main" val="247534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sz="1620" dirty="0"/>
              <a:t>碳链</a:t>
            </a:r>
            <a:r>
              <a:rPr lang="en-US" altLang="zh-CN" sz="1620" dirty="0"/>
              <a:t>POC</a:t>
            </a:r>
            <a:r>
              <a:rPr lang="zh-CN" altLang="en-US" sz="1620" dirty="0"/>
              <a:t>（概念验证版本）</a:t>
            </a:r>
          </a:p>
        </p:txBody>
      </p:sp>
      <p:sp>
        <p:nvSpPr>
          <p:cNvPr id="10" name="页脚占位符 9"/>
          <p:cNvSpPr>
            <a:spLocks noGrp="1"/>
          </p:cNvSpPr>
          <p:nvPr>
            <p:ph type="ftr" sz="quarter" idx="11"/>
          </p:nvPr>
        </p:nvSpPr>
        <p:spPr/>
        <p:txBody>
          <a:bodyPr/>
          <a:lstStyle/>
          <a:p>
            <a:r>
              <a:rPr lang="en-US" altLang="zh-CN"/>
              <a:t>Strictly Private and Confidential</a:t>
            </a:r>
            <a:endParaRPr lang="zh-CN" altLang="en-US"/>
          </a:p>
        </p:txBody>
      </p:sp>
      <p:sp>
        <p:nvSpPr>
          <p:cNvPr id="2" name="灯片编号占位符 1"/>
          <p:cNvSpPr>
            <a:spLocks noGrp="1"/>
          </p:cNvSpPr>
          <p:nvPr>
            <p:ph type="sldNum" sz="quarter" idx="12"/>
          </p:nvPr>
        </p:nvSpPr>
        <p:spPr/>
        <p:txBody>
          <a:bodyPr/>
          <a:lstStyle/>
          <a:p>
            <a:fld id="{C2BC8E46-63F7-4A3B-A72C-C9DC5FCB4832}" type="slidenum">
              <a:rPr lang="zh-CN" altLang="en-US" smtClean="0"/>
              <a:t>23</a:t>
            </a:fld>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67" y="2003319"/>
            <a:ext cx="2841390" cy="178269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294" y="2658984"/>
            <a:ext cx="2841390" cy="17826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831" y="2130071"/>
            <a:ext cx="2841390" cy="1782692"/>
          </a:xfrm>
          <a:prstGeom prst="rect">
            <a:avLst/>
          </a:prstGeom>
        </p:spPr>
      </p:pic>
      <p:sp>
        <p:nvSpPr>
          <p:cNvPr id="7" name="标题 1"/>
          <p:cNvSpPr txBox="1">
            <a:spLocks/>
          </p:cNvSpPr>
          <p:nvPr/>
        </p:nvSpPr>
        <p:spPr>
          <a:xfrm>
            <a:off x="849974" y="679703"/>
            <a:ext cx="7098030" cy="8947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553" dirty="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8487" y="3361149"/>
            <a:ext cx="2841390" cy="1782692"/>
          </a:xfrm>
          <a:prstGeom prst="rect">
            <a:avLst/>
          </a:prstGeom>
        </p:spPr>
      </p:pic>
      <p:sp>
        <p:nvSpPr>
          <p:cNvPr id="13" name="矩形 12"/>
          <p:cNvSpPr/>
          <p:nvPr/>
        </p:nvSpPr>
        <p:spPr>
          <a:xfrm>
            <a:off x="1253497" y="1667325"/>
            <a:ext cx="1271180" cy="78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碳资产项目发起</a:t>
            </a:r>
          </a:p>
        </p:txBody>
      </p:sp>
      <p:sp>
        <p:nvSpPr>
          <p:cNvPr id="14" name="矩形 13"/>
          <p:cNvSpPr/>
          <p:nvPr/>
        </p:nvSpPr>
        <p:spPr>
          <a:xfrm>
            <a:off x="2906670" y="1667324"/>
            <a:ext cx="1271180" cy="78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专业机构验证</a:t>
            </a:r>
          </a:p>
        </p:txBody>
      </p:sp>
      <p:sp>
        <p:nvSpPr>
          <p:cNvPr id="15" name="矩形 14"/>
          <p:cNvSpPr/>
          <p:nvPr/>
        </p:nvSpPr>
        <p:spPr>
          <a:xfrm>
            <a:off x="4586238" y="1667324"/>
            <a:ext cx="1271180" cy="78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碳资产备案登记</a:t>
            </a:r>
          </a:p>
        </p:txBody>
      </p:sp>
      <p:cxnSp>
        <p:nvCxnSpPr>
          <p:cNvPr id="17" name="直接箭头连接符 16"/>
          <p:cNvCxnSpPr>
            <a:stCxn id="13" idx="3"/>
            <a:endCxn id="14" idx="1"/>
          </p:cNvCxnSpPr>
          <p:nvPr/>
        </p:nvCxnSpPr>
        <p:spPr>
          <a:xfrm flipV="1">
            <a:off x="2524678" y="1706598"/>
            <a:ext cx="3819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5" idx="1"/>
          </p:cNvCxnSpPr>
          <p:nvPr/>
        </p:nvCxnSpPr>
        <p:spPr>
          <a:xfrm>
            <a:off x="4177849" y="1706597"/>
            <a:ext cx="408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p:cNvCxnSpPr>
          <p:nvPr/>
        </p:nvCxnSpPr>
        <p:spPr>
          <a:xfrm>
            <a:off x="3204287" y="2438429"/>
            <a:ext cx="2447833"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cxnSpLocks/>
          </p:cNvCxnSpPr>
          <p:nvPr/>
        </p:nvCxnSpPr>
        <p:spPr>
          <a:xfrm>
            <a:off x="4706151" y="2861871"/>
            <a:ext cx="94596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cxnSpLocks/>
            <a:stCxn id="3" idx="3"/>
            <a:endCxn id="6" idx="2"/>
          </p:cNvCxnSpPr>
          <p:nvPr/>
        </p:nvCxnSpPr>
        <p:spPr>
          <a:xfrm flipV="1">
            <a:off x="6189877" y="3912763"/>
            <a:ext cx="1016649" cy="339732"/>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839586" y="1667326"/>
            <a:ext cx="1271180" cy="78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区块链后台</a:t>
            </a:r>
          </a:p>
        </p:txBody>
      </p:sp>
    </p:spTree>
    <p:extLst>
      <p:ext uri="{BB962C8B-B14F-4D97-AF65-F5344CB8AC3E}">
        <p14:creationId xmlns:p14="http://schemas.microsoft.com/office/powerpoint/2010/main" val="691739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对象 100" hidden="1"/>
          <p:cNvGraphicFramePr>
            <a:graphicFrameLocks/>
          </p:cNvGraphicFramePr>
          <p:nvPr>
            <p:custDataLst>
              <p:tags r:id="rId2"/>
            </p:custDataLst>
          </p:nvPr>
        </p:nvGraphicFramePr>
        <p:xfrm>
          <a:off x="457200" y="285750"/>
          <a:ext cx="142875" cy="142875"/>
        </p:xfrm>
        <a:graphic>
          <a:graphicData uri="http://schemas.openxmlformats.org/presentationml/2006/ole">
            <mc:AlternateContent xmlns:mc="http://schemas.openxmlformats.org/markup-compatibility/2006">
              <mc:Choice xmlns:v="urn:schemas-microsoft-com:vml" Requires="v">
                <p:oleObj spid="_x0000_s3155979" name="think-cell Slide" r:id="rId35" imgW="0" imgH="0" progId="TCLayout.ActiveDocument.1">
                  <p:embed/>
                </p:oleObj>
              </mc:Choice>
              <mc:Fallback>
                <p:oleObj name="think-cell Slide" r:id="rId35" imgW="0" imgH="0" progId="TCLayout.ActiveDocument.1">
                  <p:embed/>
                  <p:pic>
                    <p:nvPicPr>
                      <p:cNvPr id="101" name="对象 100"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7200" y="285750"/>
                        <a:ext cx="142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图示 99"/>
          <p:cNvGraphicFramePr/>
          <p:nvPr>
            <p:custDataLst>
              <p:tags r:id="rId3"/>
            </p:custDataLst>
            <p:extLst/>
          </p:nvPr>
        </p:nvGraphicFramePr>
        <p:xfrm>
          <a:off x="1461383" y="1422620"/>
          <a:ext cx="6415646" cy="689279"/>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sp>
        <p:nvSpPr>
          <p:cNvPr id="4" name="圆角矩形 3"/>
          <p:cNvSpPr/>
          <p:nvPr>
            <p:custDataLst>
              <p:tags r:id="rId4"/>
            </p:custDataLst>
          </p:nvPr>
        </p:nvSpPr>
        <p:spPr>
          <a:xfrm>
            <a:off x="3340715" y="2965744"/>
            <a:ext cx="3175421" cy="2332962"/>
          </a:xfrm>
          <a:prstGeom prst="round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0" dirty="0">
              <a:latin typeface="等线" panose="02010600030101010101" pitchFamily="2" charset="-122"/>
              <a:ea typeface="等线" panose="02010600030101010101" pitchFamily="2" charset="-122"/>
            </a:endParaRPr>
          </a:p>
        </p:txBody>
      </p:sp>
      <p:sp>
        <p:nvSpPr>
          <p:cNvPr id="5" name="椭圆 4"/>
          <p:cNvSpPr/>
          <p:nvPr>
            <p:custDataLst>
              <p:tags r:id="rId5"/>
            </p:custDataLst>
          </p:nvPr>
        </p:nvSpPr>
        <p:spPr>
          <a:xfrm>
            <a:off x="3156049" y="4715466"/>
            <a:ext cx="369329" cy="369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0" dirty="0">
              <a:latin typeface="等线" panose="02010600030101010101" pitchFamily="2" charset="-122"/>
              <a:ea typeface="等线" panose="02010600030101010101" pitchFamily="2" charset="-122"/>
            </a:endParaRPr>
          </a:p>
        </p:txBody>
      </p:sp>
      <p:sp>
        <p:nvSpPr>
          <p:cNvPr id="6" name="椭圆 5"/>
          <p:cNvSpPr/>
          <p:nvPr>
            <p:custDataLst>
              <p:tags r:id="rId6"/>
            </p:custDataLst>
          </p:nvPr>
        </p:nvSpPr>
        <p:spPr>
          <a:xfrm>
            <a:off x="3156050" y="3289767"/>
            <a:ext cx="369329" cy="3693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latin typeface="等线" panose="02010600030101010101" pitchFamily="2" charset="-122"/>
              <a:ea typeface="等线" panose="02010600030101010101" pitchFamily="2" charset="-122"/>
            </a:endParaRPr>
          </a:p>
        </p:txBody>
      </p:sp>
      <p:sp>
        <p:nvSpPr>
          <p:cNvPr id="7" name="椭圆 6"/>
          <p:cNvSpPr/>
          <p:nvPr>
            <p:custDataLst>
              <p:tags r:id="rId7"/>
            </p:custDataLst>
          </p:nvPr>
        </p:nvSpPr>
        <p:spPr>
          <a:xfrm>
            <a:off x="6331471" y="3289767"/>
            <a:ext cx="369329" cy="3693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0" dirty="0">
              <a:latin typeface="等线" panose="02010600030101010101" pitchFamily="2" charset="-122"/>
              <a:ea typeface="等线" panose="02010600030101010101" pitchFamily="2" charset="-122"/>
            </a:endParaRPr>
          </a:p>
        </p:txBody>
      </p:sp>
      <p:sp>
        <p:nvSpPr>
          <p:cNvPr id="8" name="矩形 7"/>
          <p:cNvSpPr/>
          <p:nvPr>
            <p:custDataLst>
              <p:tags r:id="rId8"/>
            </p:custDataLst>
          </p:nvPr>
        </p:nvSpPr>
        <p:spPr>
          <a:xfrm>
            <a:off x="6710548" y="2562724"/>
            <a:ext cx="1749722" cy="553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90" i="1" dirty="0">
                <a:latin typeface="等线" panose="02010600030101010101" pitchFamily="2" charset="-122"/>
                <a:ea typeface="等线" panose="02010600030101010101" pitchFamily="2" charset="-122"/>
              </a:rPr>
              <a:t>Endorsing Peer</a:t>
            </a:r>
          </a:p>
          <a:p>
            <a:pPr algn="ctr"/>
            <a:r>
              <a:rPr lang="zh-CN" altLang="en-US" sz="990" i="1" dirty="0">
                <a:latin typeface="等线" panose="02010600030101010101" pitchFamily="2" charset="-122"/>
                <a:ea typeface="等线" panose="02010600030101010101" pitchFamily="2" charset="-122"/>
              </a:rPr>
              <a:t>（百人会</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碳配额交易所会员</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第三方认证机构）</a:t>
            </a:r>
          </a:p>
        </p:txBody>
      </p:sp>
      <p:sp>
        <p:nvSpPr>
          <p:cNvPr id="10" name="矩形 9"/>
          <p:cNvSpPr/>
          <p:nvPr>
            <p:custDataLst>
              <p:tags r:id="rId9"/>
            </p:custDataLst>
          </p:nvPr>
        </p:nvSpPr>
        <p:spPr>
          <a:xfrm>
            <a:off x="998290" y="4623133"/>
            <a:ext cx="1879331" cy="55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latin typeface="等线" panose="02010600030101010101" pitchFamily="2" charset="-122"/>
                <a:ea typeface="等线" panose="02010600030101010101" pitchFamily="2" charset="-122"/>
              </a:rPr>
              <a:t>碳配额需求方</a:t>
            </a:r>
            <a:endParaRPr lang="en-US" altLang="zh-CN" sz="990" dirty="0">
              <a:latin typeface="等线" panose="02010600030101010101" pitchFamily="2" charset="-122"/>
              <a:ea typeface="等线" panose="02010600030101010101" pitchFamily="2" charset="-122"/>
            </a:endParaRPr>
          </a:p>
          <a:p>
            <a:pPr algn="ctr"/>
            <a:r>
              <a:rPr lang="zh-CN" altLang="en-US" sz="990" i="1" dirty="0">
                <a:latin typeface="等线" panose="02010600030101010101" pitchFamily="2" charset="-122"/>
                <a:ea typeface="等线" panose="02010600030101010101" pitchFamily="2" charset="-122"/>
              </a:rPr>
              <a:t>（汽柴油汽车生产企业</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投资者</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碳资产管理公司</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地方政府）</a:t>
            </a:r>
          </a:p>
        </p:txBody>
      </p:sp>
      <p:sp>
        <p:nvSpPr>
          <p:cNvPr id="11" name="矩形 10"/>
          <p:cNvSpPr/>
          <p:nvPr>
            <p:custDataLst>
              <p:tags r:id="rId10"/>
            </p:custDataLst>
          </p:nvPr>
        </p:nvSpPr>
        <p:spPr>
          <a:xfrm>
            <a:off x="1007753" y="2562724"/>
            <a:ext cx="1879331" cy="5539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latin typeface="等线" panose="02010600030101010101" pitchFamily="2" charset="-122"/>
                <a:ea typeface="等线" panose="02010600030101010101" pitchFamily="2" charset="-122"/>
              </a:rPr>
              <a:t>碳配额供给方</a:t>
            </a:r>
            <a:endParaRPr lang="en-US" altLang="zh-CN" sz="990" dirty="0">
              <a:latin typeface="等线" panose="02010600030101010101" pitchFamily="2" charset="-122"/>
              <a:ea typeface="等线" panose="02010600030101010101" pitchFamily="2" charset="-122"/>
            </a:endParaRPr>
          </a:p>
          <a:p>
            <a:pPr algn="ctr"/>
            <a:r>
              <a:rPr lang="zh-CN" altLang="en-US" sz="990" i="1" dirty="0">
                <a:latin typeface="等线" panose="02010600030101010101" pitchFamily="2" charset="-122"/>
                <a:ea typeface="等线" panose="02010600030101010101" pitchFamily="2" charset="-122"/>
              </a:rPr>
              <a:t>（电动汽车生产企业</a:t>
            </a:r>
            <a:r>
              <a:rPr lang="en-US" altLang="zh-CN" sz="990" i="1" dirty="0">
                <a:latin typeface="等线" panose="02010600030101010101" pitchFamily="2" charset="-122"/>
                <a:ea typeface="等线" panose="02010600030101010101" pitchFamily="2" charset="-122"/>
              </a:rPr>
              <a:t>/</a:t>
            </a:r>
            <a:r>
              <a:rPr lang="zh-CN" altLang="en-US" sz="990" i="1" dirty="0">
                <a:latin typeface="等线" panose="02010600030101010101" pitchFamily="2" charset="-122"/>
                <a:ea typeface="等线" panose="02010600030101010101" pitchFamily="2" charset="-122"/>
              </a:rPr>
              <a:t>其他符合规定的节能减排项目）</a:t>
            </a:r>
          </a:p>
        </p:txBody>
      </p:sp>
      <p:sp>
        <p:nvSpPr>
          <p:cNvPr id="17" name="TextBox 16"/>
          <p:cNvSpPr txBox="1"/>
          <p:nvPr>
            <p:custDataLst>
              <p:tags r:id="rId11"/>
            </p:custDataLst>
          </p:nvPr>
        </p:nvSpPr>
        <p:spPr>
          <a:xfrm>
            <a:off x="2158854" y="3094555"/>
            <a:ext cx="944489" cy="244682"/>
          </a:xfrm>
          <a:prstGeom prst="rect">
            <a:avLst/>
          </a:prstGeom>
          <a:noFill/>
        </p:spPr>
        <p:txBody>
          <a:bodyPr wrap="none" rtlCol="0">
            <a:spAutoFit/>
          </a:bodyPr>
          <a:lstStyle/>
          <a:p>
            <a:r>
              <a:rPr lang="zh-CN" altLang="en-US" sz="990" dirty="0">
                <a:latin typeface="等线" panose="02010600030101010101" pitchFamily="2" charset="-122"/>
                <a:ea typeface="等线" panose="02010600030101010101" pitchFamily="2" charset="-122"/>
              </a:rPr>
              <a:t>（配额登记）</a:t>
            </a:r>
            <a:endParaRPr lang="en-US" altLang="zh-CN" sz="990" dirty="0">
              <a:latin typeface="等线" panose="02010600030101010101" pitchFamily="2" charset="-122"/>
              <a:ea typeface="等线" panose="02010600030101010101" pitchFamily="2" charset="-122"/>
            </a:endParaRPr>
          </a:p>
        </p:txBody>
      </p:sp>
      <p:cxnSp>
        <p:nvCxnSpPr>
          <p:cNvPr id="22" name="肘形连接符 21"/>
          <p:cNvCxnSpPr>
            <a:stCxn id="11" idx="2"/>
            <a:endCxn id="6" idx="2"/>
          </p:cNvCxnSpPr>
          <p:nvPr>
            <p:custDataLst>
              <p:tags r:id="rId12"/>
            </p:custDataLst>
          </p:nvPr>
        </p:nvCxnSpPr>
        <p:spPr>
          <a:xfrm rot="16200000" flipH="1">
            <a:off x="2372879" y="2691258"/>
            <a:ext cx="357713" cy="1208632"/>
          </a:xfrm>
          <a:prstGeom prst="bentConnector2">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3"/>
            </p:custDataLst>
          </p:nvPr>
        </p:nvSpPr>
        <p:spPr>
          <a:xfrm>
            <a:off x="929479" y="3580615"/>
            <a:ext cx="2087213" cy="397032"/>
          </a:xfrm>
          <a:prstGeom prst="rect">
            <a:avLst/>
          </a:prstGeom>
          <a:noFill/>
        </p:spPr>
        <p:txBody>
          <a:bodyPr wrap="square" rtlCol="0">
            <a:spAutoFit/>
          </a:bodyPr>
          <a:lstStyle/>
          <a:p>
            <a:r>
              <a:rPr lang="zh-CN" altLang="en-US" sz="990" dirty="0">
                <a:latin typeface="等线" panose="02010600030101010101" pitchFamily="2" charset="-122"/>
                <a:ea typeface="等线" panose="02010600030101010101" pitchFamily="2" charset="-122"/>
              </a:rPr>
              <a:t>在系统内为每个参与者设立基于区块链的配额平衡账户</a:t>
            </a:r>
            <a:endParaRPr lang="en-US" altLang="zh-CN" sz="990" dirty="0">
              <a:latin typeface="等线" panose="02010600030101010101" pitchFamily="2" charset="-122"/>
              <a:ea typeface="等线" panose="02010600030101010101" pitchFamily="2" charset="-122"/>
            </a:endParaRPr>
          </a:p>
        </p:txBody>
      </p:sp>
      <p:sp>
        <p:nvSpPr>
          <p:cNvPr id="25" name="TextBox 24"/>
          <p:cNvSpPr txBox="1"/>
          <p:nvPr>
            <p:custDataLst>
              <p:tags r:id="rId14"/>
            </p:custDataLst>
          </p:nvPr>
        </p:nvSpPr>
        <p:spPr>
          <a:xfrm>
            <a:off x="929479" y="4105554"/>
            <a:ext cx="2087213" cy="397032"/>
          </a:xfrm>
          <a:prstGeom prst="rect">
            <a:avLst/>
          </a:prstGeom>
          <a:noFill/>
        </p:spPr>
        <p:txBody>
          <a:bodyPr wrap="square" rtlCol="0">
            <a:spAutoFit/>
          </a:bodyPr>
          <a:lstStyle/>
          <a:p>
            <a:r>
              <a:rPr lang="zh-CN" altLang="en-US" sz="990" dirty="0">
                <a:latin typeface="等线" panose="02010600030101010101" pitchFamily="2" charset="-122"/>
                <a:ea typeface="等线" panose="02010600030101010101" pitchFamily="2" charset="-122"/>
              </a:rPr>
              <a:t>金融机构可以通过设立特殊会员账户参与交易及其他业务</a:t>
            </a:r>
            <a:endParaRPr lang="en-US" altLang="zh-CN" sz="990" dirty="0">
              <a:latin typeface="等线" panose="02010600030101010101" pitchFamily="2" charset="-122"/>
              <a:ea typeface="等线" panose="02010600030101010101" pitchFamily="2" charset="-122"/>
            </a:endParaRPr>
          </a:p>
        </p:txBody>
      </p:sp>
      <p:cxnSp>
        <p:nvCxnSpPr>
          <p:cNvPr id="26" name="直接箭头连接符 25"/>
          <p:cNvCxnSpPr>
            <a:stCxn id="10" idx="3"/>
            <a:endCxn id="5" idx="2"/>
          </p:cNvCxnSpPr>
          <p:nvPr>
            <p:custDataLst>
              <p:tags r:id="rId15"/>
            </p:custDataLst>
          </p:nvPr>
        </p:nvCxnSpPr>
        <p:spPr>
          <a:xfrm>
            <a:off x="2877621" y="4900130"/>
            <a:ext cx="278429"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1"/>
          <p:cNvCxnSpPr>
            <a:stCxn id="8" idx="1"/>
            <a:endCxn id="7" idx="0"/>
          </p:cNvCxnSpPr>
          <p:nvPr>
            <p:custDataLst>
              <p:tags r:id="rId16"/>
            </p:custDataLst>
          </p:nvPr>
        </p:nvCxnSpPr>
        <p:spPr>
          <a:xfrm rot="10800000" flipV="1">
            <a:off x="6516137" y="2839721"/>
            <a:ext cx="194412" cy="450045"/>
          </a:xfrm>
          <a:prstGeom prst="bentConnector2">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椭圆 32"/>
          <p:cNvSpPr/>
          <p:nvPr>
            <p:custDataLst>
              <p:tags r:id="rId17"/>
            </p:custDataLst>
          </p:nvPr>
        </p:nvSpPr>
        <p:spPr>
          <a:xfrm>
            <a:off x="6341219" y="4715466"/>
            <a:ext cx="369329" cy="36932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0" dirty="0">
              <a:latin typeface="等线" panose="02010600030101010101" pitchFamily="2" charset="-122"/>
              <a:ea typeface="等线" panose="02010600030101010101" pitchFamily="2" charset="-122"/>
            </a:endParaRPr>
          </a:p>
        </p:txBody>
      </p:sp>
      <p:sp>
        <p:nvSpPr>
          <p:cNvPr id="35" name="矩形 34"/>
          <p:cNvSpPr/>
          <p:nvPr>
            <p:custDataLst>
              <p:tags r:id="rId18"/>
            </p:custDataLst>
          </p:nvPr>
        </p:nvSpPr>
        <p:spPr>
          <a:xfrm>
            <a:off x="6710548" y="4226276"/>
            <a:ext cx="1749722" cy="55399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90" dirty="0">
                <a:latin typeface="等线" panose="02010600030101010101" pitchFamily="2" charset="-122"/>
                <a:ea typeface="等线" panose="02010600030101010101" pitchFamily="2" charset="-122"/>
              </a:rPr>
              <a:t>Committer</a:t>
            </a:r>
          </a:p>
          <a:p>
            <a:pPr algn="ctr"/>
            <a:r>
              <a:rPr lang="zh-CN" altLang="en-US" sz="990" dirty="0">
                <a:latin typeface="等线" panose="02010600030101010101" pitchFamily="2" charset="-122"/>
                <a:ea typeface="等线" panose="02010600030101010101" pitchFamily="2" charset="-122"/>
              </a:rPr>
              <a:t>登记机构</a:t>
            </a:r>
            <a:r>
              <a:rPr lang="en-US" altLang="zh-CN" sz="990" dirty="0">
                <a:latin typeface="等线" panose="02010600030101010101" pitchFamily="2" charset="-122"/>
                <a:ea typeface="等线" panose="02010600030101010101" pitchFamily="2" charset="-122"/>
              </a:rPr>
              <a:t>s</a:t>
            </a:r>
          </a:p>
        </p:txBody>
      </p:sp>
      <p:cxnSp>
        <p:nvCxnSpPr>
          <p:cNvPr id="36" name="肘形连接符 21"/>
          <p:cNvCxnSpPr>
            <a:stCxn id="35" idx="2"/>
            <a:endCxn id="33" idx="6"/>
          </p:cNvCxnSpPr>
          <p:nvPr>
            <p:custDataLst>
              <p:tags r:id="rId19"/>
            </p:custDataLst>
          </p:nvPr>
        </p:nvCxnSpPr>
        <p:spPr>
          <a:xfrm rot="5400000">
            <a:off x="7088048" y="4402769"/>
            <a:ext cx="119861" cy="874862"/>
          </a:xfrm>
          <a:prstGeom prst="bentConnector2">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Group 51"/>
          <p:cNvGrpSpPr>
            <a:grpSpLocks/>
          </p:cNvGrpSpPr>
          <p:nvPr>
            <p:custDataLst>
              <p:tags r:id="rId20"/>
            </p:custDataLst>
          </p:nvPr>
        </p:nvGrpSpPr>
        <p:grpSpPr bwMode="auto">
          <a:xfrm>
            <a:off x="6538384" y="2361271"/>
            <a:ext cx="344328" cy="402908"/>
            <a:chOff x="2628" y="2604"/>
            <a:chExt cx="376" cy="644"/>
          </a:xfrm>
        </p:grpSpPr>
        <p:sp>
          <p:nvSpPr>
            <p:cNvPr id="40"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sp>
          <p:nvSpPr>
            <p:cNvPr id="41"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sp>
          <p:nvSpPr>
            <p:cNvPr id="42"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grpSp>
      <p:grpSp>
        <p:nvGrpSpPr>
          <p:cNvPr id="43" name="図形グループ 234"/>
          <p:cNvGrpSpPr>
            <a:grpSpLocks/>
          </p:cNvGrpSpPr>
          <p:nvPr>
            <p:custDataLst>
              <p:tags r:id="rId21"/>
            </p:custDataLst>
          </p:nvPr>
        </p:nvGrpSpPr>
        <p:grpSpPr bwMode="auto">
          <a:xfrm>
            <a:off x="678425" y="2276734"/>
            <a:ext cx="658655" cy="270035"/>
            <a:chOff x="3383293" y="1874537"/>
            <a:chExt cx="731837" cy="400050"/>
          </a:xfrm>
        </p:grpSpPr>
        <p:sp>
          <p:nvSpPr>
            <p:cNvPr id="44" name="正方形/長方形 235"/>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2150" bIns="12150"/>
            <a:lstStyle/>
            <a:p>
              <a:pPr algn="ctr" defTabSz="822960">
                <a:defRPr/>
              </a:pPr>
              <a:endParaRPr kumimoji="1" lang="ja-JP" altLang="en-US" sz="99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45" name="図形グループ 236"/>
            <p:cNvGrpSpPr>
              <a:grpSpLocks/>
            </p:cNvGrpSpPr>
            <p:nvPr/>
          </p:nvGrpSpPr>
          <p:grpSpPr bwMode="auto">
            <a:xfrm>
              <a:off x="3463464" y="1929040"/>
              <a:ext cx="571494" cy="291044"/>
              <a:chOff x="-114249" y="2203357"/>
              <a:chExt cx="571494" cy="291044"/>
            </a:xfrm>
          </p:grpSpPr>
          <p:grpSp>
            <p:nvGrpSpPr>
              <p:cNvPr id="46" name="図形グループ 299"/>
              <p:cNvGrpSpPr>
                <a:grpSpLocks/>
              </p:cNvGrpSpPr>
              <p:nvPr/>
            </p:nvGrpSpPr>
            <p:grpSpPr bwMode="auto">
              <a:xfrm>
                <a:off x="-114249" y="2211721"/>
                <a:ext cx="228497" cy="274317"/>
                <a:chOff x="1005879" y="1508781"/>
                <a:chExt cx="1021069" cy="1225282"/>
              </a:xfrm>
            </p:grpSpPr>
            <p:sp>
              <p:nvSpPr>
                <p:cNvPr id="51" name="メモ 242"/>
                <p:cNvSpPr/>
                <p:nvPr/>
              </p:nvSpPr>
              <p:spPr>
                <a:xfrm flipV="1">
                  <a:off x="1009418"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822960">
                    <a:defRPr/>
                  </a:pPr>
                  <a:endParaRPr kumimoji="1" lang="ja-JP" altLang="en-US" sz="990"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52" name="直線コネクタ 243"/>
                <p:cNvCxnSpPr/>
                <p:nvPr/>
              </p:nvCxnSpPr>
              <p:spPr>
                <a:xfrm>
                  <a:off x="1250613" y="1899244"/>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244"/>
                <p:cNvCxnSpPr/>
                <p:nvPr/>
              </p:nvCxnSpPr>
              <p:spPr>
                <a:xfrm>
                  <a:off x="1250613" y="210724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245"/>
                <p:cNvCxnSpPr/>
                <p:nvPr/>
              </p:nvCxnSpPr>
              <p:spPr>
                <a:xfrm>
                  <a:off x="1250613" y="2315239"/>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246"/>
                <p:cNvCxnSpPr/>
                <p:nvPr/>
              </p:nvCxnSpPr>
              <p:spPr>
                <a:xfrm>
                  <a:off x="125061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247"/>
                <p:cNvCxnSpPr/>
                <p:nvPr/>
              </p:nvCxnSpPr>
              <p:spPr>
                <a:xfrm>
                  <a:off x="1243516" y="1691247"/>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 name="図形グループ 238"/>
              <p:cNvGrpSpPr>
                <a:grpSpLocks/>
              </p:cNvGrpSpPr>
              <p:nvPr/>
            </p:nvGrpSpPr>
            <p:grpSpPr bwMode="auto">
              <a:xfrm>
                <a:off x="182928" y="2203357"/>
                <a:ext cx="274317" cy="291044"/>
                <a:chOff x="-545429" y="4526268"/>
                <a:chExt cx="1551308" cy="1645902"/>
              </a:xfrm>
            </p:grpSpPr>
            <p:sp>
              <p:nvSpPr>
                <p:cNvPr id="48" name="Vertical Scroll 16"/>
                <p:cNvSpPr/>
                <p:nvPr/>
              </p:nvSpPr>
              <p:spPr bwMode="auto">
                <a:xfrm>
                  <a:off x="-542737"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49"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50" name="Vertical Scroll 16"/>
                <p:cNvSpPr/>
                <p:nvPr/>
              </p:nvSpPr>
              <p:spPr bwMode="auto">
                <a:xfrm>
                  <a:off x="-273410"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sp>
        <p:nvSpPr>
          <p:cNvPr id="57" name="TextBox 56"/>
          <p:cNvSpPr txBox="1"/>
          <p:nvPr>
            <p:custDataLst>
              <p:tags r:id="rId22"/>
            </p:custDataLst>
          </p:nvPr>
        </p:nvSpPr>
        <p:spPr>
          <a:xfrm>
            <a:off x="6786648" y="4969377"/>
            <a:ext cx="1673622" cy="397032"/>
          </a:xfrm>
          <a:prstGeom prst="rect">
            <a:avLst/>
          </a:prstGeom>
          <a:noFill/>
        </p:spPr>
        <p:txBody>
          <a:bodyPr wrap="square" rtlCol="0">
            <a:spAutoFit/>
          </a:bodyPr>
          <a:lstStyle/>
          <a:p>
            <a:r>
              <a:rPr lang="zh-CN" altLang="en-US" sz="990" dirty="0">
                <a:latin typeface="等线" panose="02010600030101010101" pitchFamily="2" charset="-122"/>
                <a:ea typeface="等线" panose="02010600030101010101" pitchFamily="2" charset="-122"/>
              </a:rPr>
              <a:t>可查看审阅分布式账本内所有数据</a:t>
            </a:r>
            <a:endParaRPr lang="en-US" altLang="zh-CN" sz="990" dirty="0">
              <a:latin typeface="等线" panose="02010600030101010101" pitchFamily="2" charset="-122"/>
              <a:ea typeface="等线" panose="02010600030101010101" pitchFamily="2" charset="-122"/>
            </a:endParaRPr>
          </a:p>
        </p:txBody>
      </p:sp>
      <p:sp>
        <p:nvSpPr>
          <p:cNvPr id="58" name="TextBox 57"/>
          <p:cNvSpPr txBox="1"/>
          <p:nvPr>
            <p:custDataLst>
              <p:tags r:id="rId23"/>
            </p:custDataLst>
          </p:nvPr>
        </p:nvSpPr>
        <p:spPr>
          <a:xfrm>
            <a:off x="6756336" y="3179134"/>
            <a:ext cx="1703935" cy="854080"/>
          </a:xfrm>
          <a:prstGeom prst="rect">
            <a:avLst/>
          </a:prstGeom>
          <a:noFill/>
        </p:spPr>
        <p:txBody>
          <a:bodyPr wrap="square" rtlCol="0">
            <a:spAutoFit/>
          </a:bodyPr>
          <a:lstStyle/>
          <a:p>
            <a:r>
              <a:rPr lang="zh-CN" altLang="en-US" sz="990" dirty="0">
                <a:latin typeface="等线" panose="02010600030101010101" pitchFamily="2" charset="-122"/>
                <a:ea typeface="等线" panose="02010600030101010101" pitchFamily="2" charset="-122"/>
              </a:rPr>
              <a:t>对配额登记注册、分配、交易、清算结算进行验证，所有验证行为记录不可篡改，并且由所有验证节点共同维护保管</a:t>
            </a:r>
            <a:endParaRPr lang="en-US" altLang="zh-CN" sz="990" dirty="0">
              <a:latin typeface="等线" panose="02010600030101010101" pitchFamily="2" charset="-122"/>
              <a:ea typeface="等线" panose="02010600030101010101" pitchFamily="2" charset="-122"/>
            </a:endParaRPr>
          </a:p>
        </p:txBody>
      </p:sp>
      <p:sp>
        <p:nvSpPr>
          <p:cNvPr id="59" name="矩形 58"/>
          <p:cNvSpPr/>
          <p:nvPr>
            <p:custDataLst>
              <p:tags r:id="rId24"/>
            </p:custDataLst>
          </p:nvPr>
        </p:nvSpPr>
        <p:spPr>
          <a:xfrm>
            <a:off x="3626671" y="3289767"/>
            <a:ext cx="1174433"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a</a:t>
            </a:r>
            <a:r>
              <a:rPr lang="zh-CN" altLang="en-US" sz="990" dirty="0">
                <a:solidFill>
                  <a:schemeClr val="tx1"/>
                </a:solidFill>
                <a:latin typeface="等线" panose="02010600030101010101" pitchFamily="2" charset="-122"/>
                <a:ea typeface="等线" panose="02010600030101010101" pitchFamily="2" charset="-122"/>
              </a:rPr>
              <a:t>）配额登记注册</a:t>
            </a:r>
          </a:p>
        </p:txBody>
      </p:sp>
      <p:sp>
        <p:nvSpPr>
          <p:cNvPr id="60" name="矩形 59"/>
          <p:cNvSpPr/>
          <p:nvPr>
            <p:custDataLst>
              <p:tags r:id="rId25"/>
            </p:custDataLst>
          </p:nvPr>
        </p:nvSpPr>
        <p:spPr>
          <a:xfrm>
            <a:off x="4938265" y="3289767"/>
            <a:ext cx="1174433"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b</a:t>
            </a:r>
            <a:r>
              <a:rPr lang="zh-CN" altLang="en-US" sz="990" dirty="0">
                <a:solidFill>
                  <a:schemeClr val="tx1"/>
                </a:solidFill>
                <a:latin typeface="等线" panose="02010600030101010101" pitchFamily="2" charset="-122"/>
                <a:ea typeface="等线" panose="02010600030101010101" pitchFamily="2" charset="-122"/>
              </a:rPr>
              <a:t>）身份和账户管理</a:t>
            </a:r>
          </a:p>
        </p:txBody>
      </p:sp>
      <p:sp>
        <p:nvSpPr>
          <p:cNvPr id="61" name="矩形 60"/>
          <p:cNvSpPr/>
          <p:nvPr>
            <p:custDataLst>
              <p:tags r:id="rId26"/>
            </p:custDataLst>
          </p:nvPr>
        </p:nvSpPr>
        <p:spPr>
          <a:xfrm>
            <a:off x="3626671" y="3662343"/>
            <a:ext cx="2486027"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c</a:t>
            </a:r>
            <a:r>
              <a:rPr lang="zh-CN" altLang="en-US" sz="990" dirty="0">
                <a:solidFill>
                  <a:schemeClr val="tx1"/>
                </a:solidFill>
                <a:latin typeface="等线" panose="02010600030101010101" pitchFamily="2" charset="-122"/>
                <a:ea typeface="等线" panose="02010600030101010101" pitchFamily="2" charset="-122"/>
              </a:rPr>
              <a:t>）对外接口（金融、数据、能源）</a:t>
            </a:r>
          </a:p>
        </p:txBody>
      </p:sp>
      <p:sp>
        <p:nvSpPr>
          <p:cNvPr id="62" name="矩形 61"/>
          <p:cNvSpPr/>
          <p:nvPr>
            <p:custDataLst>
              <p:tags r:id="rId27"/>
            </p:custDataLst>
          </p:nvPr>
        </p:nvSpPr>
        <p:spPr>
          <a:xfrm>
            <a:off x="4938265" y="4057673"/>
            <a:ext cx="1174433"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d</a:t>
            </a:r>
            <a:r>
              <a:rPr lang="zh-CN" altLang="en-US" sz="990" dirty="0">
                <a:solidFill>
                  <a:schemeClr val="tx1"/>
                </a:solidFill>
                <a:latin typeface="等线" panose="02010600030101010101" pitchFamily="2" charset="-122"/>
                <a:ea typeface="等线" panose="02010600030101010101" pitchFamily="2" charset="-122"/>
              </a:rPr>
              <a:t>）清算结算</a:t>
            </a:r>
          </a:p>
        </p:txBody>
      </p:sp>
      <p:sp>
        <p:nvSpPr>
          <p:cNvPr id="63" name="矩形 62"/>
          <p:cNvSpPr/>
          <p:nvPr>
            <p:custDataLst>
              <p:tags r:id="rId28"/>
            </p:custDataLst>
          </p:nvPr>
        </p:nvSpPr>
        <p:spPr>
          <a:xfrm>
            <a:off x="4938265" y="4456248"/>
            <a:ext cx="1174433"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f</a:t>
            </a:r>
            <a:r>
              <a:rPr lang="zh-CN" altLang="en-US" sz="990" dirty="0">
                <a:solidFill>
                  <a:schemeClr val="tx1"/>
                </a:solidFill>
                <a:latin typeface="等线" panose="02010600030101010101" pitchFamily="2" charset="-122"/>
                <a:ea typeface="等线" panose="02010600030101010101" pitchFamily="2" charset="-122"/>
              </a:rPr>
              <a:t>）支付</a:t>
            </a:r>
          </a:p>
        </p:txBody>
      </p:sp>
      <p:sp>
        <p:nvSpPr>
          <p:cNvPr id="64" name="矩形 63"/>
          <p:cNvSpPr/>
          <p:nvPr>
            <p:custDataLst>
              <p:tags r:id="rId29"/>
            </p:custDataLst>
          </p:nvPr>
        </p:nvSpPr>
        <p:spPr>
          <a:xfrm>
            <a:off x="3626671" y="4456248"/>
            <a:ext cx="1174433"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e</a:t>
            </a:r>
            <a:r>
              <a:rPr lang="zh-CN" altLang="en-US" sz="990" dirty="0">
                <a:solidFill>
                  <a:schemeClr val="tx1"/>
                </a:solidFill>
                <a:latin typeface="等线" panose="02010600030101010101" pitchFamily="2" charset="-122"/>
                <a:ea typeface="等线" panose="02010600030101010101" pitchFamily="2" charset="-122"/>
              </a:rPr>
              <a:t>）报价交易</a:t>
            </a:r>
          </a:p>
        </p:txBody>
      </p:sp>
      <p:sp>
        <p:nvSpPr>
          <p:cNvPr id="65" name="矩形 64"/>
          <p:cNvSpPr/>
          <p:nvPr>
            <p:custDataLst>
              <p:tags r:id="rId30"/>
            </p:custDataLst>
          </p:nvPr>
        </p:nvSpPr>
        <p:spPr>
          <a:xfrm>
            <a:off x="3628100" y="4843356"/>
            <a:ext cx="2484598" cy="3337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90" dirty="0">
                <a:solidFill>
                  <a:schemeClr val="tx1"/>
                </a:solidFill>
                <a:latin typeface="等线" panose="02010600030101010101" pitchFamily="2" charset="-122"/>
                <a:ea typeface="等线" panose="02010600030101010101" pitchFamily="2" charset="-122"/>
              </a:rPr>
              <a:t>（</a:t>
            </a:r>
            <a:r>
              <a:rPr lang="en-US" altLang="zh-CN" sz="990" dirty="0">
                <a:solidFill>
                  <a:schemeClr val="tx1"/>
                </a:solidFill>
                <a:latin typeface="等线" panose="02010600030101010101" pitchFamily="2" charset="-122"/>
                <a:ea typeface="等线" panose="02010600030101010101" pitchFamily="2" charset="-122"/>
              </a:rPr>
              <a:t>g</a:t>
            </a:r>
            <a:r>
              <a:rPr lang="zh-CN" altLang="en-US" sz="990" dirty="0">
                <a:solidFill>
                  <a:schemeClr val="tx1"/>
                </a:solidFill>
                <a:latin typeface="等线" panose="02010600030101010101" pitchFamily="2" charset="-122"/>
                <a:ea typeface="等线" panose="02010600030101010101" pitchFamily="2" charset="-122"/>
              </a:rPr>
              <a:t>）信息安全</a:t>
            </a:r>
          </a:p>
        </p:txBody>
      </p:sp>
      <p:sp>
        <p:nvSpPr>
          <p:cNvPr id="66" name="TextBox 65"/>
          <p:cNvSpPr txBox="1"/>
          <p:nvPr>
            <p:custDataLst>
              <p:tags r:id="rId31"/>
            </p:custDataLst>
          </p:nvPr>
        </p:nvSpPr>
        <p:spPr>
          <a:xfrm>
            <a:off x="3676885" y="4086745"/>
            <a:ext cx="994183" cy="286232"/>
          </a:xfrm>
          <a:prstGeom prst="rect">
            <a:avLst/>
          </a:prstGeom>
          <a:noFill/>
        </p:spPr>
        <p:txBody>
          <a:bodyPr wrap="none" rtlCol="0">
            <a:spAutoFit/>
          </a:bodyPr>
          <a:lstStyle/>
          <a:p>
            <a:r>
              <a:rPr lang="zh-CN" altLang="en-US" sz="1260" b="1" dirty="0">
                <a:solidFill>
                  <a:srgbClr val="FF0000"/>
                </a:solidFill>
                <a:latin typeface="等线" panose="02010600030101010101" pitchFamily="2" charset="-122"/>
                <a:ea typeface="等线" panose="02010600030101010101" pitchFamily="2" charset="-122"/>
              </a:rPr>
              <a:t>区块链平台</a:t>
            </a:r>
            <a:endParaRPr lang="en-US" altLang="zh-CN" sz="1260" b="1" dirty="0">
              <a:solidFill>
                <a:srgbClr val="FF0000"/>
              </a:solidFill>
              <a:latin typeface="等线" panose="02010600030101010101" pitchFamily="2" charset="-122"/>
              <a:ea typeface="等线" panose="02010600030101010101" pitchFamily="2" charset="-122"/>
            </a:endParaRPr>
          </a:p>
        </p:txBody>
      </p:sp>
      <p:grpSp>
        <p:nvGrpSpPr>
          <p:cNvPr id="67" name="図形グループ 234"/>
          <p:cNvGrpSpPr>
            <a:grpSpLocks/>
          </p:cNvGrpSpPr>
          <p:nvPr>
            <p:custDataLst>
              <p:tags r:id="rId32"/>
            </p:custDataLst>
          </p:nvPr>
        </p:nvGrpSpPr>
        <p:grpSpPr bwMode="auto">
          <a:xfrm>
            <a:off x="636277" y="4524529"/>
            <a:ext cx="658655" cy="270035"/>
            <a:chOff x="3383293" y="1874537"/>
            <a:chExt cx="731837" cy="400050"/>
          </a:xfrm>
        </p:grpSpPr>
        <p:sp>
          <p:nvSpPr>
            <p:cNvPr id="68" name="正方形/長方形 235"/>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2150" bIns="12150"/>
            <a:lstStyle/>
            <a:p>
              <a:pPr algn="ctr" defTabSz="822960">
                <a:defRPr/>
              </a:pPr>
              <a:endParaRPr kumimoji="1" lang="ja-JP" altLang="en-US" sz="99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69" name="図形グループ 236"/>
            <p:cNvGrpSpPr>
              <a:grpSpLocks/>
            </p:cNvGrpSpPr>
            <p:nvPr/>
          </p:nvGrpSpPr>
          <p:grpSpPr bwMode="auto">
            <a:xfrm>
              <a:off x="3463464" y="1929040"/>
              <a:ext cx="571494" cy="291044"/>
              <a:chOff x="-114249" y="2203357"/>
              <a:chExt cx="571494" cy="291044"/>
            </a:xfrm>
          </p:grpSpPr>
          <p:grpSp>
            <p:nvGrpSpPr>
              <p:cNvPr id="70" name="図形グループ 299"/>
              <p:cNvGrpSpPr>
                <a:grpSpLocks/>
              </p:cNvGrpSpPr>
              <p:nvPr/>
            </p:nvGrpSpPr>
            <p:grpSpPr bwMode="auto">
              <a:xfrm>
                <a:off x="-114249" y="2211721"/>
                <a:ext cx="228497" cy="274317"/>
                <a:chOff x="1005879" y="1508781"/>
                <a:chExt cx="1021069" cy="1225282"/>
              </a:xfrm>
            </p:grpSpPr>
            <p:sp>
              <p:nvSpPr>
                <p:cNvPr id="75" name="メモ 242"/>
                <p:cNvSpPr/>
                <p:nvPr/>
              </p:nvSpPr>
              <p:spPr>
                <a:xfrm flipV="1">
                  <a:off x="1009418"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822960">
                    <a:defRPr/>
                  </a:pPr>
                  <a:endParaRPr kumimoji="1" lang="ja-JP" altLang="en-US" sz="990"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76" name="直線コネクタ 243"/>
                <p:cNvCxnSpPr/>
                <p:nvPr/>
              </p:nvCxnSpPr>
              <p:spPr>
                <a:xfrm>
                  <a:off x="1250613" y="1899244"/>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244"/>
                <p:cNvCxnSpPr/>
                <p:nvPr/>
              </p:nvCxnSpPr>
              <p:spPr>
                <a:xfrm>
                  <a:off x="1250613" y="210724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245"/>
                <p:cNvCxnSpPr/>
                <p:nvPr/>
              </p:nvCxnSpPr>
              <p:spPr>
                <a:xfrm>
                  <a:off x="1250613" y="2315239"/>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246"/>
                <p:cNvCxnSpPr/>
                <p:nvPr/>
              </p:nvCxnSpPr>
              <p:spPr>
                <a:xfrm>
                  <a:off x="125061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247"/>
                <p:cNvCxnSpPr/>
                <p:nvPr/>
              </p:nvCxnSpPr>
              <p:spPr>
                <a:xfrm>
                  <a:off x="1243516" y="1691247"/>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1" name="図形グループ 238"/>
              <p:cNvGrpSpPr>
                <a:grpSpLocks/>
              </p:cNvGrpSpPr>
              <p:nvPr/>
            </p:nvGrpSpPr>
            <p:grpSpPr bwMode="auto">
              <a:xfrm>
                <a:off x="182928" y="2203357"/>
                <a:ext cx="274317" cy="291044"/>
                <a:chOff x="-545429" y="4526268"/>
                <a:chExt cx="1551308" cy="1645902"/>
              </a:xfrm>
            </p:grpSpPr>
            <p:sp>
              <p:nvSpPr>
                <p:cNvPr id="72" name="Vertical Scroll 16"/>
                <p:cNvSpPr/>
                <p:nvPr/>
              </p:nvSpPr>
              <p:spPr bwMode="auto">
                <a:xfrm>
                  <a:off x="-542737"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73"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74" name="Vertical Scroll 16"/>
                <p:cNvSpPr/>
                <p:nvPr/>
              </p:nvSpPr>
              <p:spPr bwMode="auto">
                <a:xfrm>
                  <a:off x="-273410"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822960">
                    <a:buClr>
                      <a:srgbClr val="000000"/>
                    </a:buClr>
                    <a:buSzPct val="100000"/>
                    <a:defRPr/>
                  </a:pPr>
                  <a:endParaRPr lang="en-GB" altLang="ja-JP" sz="9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95" name="Group 51"/>
          <p:cNvGrpSpPr>
            <a:grpSpLocks/>
          </p:cNvGrpSpPr>
          <p:nvPr>
            <p:custDataLst>
              <p:tags r:id="rId33"/>
            </p:custDataLst>
          </p:nvPr>
        </p:nvGrpSpPr>
        <p:grpSpPr bwMode="auto">
          <a:xfrm>
            <a:off x="6568697" y="4001728"/>
            <a:ext cx="344328" cy="402908"/>
            <a:chOff x="2628" y="2604"/>
            <a:chExt cx="376" cy="644"/>
          </a:xfrm>
        </p:grpSpPr>
        <p:sp>
          <p:nvSpPr>
            <p:cNvPr id="96"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sp>
          <p:nvSpPr>
            <p:cNvPr id="97"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sp>
          <p:nvSpPr>
            <p:cNvPr id="98"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sz="990" dirty="0">
                <a:latin typeface="等线" panose="02010600030101010101" pitchFamily="2" charset="-122"/>
                <a:ea typeface="等线" panose="02010600030101010101" pitchFamily="2" charset="-122"/>
              </a:endParaRPr>
            </a:p>
          </p:txBody>
        </p:sp>
      </p:grpSp>
      <p:sp>
        <p:nvSpPr>
          <p:cNvPr id="2" name="标题 1"/>
          <p:cNvSpPr>
            <a:spLocks noGrp="1"/>
          </p:cNvSpPr>
          <p:nvPr>
            <p:ph type="title"/>
          </p:nvPr>
        </p:nvSpPr>
        <p:spPr/>
        <p:txBody>
          <a:bodyPr/>
          <a:lstStyle/>
          <a:p>
            <a:r>
              <a:rPr lang="zh-CN" altLang="en-US" dirty="0"/>
              <a:t>在研产品</a:t>
            </a:r>
            <a:r>
              <a:rPr lang="en-US" altLang="zh-CN" dirty="0"/>
              <a:t>2</a:t>
            </a:r>
            <a:r>
              <a:rPr lang="zh-CN" altLang="en-US" dirty="0"/>
              <a:t>：基于区块链的电动汽车碳积分系统设计</a:t>
            </a:r>
          </a:p>
        </p:txBody>
      </p:sp>
    </p:spTree>
    <p:extLst>
      <p:ext uri="{BB962C8B-B14F-4D97-AF65-F5344CB8AC3E}">
        <p14:creationId xmlns:p14="http://schemas.microsoft.com/office/powerpoint/2010/main" val="8988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lIns="68580" tIns="34290" rIns="68580" bIns="34290" rtlCol="0"/>
          <a:lstStyle/>
          <a:p>
            <a:pPr algn="l" defTabSz="914400" fontAlgn="auto">
              <a:lnSpc>
                <a:spcPct val="90000"/>
              </a:lnSpc>
              <a:spcAft>
                <a:spcPts val="0"/>
              </a:spcAft>
              <a:defRPr/>
            </a:pPr>
            <a:r>
              <a:rPr lang="zh-CN" altLang="en-GB" dirty="0">
                <a:sym typeface="+mn-ea"/>
              </a:rPr>
              <a:t>应用介绍：分布式</a:t>
            </a:r>
            <a:r>
              <a:rPr lang="zh-CN" altLang="en-US" dirty="0">
                <a:sym typeface="+mn-ea"/>
              </a:rPr>
              <a:t>电网</a:t>
            </a:r>
            <a:r>
              <a:rPr lang="zh-CN" altLang="en-GB" dirty="0">
                <a:sym typeface="+mn-ea"/>
              </a:rPr>
              <a:t>售电</a:t>
            </a:r>
            <a:r>
              <a:rPr lang="zh-CN" altLang="en-US" dirty="0">
                <a:sym typeface="+mn-ea"/>
              </a:rPr>
              <a:t>系统</a:t>
            </a:r>
            <a:endParaRPr lang="zh-CN" altLang="en-GB" dirty="0"/>
          </a:p>
        </p:txBody>
      </p:sp>
      <p:sp>
        <p:nvSpPr>
          <p:cNvPr id="195" name="角丸四角形 194"/>
          <p:cNvSpPr/>
          <p:nvPr/>
        </p:nvSpPr>
        <p:spPr>
          <a:xfrm>
            <a:off x="2835275" y="2306638"/>
            <a:ext cx="3292475" cy="1235075"/>
          </a:xfrm>
          <a:prstGeom prst="roundRect">
            <a:avLst>
              <a:gd name="adj" fmla="val 16280"/>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lIns="81641" tIns="0" rIns="81641" bIns="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sp>
        <p:nvSpPr>
          <p:cNvPr id="261" name="円/楕円 260"/>
          <p:cNvSpPr/>
          <p:nvPr/>
        </p:nvSpPr>
        <p:spPr>
          <a:xfrm>
            <a:off x="2012950" y="1690688"/>
            <a:ext cx="5119688" cy="2536825"/>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81641" tIns="40821" rIns="81641" bIns="40821"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sp>
        <p:nvSpPr>
          <p:cNvPr id="264" name="正方形/長方形 263"/>
          <p:cNvSpPr/>
          <p:nvPr/>
        </p:nvSpPr>
        <p:spPr bwMode="auto">
          <a:xfrm>
            <a:off x="2744788" y="3816350"/>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33" name="Group 51"/>
          <p:cNvGrpSpPr>
            <a:grpSpLocks/>
          </p:cNvGrpSpPr>
          <p:nvPr/>
        </p:nvGrpSpPr>
        <p:grpSpPr bwMode="auto">
          <a:xfrm>
            <a:off x="2835275" y="4022725"/>
            <a:ext cx="382588" cy="447675"/>
            <a:chOff x="2628" y="2604"/>
            <a:chExt cx="376" cy="644"/>
          </a:xfrm>
        </p:grpSpPr>
        <p:sp>
          <p:nvSpPr>
            <p:cNvPr id="73734"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35"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36"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sp>
        <p:nvSpPr>
          <p:cNvPr id="25" name="角丸四角形 24"/>
          <p:cNvSpPr>
            <a:spLocks noChangeArrowheads="1"/>
          </p:cNvSpPr>
          <p:nvPr/>
        </p:nvSpPr>
        <p:spPr bwMode="auto">
          <a:xfrm>
            <a:off x="6402388" y="1128713"/>
            <a:ext cx="1920875" cy="411162"/>
          </a:xfrm>
          <a:prstGeom prst="roundRect">
            <a:avLst>
              <a:gd name="adj" fmla="val 23491"/>
            </a:avLst>
          </a:prstGeom>
          <a:solidFill>
            <a:srgbClr val="2A584C"/>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914400" fontAlgn="auto">
              <a:spcBef>
                <a:spcPts val="0"/>
              </a:spcBef>
              <a:spcAft>
                <a:spcPts val="0"/>
              </a:spcAft>
              <a:buFontTx/>
              <a:buNone/>
              <a:defRPr/>
            </a:pPr>
            <a:r>
              <a:rPr kumimoji="1" lang="zh-CN" altLang="ja-JP" sz="1200" dirty="0">
                <a:solidFill>
                  <a:srgbClr val="FFFFFF"/>
                </a:solidFill>
                <a:latin typeface="等线" panose="02010600030101010101" pitchFamily="2" charset="-122"/>
                <a:ea typeface="等线" panose="02010600030101010101" pitchFamily="2" charset="-122"/>
              </a:rPr>
              <a:t>能源消费者</a:t>
            </a:r>
          </a:p>
        </p:txBody>
      </p:sp>
      <p:sp>
        <p:nvSpPr>
          <p:cNvPr id="26" name="角丸四角形 25"/>
          <p:cNvSpPr>
            <a:spLocks noChangeArrowheads="1"/>
          </p:cNvSpPr>
          <p:nvPr/>
        </p:nvSpPr>
        <p:spPr bwMode="auto">
          <a:xfrm>
            <a:off x="6767513" y="2376488"/>
            <a:ext cx="2011362" cy="411162"/>
          </a:xfrm>
          <a:prstGeom prst="roundRect">
            <a:avLst>
              <a:gd name="adj" fmla="val 28621"/>
            </a:avLst>
          </a:prstGeom>
          <a:solidFill>
            <a:srgbClr val="0D892D"/>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914400" fontAlgn="auto">
              <a:spcBef>
                <a:spcPts val="0"/>
              </a:spcBef>
              <a:spcAft>
                <a:spcPts val="0"/>
              </a:spcAft>
              <a:buFontTx/>
              <a:buNone/>
              <a:defRPr/>
            </a:pPr>
            <a:r>
              <a:rPr lang="zh-CN" altLang="en-GB" sz="1200" dirty="0">
                <a:solidFill>
                  <a:srgbClr val="FFFFFF"/>
                </a:solidFill>
                <a:latin typeface="等线" panose="02010600030101010101" pitchFamily="2" charset="-122"/>
                <a:ea typeface="等线" panose="02010600030101010101" pitchFamily="2" charset="-122"/>
              </a:rPr>
              <a:t>电网公司</a:t>
            </a:r>
          </a:p>
        </p:txBody>
      </p:sp>
      <p:sp>
        <p:nvSpPr>
          <p:cNvPr id="27" name="角丸四角形 26"/>
          <p:cNvSpPr>
            <a:spLocks noChangeArrowheads="1"/>
          </p:cNvSpPr>
          <p:nvPr/>
        </p:nvSpPr>
        <p:spPr bwMode="auto">
          <a:xfrm>
            <a:off x="4756150" y="4570413"/>
            <a:ext cx="1868488" cy="476250"/>
          </a:xfrm>
          <a:prstGeom prst="roundRect">
            <a:avLst>
              <a:gd name="adj" fmla="val 24169"/>
            </a:avLst>
          </a:prstGeom>
          <a:solidFill>
            <a:srgbClr val="322072"/>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914400" fontAlgn="auto">
              <a:spcBef>
                <a:spcPts val="0"/>
              </a:spcBef>
              <a:spcAft>
                <a:spcPts val="0"/>
              </a:spcAft>
              <a:buFontTx/>
              <a:buNone/>
              <a:defRPr/>
            </a:pPr>
            <a:r>
              <a:rPr lang="zh-CN" altLang="en-GB" sz="1200" dirty="0">
                <a:solidFill>
                  <a:srgbClr val="FFFFFF"/>
                </a:solidFill>
                <a:latin typeface="等线" panose="02010600030101010101" pitchFamily="2" charset="-122"/>
                <a:ea typeface="等线" panose="02010600030101010101" pitchFamily="2" charset="-122"/>
              </a:rPr>
              <a:t>电源企业</a:t>
            </a:r>
          </a:p>
        </p:txBody>
      </p:sp>
      <p:sp>
        <p:nvSpPr>
          <p:cNvPr id="28" name="角丸四角形 27"/>
          <p:cNvSpPr>
            <a:spLocks noChangeArrowheads="1"/>
          </p:cNvSpPr>
          <p:nvPr/>
        </p:nvSpPr>
        <p:spPr bwMode="auto">
          <a:xfrm>
            <a:off x="2560638" y="4570413"/>
            <a:ext cx="1736725" cy="474662"/>
          </a:xfrm>
          <a:prstGeom prst="roundRect">
            <a:avLst>
              <a:gd name="adj" fmla="val 23522"/>
            </a:avLst>
          </a:prstGeom>
          <a:solidFill>
            <a:srgbClr val="CB2377"/>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1322705" fontAlgn="auto">
              <a:lnSpc>
                <a:spcPct val="80000"/>
              </a:lnSpc>
              <a:spcBef>
                <a:spcPts val="0"/>
              </a:spcBef>
              <a:spcAft>
                <a:spcPct val="35000"/>
              </a:spcAft>
              <a:buFontTx/>
              <a:buNone/>
              <a:defRPr/>
            </a:pPr>
            <a:r>
              <a:rPr lang="zh-CN" altLang="en-GB" sz="1200" dirty="0">
                <a:solidFill>
                  <a:schemeClr val="bg1"/>
                </a:solidFill>
                <a:latin typeface="等线" panose="02010600030101010101" pitchFamily="2" charset="-122"/>
                <a:ea typeface="等线" panose="02010600030101010101" pitchFamily="2" charset="-122"/>
              </a:rPr>
              <a:t>屋顶业主</a:t>
            </a:r>
          </a:p>
        </p:txBody>
      </p:sp>
      <p:sp>
        <p:nvSpPr>
          <p:cNvPr id="29" name="角丸四角形 28"/>
          <p:cNvSpPr>
            <a:spLocks noChangeArrowheads="1"/>
          </p:cNvSpPr>
          <p:nvPr/>
        </p:nvSpPr>
        <p:spPr bwMode="auto">
          <a:xfrm>
            <a:off x="549275" y="2376488"/>
            <a:ext cx="1828800" cy="411162"/>
          </a:xfrm>
          <a:prstGeom prst="roundRect">
            <a:avLst>
              <a:gd name="adj" fmla="val 22440"/>
            </a:avLst>
          </a:prstGeom>
          <a:solidFill>
            <a:srgbClr val="E98211"/>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1322705" fontAlgn="auto">
              <a:lnSpc>
                <a:spcPct val="90000"/>
              </a:lnSpc>
              <a:spcBef>
                <a:spcPts val="0"/>
              </a:spcBef>
              <a:spcAft>
                <a:spcPct val="35000"/>
              </a:spcAft>
              <a:buFontTx/>
              <a:buNone/>
              <a:defRPr/>
            </a:pPr>
            <a:r>
              <a:rPr lang="zh-CN" altLang="en-GB" sz="1200" dirty="0">
                <a:solidFill>
                  <a:schemeClr val="bg1"/>
                </a:solidFill>
                <a:latin typeface="等线" panose="02010600030101010101" pitchFamily="2" charset="-122"/>
                <a:ea typeface="等线" panose="02010600030101010101" pitchFamily="2" charset="-122"/>
              </a:rPr>
              <a:t>可再生能源电站</a:t>
            </a:r>
          </a:p>
        </p:txBody>
      </p:sp>
      <p:grpSp>
        <p:nvGrpSpPr>
          <p:cNvPr id="73742" name="図形グループ 4"/>
          <p:cNvGrpSpPr>
            <a:grpSpLocks/>
          </p:cNvGrpSpPr>
          <p:nvPr/>
        </p:nvGrpSpPr>
        <p:grpSpPr bwMode="auto">
          <a:xfrm>
            <a:off x="3787775" y="2049463"/>
            <a:ext cx="1304925" cy="774700"/>
            <a:chOff x="3701707" y="2923727"/>
            <a:chExt cx="1344297" cy="1067750"/>
          </a:xfrm>
        </p:grpSpPr>
        <p:pic>
          <p:nvPicPr>
            <p:cNvPr id="73743" name="Picture 12"/>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013613" y="2923727"/>
              <a:ext cx="685800" cy="700087"/>
            </a:xfrm>
            <a:prstGeom prst="rect">
              <a:avLst/>
            </a:prstGeom>
            <a:noFill/>
            <a:ln w="9525">
              <a:noFill/>
              <a:miter lim="800000"/>
              <a:headEnd/>
              <a:tailEnd/>
            </a:ln>
          </p:spPr>
        </p:pic>
        <p:sp>
          <p:nvSpPr>
            <p:cNvPr id="73744" name="TextBox 13"/>
            <p:cNvSpPr txBox="1">
              <a:spLocks noChangeArrowheads="1"/>
            </p:cNvSpPr>
            <p:nvPr/>
          </p:nvSpPr>
          <p:spPr bwMode="auto">
            <a:xfrm>
              <a:off x="3701707" y="3596172"/>
              <a:ext cx="1344297" cy="395305"/>
            </a:xfrm>
            <a:prstGeom prst="rect">
              <a:avLst/>
            </a:prstGeom>
            <a:noFill/>
            <a:ln w="9525">
              <a:noFill/>
              <a:miter lim="800000"/>
              <a:headEnd/>
              <a:tailEnd/>
            </a:ln>
          </p:spPr>
          <p:txBody>
            <a:bodyPr>
              <a:spAutoFit/>
            </a:bodyPr>
            <a:lstStyle/>
            <a:p>
              <a:pPr algn="ctr"/>
              <a:r>
                <a:rPr lang="zh-CN" altLang="en-US" sz="1200" b="1" dirty="0">
                  <a:solidFill>
                    <a:srgbClr val="000000"/>
                  </a:solidFill>
                  <a:latin typeface="等线" panose="02010600030101010101" pitchFamily="2" charset="-122"/>
                  <a:ea typeface="等线" panose="02010600030101010101" pitchFamily="2" charset="-122"/>
                </a:rPr>
                <a:t>监管</a:t>
              </a:r>
            </a:p>
          </p:txBody>
        </p:sp>
      </p:grpSp>
      <p:sp>
        <p:nvSpPr>
          <p:cNvPr id="73745" name="TextBox 46"/>
          <p:cNvSpPr txBox="1">
            <a:spLocks noChangeArrowheads="1"/>
          </p:cNvSpPr>
          <p:nvPr/>
        </p:nvSpPr>
        <p:spPr bwMode="auto">
          <a:xfrm>
            <a:off x="2925763" y="2363788"/>
            <a:ext cx="1555750" cy="276225"/>
          </a:xfrm>
          <a:prstGeom prst="rect">
            <a:avLst/>
          </a:prstGeom>
          <a:noFill/>
          <a:ln w="9525">
            <a:noFill/>
            <a:miter lim="800000"/>
            <a:headEnd/>
            <a:tailEnd/>
          </a:ln>
        </p:spPr>
        <p:txBody>
          <a:bodyPr lIns="81641" tIns="40821" rIns="81641" bIns="40821">
            <a:spAutoFit/>
          </a:bodyPr>
          <a:lstStyle/>
          <a:p>
            <a:pPr algn="ctr"/>
            <a:r>
              <a:rPr lang="zh-CN" altLang="en-GB" sz="1200" dirty="0">
                <a:latin typeface="等线" panose="02010600030101010101" pitchFamily="2" charset="-122"/>
                <a:ea typeface="等线" panose="02010600030101010101" pitchFamily="2" charset="-122"/>
              </a:rPr>
              <a:t>共享记录</a:t>
            </a:r>
          </a:p>
        </p:txBody>
      </p:sp>
      <p:sp>
        <p:nvSpPr>
          <p:cNvPr id="73746" name="TextBox 46"/>
          <p:cNvSpPr txBox="1">
            <a:spLocks noChangeArrowheads="1"/>
          </p:cNvSpPr>
          <p:nvPr/>
        </p:nvSpPr>
        <p:spPr bwMode="auto">
          <a:xfrm>
            <a:off x="4573588" y="2384425"/>
            <a:ext cx="1279525" cy="276225"/>
          </a:xfrm>
          <a:prstGeom prst="rect">
            <a:avLst/>
          </a:prstGeom>
          <a:noFill/>
          <a:ln w="9525">
            <a:noFill/>
            <a:miter lim="800000"/>
            <a:headEnd/>
            <a:tailEnd/>
          </a:ln>
        </p:spPr>
        <p:txBody>
          <a:bodyPr lIns="81641" tIns="40821" rIns="81641" bIns="40821">
            <a:spAutoFit/>
          </a:bodyPr>
          <a:lstStyle/>
          <a:p>
            <a:pPr algn="ctr"/>
            <a:r>
              <a:rPr lang="zh-CN" altLang="en-US" sz="1200" dirty="0">
                <a:latin typeface="等线" panose="02010600030101010101" pitchFamily="2" charset="-122"/>
                <a:ea typeface="等线" panose="02010600030101010101" pitchFamily="2" charset="-122"/>
              </a:rPr>
              <a:t>智能合约</a:t>
            </a:r>
          </a:p>
        </p:txBody>
      </p:sp>
      <p:sp>
        <p:nvSpPr>
          <p:cNvPr id="87" name="正方形/長方形 86"/>
          <p:cNvSpPr/>
          <p:nvPr/>
        </p:nvSpPr>
        <p:spPr bwMode="auto">
          <a:xfrm>
            <a:off x="4938713" y="3816350"/>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48" name="Group 51"/>
          <p:cNvGrpSpPr>
            <a:grpSpLocks/>
          </p:cNvGrpSpPr>
          <p:nvPr/>
        </p:nvGrpSpPr>
        <p:grpSpPr bwMode="auto">
          <a:xfrm>
            <a:off x="5853113" y="4022725"/>
            <a:ext cx="382587" cy="447675"/>
            <a:chOff x="2628" y="2604"/>
            <a:chExt cx="376" cy="644"/>
          </a:xfrm>
        </p:grpSpPr>
        <p:sp>
          <p:nvSpPr>
            <p:cNvPr id="73749"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50"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51"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cxnSp>
        <p:nvCxnSpPr>
          <p:cNvPr id="104" name="直線コネクタ 103"/>
          <p:cNvCxnSpPr/>
          <p:nvPr/>
        </p:nvCxnSpPr>
        <p:spPr>
          <a:xfrm flipH="1" flipV="1">
            <a:off x="4938713" y="3541713"/>
            <a:ext cx="457200" cy="549275"/>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107" name="正方形/長方形 106"/>
          <p:cNvSpPr/>
          <p:nvPr/>
        </p:nvSpPr>
        <p:spPr bwMode="auto">
          <a:xfrm>
            <a:off x="6767513" y="2855913"/>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54" name="Group 51"/>
          <p:cNvGrpSpPr>
            <a:grpSpLocks/>
          </p:cNvGrpSpPr>
          <p:nvPr/>
        </p:nvGrpSpPr>
        <p:grpSpPr bwMode="auto">
          <a:xfrm>
            <a:off x="7666038" y="3062288"/>
            <a:ext cx="382587" cy="447675"/>
            <a:chOff x="2628" y="2604"/>
            <a:chExt cx="376" cy="644"/>
          </a:xfrm>
        </p:grpSpPr>
        <p:sp>
          <p:nvSpPr>
            <p:cNvPr id="73755"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56"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57"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cxnSp>
        <p:nvCxnSpPr>
          <p:cNvPr id="122" name="直線コネクタ 121"/>
          <p:cNvCxnSpPr/>
          <p:nvPr/>
        </p:nvCxnSpPr>
        <p:spPr>
          <a:xfrm flipH="1" flipV="1">
            <a:off x="6127750" y="3268663"/>
            <a:ext cx="731838" cy="11112"/>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7" name="直線コネクタ 126"/>
          <p:cNvCxnSpPr/>
          <p:nvPr/>
        </p:nvCxnSpPr>
        <p:spPr>
          <a:xfrm flipV="1">
            <a:off x="3659188" y="3541713"/>
            <a:ext cx="457200" cy="549275"/>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131" name="正方形/長方形 130"/>
          <p:cNvSpPr/>
          <p:nvPr/>
        </p:nvSpPr>
        <p:spPr bwMode="auto">
          <a:xfrm>
            <a:off x="1006475" y="2855913"/>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61" name="Group 51"/>
          <p:cNvGrpSpPr>
            <a:grpSpLocks/>
          </p:cNvGrpSpPr>
          <p:nvPr/>
        </p:nvGrpSpPr>
        <p:grpSpPr bwMode="auto">
          <a:xfrm>
            <a:off x="1096963" y="3062288"/>
            <a:ext cx="382587" cy="447675"/>
            <a:chOff x="2628" y="2604"/>
            <a:chExt cx="376" cy="644"/>
          </a:xfrm>
        </p:grpSpPr>
        <p:sp>
          <p:nvSpPr>
            <p:cNvPr id="73762"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63"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64"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cxnSp>
        <p:nvCxnSpPr>
          <p:cNvPr id="147" name="直線コネクタ 146"/>
          <p:cNvCxnSpPr/>
          <p:nvPr/>
        </p:nvCxnSpPr>
        <p:spPr>
          <a:xfrm flipH="1">
            <a:off x="2286000" y="3268663"/>
            <a:ext cx="549275" cy="11112"/>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150" name="正方形/長方形 149"/>
          <p:cNvSpPr/>
          <p:nvPr/>
        </p:nvSpPr>
        <p:spPr bwMode="auto">
          <a:xfrm>
            <a:off x="2816225" y="1416050"/>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67" name="Group 51"/>
          <p:cNvGrpSpPr>
            <a:grpSpLocks/>
          </p:cNvGrpSpPr>
          <p:nvPr/>
        </p:nvGrpSpPr>
        <p:grpSpPr bwMode="auto">
          <a:xfrm>
            <a:off x="2906713" y="1622425"/>
            <a:ext cx="382587" cy="447675"/>
            <a:chOff x="2628" y="2604"/>
            <a:chExt cx="376" cy="644"/>
          </a:xfrm>
        </p:grpSpPr>
        <p:sp>
          <p:nvSpPr>
            <p:cNvPr id="73768"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69"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70"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sp>
        <p:nvSpPr>
          <p:cNvPr id="165" name="正方形/長方形 164"/>
          <p:cNvSpPr/>
          <p:nvPr/>
        </p:nvSpPr>
        <p:spPr bwMode="auto">
          <a:xfrm>
            <a:off x="4867275" y="1416050"/>
            <a:ext cx="1371600" cy="6858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1641" tIns="32142" rIns="81641" bIns="32142"/>
          <a:lstStyle/>
          <a:p>
            <a:pPr algn="ctr" defTabSz="914400" fontAlgn="auto">
              <a:spcBef>
                <a:spcPts val="0"/>
              </a:spcBef>
              <a:spcAft>
                <a:spcPts val="0"/>
              </a:spcAft>
              <a:buFontTx/>
              <a:buNone/>
              <a:defRPr/>
            </a:pPr>
            <a:r>
              <a:rPr kumimoji="1" lang="zh-CN" altLang="en-US" sz="1200" dirty="0">
                <a:solidFill>
                  <a:schemeClr val="tx1"/>
                </a:solidFill>
                <a:latin typeface="等线" panose="02010600030101010101" pitchFamily="2" charset="-122"/>
                <a:ea typeface="等线" panose="02010600030101010101" pitchFamily="2" charset="-122"/>
              </a:rPr>
              <a:t>节点</a:t>
            </a:r>
          </a:p>
        </p:txBody>
      </p:sp>
      <p:grpSp>
        <p:nvGrpSpPr>
          <p:cNvPr id="73772" name="Group 51"/>
          <p:cNvGrpSpPr>
            <a:grpSpLocks/>
          </p:cNvGrpSpPr>
          <p:nvPr/>
        </p:nvGrpSpPr>
        <p:grpSpPr bwMode="auto">
          <a:xfrm>
            <a:off x="5765800" y="1622425"/>
            <a:ext cx="382588" cy="447675"/>
            <a:chOff x="2628" y="2604"/>
            <a:chExt cx="376" cy="644"/>
          </a:xfrm>
        </p:grpSpPr>
        <p:sp>
          <p:nvSpPr>
            <p:cNvPr id="73773" name="Freeform 52"/>
            <p:cNvSpPr>
              <a:spLocks noChangeArrowheads="1"/>
            </p:cNvSpPr>
            <p:nvPr/>
          </p:nvSpPr>
          <p:spPr bwMode="auto">
            <a:xfrm>
              <a:off x="2628" y="2604"/>
              <a:ext cx="376" cy="644"/>
            </a:xfrm>
            <a:custGeom>
              <a:avLst/>
              <a:gdLst/>
              <a:ahLst/>
              <a:cxnLst>
                <a:cxn ang="0">
                  <a:pos x="138" y="0"/>
                </a:cxn>
                <a:cxn ang="0">
                  <a:pos x="0" y="94"/>
                </a:cxn>
                <a:cxn ang="0">
                  <a:pos x="0" y="600"/>
                </a:cxn>
                <a:cxn ang="0">
                  <a:pos x="238" y="644"/>
                </a:cxn>
                <a:cxn ang="0">
                  <a:pos x="238" y="138"/>
                </a:cxn>
                <a:cxn ang="0">
                  <a:pos x="376" y="44"/>
                </a:cxn>
                <a:cxn ang="0">
                  <a:pos x="138" y="0"/>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9525">
              <a:noFill/>
              <a:round/>
              <a:headEnd/>
              <a:tailEnd/>
            </a:ln>
          </p:spPr>
          <p:txBody>
            <a:bodyPr/>
            <a:lstStyle/>
            <a:p>
              <a:endParaRPr lang="zh-CN" altLang="en-US"/>
            </a:p>
          </p:txBody>
        </p:sp>
        <p:sp>
          <p:nvSpPr>
            <p:cNvPr id="73774" name="Freeform 53"/>
            <p:cNvSpPr>
              <a:spLocks noChangeArrowheads="1"/>
            </p:cNvSpPr>
            <p:nvPr/>
          </p:nvSpPr>
          <p:spPr bwMode="auto">
            <a:xfrm>
              <a:off x="2732" y="2736"/>
              <a:ext cx="20" cy="472"/>
            </a:xfrm>
            <a:custGeom>
              <a:avLst/>
              <a:gdLst/>
              <a:ahLst/>
              <a:cxnLst>
                <a:cxn ang="0">
                  <a:pos x="20" y="472"/>
                </a:cxn>
                <a:cxn ang="0">
                  <a:pos x="0" y="468"/>
                </a:cxn>
                <a:cxn ang="0">
                  <a:pos x="0" y="0"/>
                </a:cxn>
                <a:cxn ang="0">
                  <a:pos x="20" y="4"/>
                </a:cxn>
                <a:cxn ang="0">
                  <a:pos x="20" y="472"/>
                </a:cxn>
              </a:cxnLst>
              <a:rect l="0" t="0" r="r" b="b"/>
              <a:pathLst>
                <a:path w="20" h="472">
                  <a:moveTo>
                    <a:pt x="20" y="472"/>
                  </a:moveTo>
                  <a:lnTo>
                    <a:pt x="0" y="468"/>
                  </a:lnTo>
                  <a:lnTo>
                    <a:pt x="0" y="0"/>
                  </a:lnTo>
                  <a:lnTo>
                    <a:pt x="20" y="4"/>
                  </a:lnTo>
                  <a:lnTo>
                    <a:pt x="20" y="472"/>
                  </a:lnTo>
                  <a:close/>
                </a:path>
              </a:pathLst>
            </a:custGeom>
            <a:solidFill>
              <a:srgbClr val="0055AA"/>
            </a:solidFill>
            <a:ln w="9525">
              <a:noFill/>
              <a:round/>
              <a:headEnd/>
              <a:tailEnd/>
            </a:ln>
          </p:spPr>
          <p:txBody>
            <a:bodyPr/>
            <a:lstStyle/>
            <a:p>
              <a:endParaRPr lang="zh-CN" altLang="en-US"/>
            </a:p>
          </p:txBody>
        </p:sp>
        <p:sp>
          <p:nvSpPr>
            <p:cNvPr id="73775" name="Freeform 54"/>
            <p:cNvSpPr>
              <a:spLocks noChangeArrowheads="1"/>
            </p:cNvSpPr>
            <p:nvPr/>
          </p:nvSpPr>
          <p:spPr bwMode="auto">
            <a:xfrm>
              <a:off x="2866" y="2648"/>
              <a:ext cx="138" cy="600"/>
            </a:xfrm>
            <a:custGeom>
              <a:avLst/>
              <a:gdLst/>
              <a:ahLst/>
              <a:cxnLst>
                <a:cxn ang="0">
                  <a:pos x="0" y="600"/>
                </a:cxn>
                <a:cxn ang="0">
                  <a:pos x="138" y="506"/>
                </a:cxn>
                <a:cxn ang="0">
                  <a:pos x="138" y="0"/>
                </a:cxn>
                <a:cxn ang="0">
                  <a:pos x="0" y="94"/>
                </a:cxn>
                <a:cxn ang="0">
                  <a:pos x="0" y="600"/>
                </a:cxn>
              </a:cxnLst>
              <a:rect l="0" t="0" r="r" b="b"/>
              <a:pathLst>
                <a:path w="138" h="600">
                  <a:moveTo>
                    <a:pt x="0" y="600"/>
                  </a:moveTo>
                  <a:lnTo>
                    <a:pt x="138" y="506"/>
                  </a:lnTo>
                  <a:lnTo>
                    <a:pt x="138" y="0"/>
                  </a:lnTo>
                  <a:lnTo>
                    <a:pt x="0" y="94"/>
                  </a:lnTo>
                  <a:lnTo>
                    <a:pt x="0" y="600"/>
                  </a:lnTo>
                  <a:close/>
                </a:path>
              </a:pathLst>
            </a:custGeom>
            <a:solidFill>
              <a:srgbClr val="969696"/>
            </a:solidFill>
            <a:ln w="9525">
              <a:noFill/>
              <a:round/>
              <a:headEnd/>
              <a:tailEnd/>
            </a:ln>
          </p:spPr>
          <p:txBody>
            <a:bodyPr/>
            <a:lstStyle/>
            <a:p>
              <a:endParaRPr lang="zh-CN" altLang="en-US"/>
            </a:p>
          </p:txBody>
        </p:sp>
      </p:grpSp>
      <p:cxnSp>
        <p:nvCxnSpPr>
          <p:cNvPr id="186" name="直線コネクタ 185"/>
          <p:cNvCxnSpPr/>
          <p:nvPr/>
        </p:nvCxnSpPr>
        <p:spPr>
          <a:xfrm flipH="1" flipV="1">
            <a:off x="3659188" y="1990725"/>
            <a:ext cx="273050" cy="315913"/>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7" name="直線コネクタ 186"/>
          <p:cNvCxnSpPr>
            <a:stCxn id="73746" idx="0"/>
          </p:cNvCxnSpPr>
          <p:nvPr/>
        </p:nvCxnSpPr>
        <p:spPr>
          <a:xfrm flipV="1">
            <a:off x="5213350" y="2066925"/>
            <a:ext cx="182563" cy="317500"/>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3778" name="図形グループ 299"/>
          <p:cNvGrpSpPr>
            <a:grpSpLocks/>
          </p:cNvGrpSpPr>
          <p:nvPr/>
        </p:nvGrpSpPr>
        <p:grpSpPr bwMode="auto">
          <a:xfrm>
            <a:off x="3354388" y="2719388"/>
            <a:ext cx="762000" cy="685800"/>
            <a:chOff x="1005879" y="1508781"/>
            <a:chExt cx="1021069" cy="1225282"/>
          </a:xfrm>
        </p:grpSpPr>
        <p:sp>
          <p:nvSpPr>
            <p:cNvPr id="126" name="メモ 125"/>
            <p:cNvSpPr/>
            <p:nvPr/>
          </p:nvSpPr>
          <p:spPr>
            <a:xfrm flipV="1">
              <a:off x="1005879" y="1508781"/>
              <a:ext cx="1021069" cy="1225282"/>
            </a:xfrm>
            <a:prstGeom prst="foldedCorner">
              <a:avLst>
                <a:gd name="adj" fmla="val 25581"/>
              </a:avLst>
            </a:prstGeom>
            <a:solidFill>
              <a:schemeClr val="bg1"/>
            </a:solidFill>
            <a:ln w="25400">
              <a:solidFill>
                <a:schemeClr val="tx1">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128" name="直線コネクタ 127"/>
            <p:cNvCxnSpPr/>
            <p:nvPr/>
          </p:nvCxnSpPr>
          <p:spPr>
            <a:xfrm>
              <a:off x="1107986" y="1900191"/>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線コネクタ 128"/>
            <p:cNvCxnSpPr/>
            <p:nvPr/>
          </p:nvCxnSpPr>
          <p:spPr>
            <a:xfrm>
              <a:off x="1107986" y="2110077"/>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直線コネクタ 129"/>
            <p:cNvCxnSpPr/>
            <p:nvPr/>
          </p:nvCxnSpPr>
          <p:spPr>
            <a:xfrm>
              <a:off x="1107986" y="2319963"/>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直線コネクタ 131"/>
            <p:cNvCxnSpPr/>
            <p:nvPr/>
          </p:nvCxnSpPr>
          <p:spPr>
            <a:xfrm>
              <a:off x="1107986" y="2529849"/>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直線コネクタ 132"/>
            <p:cNvCxnSpPr/>
            <p:nvPr/>
          </p:nvCxnSpPr>
          <p:spPr>
            <a:xfrm>
              <a:off x="1097349" y="1690304"/>
              <a:ext cx="54882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785" name="図形グループ 2"/>
          <p:cNvGrpSpPr>
            <a:grpSpLocks/>
          </p:cNvGrpSpPr>
          <p:nvPr/>
        </p:nvGrpSpPr>
        <p:grpSpPr bwMode="auto">
          <a:xfrm>
            <a:off x="4756150" y="2719388"/>
            <a:ext cx="947738" cy="754062"/>
            <a:chOff x="-545429" y="4526268"/>
            <a:chExt cx="1551308" cy="1645902"/>
          </a:xfrm>
        </p:grpSpPr>
        <p:sp>
          <p:nvSpPr>
            <p:cNvPr id="151" name="Vertical Scroll 16"/>
            <p:cNvSpPr/>
            <p:nvPr/>
          </p:nvSpPr>
          <p:spPr bwMode="auto">
            <a:xfrm>
              <a:off x="-545429" y="4526268"/>
              <a:ext cx="1275867" cy="1278606"/>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152" name="Vertical Scroll 16"/>
            <p:cNvSpPr/>
            <p:nvPr/>
          </p:nvSpPr>
          <p:spPr bwMode="auto">
            <a:xfrm>
              <a:off x="-407707" y="4709915"/>
              <a:ext cx="1275865" cy="1278608"/>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153" name="Vertical Scroll 16"/>
            <p:cNvSpPr/>
            <p:nvPr/>
          </p:nvSpPr>
          <p:spPr bwMode="auto">
            <a:xfrm>
              <a:off x="-269988" y="4893564"/>
              <a:ext cx="1275867" cy="1278606"/>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nvGrpSpPr>
          <p:cNvPr id="73789" name="図形グループ 4"/>
          <p:cNvGrpSpPr>
            <a:grpSpLocks/>
          </p:cNvGrpSpPr>
          <p:nvPr/>
        </p:nvGrpSpPr>
        <p:grpSpPr bwMode="auto">
          <a:xfrm>
            <a:off x="3363913" y="1690688"/>
            <a:ext cx="731837" cy="300037"/>
            <a:chOff x="3383293" y="1874537"/>
            <a:chExt cx="731837" cy="400050"/>
          </a:xfrm>
        </p:grpSpPr>
        <p:sp>
          <p:nvSpPr>
            <p:cNvPr id="177" name="正方形/長方形 17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791" name="図形グループ 3"/>
            <p:cNvGrpSpPr>
              <a:grpSpLocks/>
            </p:cNvGrpSpPr>
            <p:nvPr/>
          </p:nvGrpSpPr>
          <p:grpSpPr bwMode="auto">
            <a:xfrm>
              <a:off x="3463464" y="1929040"/>
              <a:ext cx="571494" cy="291044"/>
              <a:chOff x="-114249" y="2203357"/>
              <a:chExt cx="571494" cy="291044"/>
            </a:xfrm>
          </p:grpSpPr>
          <p:grpSp>
            <p:nvGrpSpPr>
              <p:cNvPr id="73792" name="図形グループ 299"/>
              <p:cNvGrpSpPr>
                <a:grpSpLocks/>
              </p:cNvGrpSpPr>
              <p:nvPr/>
            </p:nvGrpSpPr>
            <p:grpSpPr bwMode="auto">
              <a:xfrm>
                <a:off x="-114249" y="2211721"/>
                <a:ext cx="228497" cy="274317"/>
                <a:chOff x="1005879" y="1508781"/>
                <a:chExt cx="1021069" cy="1225282"/>
              </a:xfrm>
            </p:grpSpPr>
            <p:sp>
              <p:nvSpPr>
                <p:cNvPr id="196" name="メモ 195"/>
                <p:cNvSpPr/>
                <p:nvPr/>
              </p:nvSpPr>
              <p:spPr>
                <a:xfrm flipV="1">
                  <a:off x="1009414" y="1369790"/>
                  <a:ext cx="1163408" cy="1503257"/>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197" name="直線コネクタ 196"/>
                <p:cNvCxnSpPr/>
                <p:nvPr/>
              </p:nvCxnSpPr>
              <p:spPr>
                <a:xfrm>
                  <a:off x="1250608" y="1899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直線コネクタ 197"/>
                <p:cNvCxnSpPr/>
                <p:nvPr/>
              </p:nvCxnSpPr>
              <p:spPr>
                <a:xfrm>
                  <a:off x="1250608" y="2107236"/>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直線コネクタ 198"/>
                <p:cNvCxnSpPr/>
                <p:nvPr/>
              </p:nvCxnSpPr>
              <p:spPr>
                <a:xfrm>
                  <a:off x="1250608" y="231523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直線コネクタ 199"/>
                <p:cNvCxnSpPr/>
                <p:nvPr/>
              </p:nvCxnSpPr>
              <p:spPr>
                <a:xfrm>
                  <a:off x="1250608"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直線コネクタ 200"/>
                <p:cNvCxnSpPr/>
                <p:nvPr/>
              </p:nvCxnSpPr>
              <p:spPr>
                <a:xfrm>
                  <a:off x="1243516" y="1691241"/>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799" name="図形グループ 201"/>
              <p:cNvGrpSpPr>
                <a:grpSpLocks/>
              </p:cNvGrpSpPr>
              <p:nvPr/>
            </p:nvGrpSpPr>
            <p:grpSpPr bwMode="auto">
              <a:xfrm>
                <a:off x="182928" y="2203357"/>
                <a:ext cx="274317" cy="291044"/>
                <a:chOff x="-545429" y="4526268"/>
                <a:chExt cx="1551308" cy="1645902"/>
              </a:xfrm>
            </p:grpSpPr>
            <p:sp>
              <p:nvSpPr>
                <p:cNvPr id="203" name="Vertical Scroll 16"/>
                <p:cNvSpPr/>
                <p:nvPr/>
              </p:nvSpPr>
              <p:spPr bwMode="auto">
                <a:xfrm>
                  <a:off x="-542731" y="4529269"/>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04" name="Vertical Scroll 16"/>
                <p:cNvSpPr/>
                <p:nvPr/>
              </p:nvSpPr>
              <p:spPr bwMode="auto">
                <a:xfrm>
                  <a:off x="-408071" y="4708817"/>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05" name="Vertical Scroll 16"/>
                <p:cNvSpPr/>
                <p:nvPr/>
              </p:nvSpPr>
              <p:spPr bwMode="auto">
                <a:xfrm>
                  <a:off x="-273404" y="4888372"/>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3803" name="図形グループ 206"/>
          <p:cNvGrpSpPr>
            <a:grpSpLocks/>
          </p:cNvGrpSpPr>
          <p:nvPr/>
        </p:nvGrpSpPr>
        <p:grpSpPr bwMode="auto">
          <a:xfrm>
            <a:off x="4959350" y="1690688"/>
            <a:ext cx="731838" cy="300037"/>
            <a:chOff x="3383293" y="1874537"/>
            <a:chExt cx="731837" cy="400050"/>
          </a:xfrm>
        </p:grpSpPr>
        <p:sp>
          <p:nvSpPr>
            <p:cNvPr id="208" name="正方形/長方形 207"/>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805" name="図形グループ 208"/>
            <p:cNvGrpSpPr>
              <a:grpSpLocks/>
            </p:cNvGrpSpPr>
            <p:nvPr/>
          </p:nvGrpSpPr>
          <p:grpSpPr bwMode="auto">
            <a:xfrm>
              <a:off x="3463464" y="1929040"/>
              <a:ext cx="571494" cy="291044"/>
              <a:chOff x="-114249" y="2203357"/>
              <a:chExt cx="571494" cy="291044"/>
            </a:xfrm>
          </p:grpSpPr>
          <p:grpSp>
            <p:nvGrpSpPr>
              <p:cNvPr id="73806" name="図形グループ 299"/>
              <p:cNvGrpSpPr>
                <a:grpSpLocks/>
              </p:cNvGrpSpPr>
              <p:nvPr/>
            </p:nvGrpSpPr>
            <p:grpSpPr bwMode="auto">
              <a:xfrm>
                <a:off x="-114249" y="2211721"/>
                <a:ext cx="228497" cy="274317"/>
                <a:chOff x="1005879" y="1508781"/>
                <a:chExt cx="1021069" cy="1225282"/>
              </a:xfrm>
            </p:grpSpPr>
            <p:sp>
              <p:nvSpPr>
                <p:cNvPr id="215" name="メモ 214"/>
                <p:cNvSpPr/>
                <p:nvPr/>
              </p:nvSpPr>
              <p:spPr>
                <a:xfrm flipV="1">
                  <a:off x="1009418" y="1369790"/>
                  <a:ext cx="1163408" cy="1503257"/>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216" name="直線コネクタ 215"/>
                <p:cNvCxnSpPr/>
                <p:nvPr/>
              </p:nvCxnSpPr>
              <p:spPr>
                <a:xfrm>
                  <a:off x="1250613" y="1899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7" name="直線コネクタ 216"/>
                <p:cNvCxnSpPr/>
                <p:nvPr/>
              </p:nvCxnSpPr>
              <p:spPr>
                <a:xfrm>
                  <a:off x="1250613" y="2107236"/>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8" name="直線コネクタ 217"/>
                <p:cNvCxnSpPr/>
                <p:nvPr/>
              </p:nvCxnSpPr>
              <p:spPr>
                <a:xfrm>
                  <a:off x="1250613" y="231523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9" name="直線コネクタ 218"/>
                <p:cNvCxnSpPr/>
                <p:nvPr/>
              </p:nvCxnSpPr>
              <p:spPr>
                <a:xfrm>
                  <a:off x="125061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0" name="直線コネクタ 219"/>
                <p:cNvCxnSpPr/>
                <p:nvPr/>
              </p:nvCxnSpPr>
              <p:spPr>
                <a:xfrm>
                  <a:off x="1243516" y="1691241"/>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813" name="図形グループ 210"/>
              <p:cNvGrpSpPr>
                <a:grpSpLocks/>
              </p:cNvGrpSpPr>
              <p:nvPr/>
            </p:nvGrpSpPr>
            <p:grpSpPr bwMode="auto">
              <a:xfrm>
                <a:off x="182928" y="2203357"/>
                <a:ext cx="274317" cy="291044"/>
                <a:chOff x="-545429" y="4526268"/>
                <a:chExt cx="1551308" cy="1645902"/>
              </a:xfrm>
            </p:grpSpPr>
            <p:sp>
              <p:nvSpPr>
                <p:cNvPr id="212" name="Vertical Scroll 16"/>
                <p:cNvSpPr/>
                <p:nvPr/>
              </p:nvSpPr>
              <p:spPr bwMode="auto">
                <a:xfrm>
                  <a:off x="-542737" y="4529269"/>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13" name="Vertical Scroll 16"/>
                <p:cNvSpPr/>
                <p:nvPr/>
              </p:nvSpPr>
              <p:spPr bwMode="auto">
                <a:xfrm>
                  <a:off x="-408071" y="4708817"/>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14" name="Vertical Scroll 16"/>
                <p:cNvSpPr/>
                <p:nvPr/>
              </p:nvSpPr>
              <p:spPr bwMode="auto">
                <a:xfrm>
                  <a:off x="-273410" y="4888372"/>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3817" name="図形グループ 220"/>
          <p:cNvGrpSpPr>
            <a:grpSpLocks/>
          </p:cNvGrpSpPr>
          <p:nvPr/>
        </p:nvGrpSpPr>
        <p:grpSpPr bwMode="auto">
          <a:xfrm>
            <a:off x="6859588" y="3130550"/>
            <a:ext cx="731837" cy="300038"/>
            <a:chOff x="3383293" y="1874537"/>
            <a:chExt cx="731837" cy="400050"/>
          </a:xfrm>
        </p:grpSpPr>
        <p:sp>
          <p:nvSpPr>
            <p:cNvPr id="222" name="正方形/長方形 221"/>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819" name="図形グループ 222"/>
            <p:cNvGrpSpPr>
              <a:grpSpLocks/>
            </p:cNvGrpSpPr>
            <p:nvPr/>
          </p:nvGrpSpPr>
          <p:grpSpPr bwMode="auto">
            <a:xfrm>
              <a:off x="3463464" y="1929040"/>
              <a:ext cx="571494" cy="291044"/>
              <a:chOff x="-114249" y="2203357"/>
              <a:chExt cx="571494" cy="291044"/>
            </a:xfrm>
          </p:grpSpPr>
          <p:grpSp>
            <p:nvGrpSpPr>
              <p:cNvPr id="73820" name="図形グループ 299"/>
              <p:cNvGrpSpPr>
                <a:grpSpLocks/>
              </p:cNvGrpSpPr>
              <p:nvPr/>
            </p:nvGrpSpPr>
            <p:grpSpPr bwMode="auto">
              <a:xfrm>
                <a:off x="-114249" y="2211721"/>
                <a:ext cx="228497" cy="274317"/>
                <a:chOff x="1005879" y="1508781"/>
                <a:chExt cx="1021069" cy="1225282"/>
              </a:xfrm>
            </p:grpSpPr>
            <p:sp>
              <p:nvSpPr>
                <p:cNvPr id="229" name="メモ 228"/>
                <p:cNvSpPr/>
                <p:nvPr/>
              </p:nvSpPr>
              <p:spPr>
                <a:xfrm flipV="1">
                  <a:off x="1009414"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230" name="直線コネクタ 229"/>
                <p:cNvCxnSpPr/>
                <p:nvPr/>
              </p:nvCxnSpPr>
              <p:spPr>
                <a:xfrm>
                  <a:off x="1250608" y="1899244"/>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直線コネクタ 230"/>
                <p:cNvCxnSpPr/>
                <p:nvPr/>
              </p:nvCxnSpPr>
              <p:spPr>
                <a:xfrm>
                  <a:off x="1250608" y="210724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直線コネクタ 231"/>
                <p:cNvCxnSpPr/>
                <p:nvPr/>
              </p:nvCxnSpPr>
              <p:spPr>
                <a:xfrm>
                  <a:off x="1250608" y="2315239"/>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直線コネクタ 232"/>
                <p:cNvCxnSpPr/>
                <p:nvPr/>
              </p:nvCxnSpPr>
              <p:spPr>
                <a:xfrm>
                  <a:off x="1250608"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4" name="直線コネクタ 233"/>
                <p:cNvCxnSpPr/>
                <p:nvPr/>
              </p:nvCxnSpPr>
              <p:spPr>
                <a:xfrm>
                  <a:off x="1243516" y="1691247"/>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827" name="図形グループ 224"/>
              <p:cNvGrpSpPr>
                <a:grpSpLocks/>
              </p:cNvGrpSpPr>
              <p:nvPr/>
            </p:nvGrpSpPr>
            <p:grpSpPr bwMode="auto">
              <a:xfrm>
                <a:off x="182928" y="2203357"/>
                <a:ext cx="274317" cy="291044"/>
                <a:chOff x="-545429" y="4526268"/>
                <a:chExt cx="1551308" cy="1645902"/>
              </a:xfrm>
            </p:grpSpPr>
            <p:sp>
              <p:nvSpPr>
                <p:cNvPr id="226" name="Vertical Scroll 16"/>
                <p:cNvSpPr/>
                <p:nvPr/>
              </p:nvSpPr>
              <p:spPr bwMode="auto">
                <a:xfrm>
                  <a:off x="-542731"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27"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28" name="Vertical Scroll 16"/>
                <p:cNvSpPr/>
                <p:nvPr/>
              </p:nvSpPr>
              <p:spPr bwMode="auto">
                <a:xfrm>
                  <a:off x="-273404"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3831" name="図形グループ 234"/>
          <p:cNvGrpSpPr>
            <a:grpSpLocks/>
          </p:cNvGrpSpPr>
          <p:nvPr/>
        </p:nvGrpSpPr>
        <p:grpSpPr bwMode="auto">
          <a:xfrm>
            <a:off x="1555750" y="3130550"/>
            <a:ext cx="731838" cy="300038"/>
            <a:chOff x="3383293" y="1874537"/>
            <a:chExt cx="731837" cy="400050"/>
          </a:xfrm>
        </p:grpSpPr>
        <p:sp>
          <p:nvSpPr>
            <p:cNvPr id="236" name="正方形/長方形 235"/>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833" name="図形グループ 236"/>
            <p:cNvGrpSpPr>
              <a:grpSpLocks/>
            </p:cNvGrpSpPr>
            <p:nvPr/>
          </p:nvGrpSpPr>
          <p:grpSpPr bwMode="auto">
            <a:xfrm>
              <a:off x="3463464" y="1929040"/>
              <a:ext cx="571494" cy="291044"/>
              <a:chOff x="-114249" y="2203357"/>
              <a:chExt cx="571494" cy="291044"/>
            </a:xfrm>
          </p:grpSpPr>
          <p:grpSp>
            <p:nvGrpSpPr>
              <p:cNvPr id="73834" name="図形グループ 299"/>
              <p:cNvGrpSpPr>
                <a:grpSpLocks/>
              </p:cNvGrpSpPr>
              <p:nvPr/>
            </p:nvGrpSpPr>
            <p:grpSpPr bwMode="auto">
              <a:xfrm>
                <a:off x="-114249" y="2211721"/>
                <a:ext cx="228497" cy="274317"/>
                <a:chOff x="1005879" y="1508781"/>
                <a:chExt cx="1021069" cy="1225282"/>
              </a:xfrm>
            </p:grpSpPr>
            <p:sp>
              <p:nvSpPr>
                <p:cNvPr id="243" name="メモ 242"/>
                <p:cNvSpPr/>
                <p:nvPr/>
              </p:nvSpPr>
              <p:spPr>
                <a:xfrm flipV="1">
                  <a:off x="1009418" y="1369796"/>
                  <a:ext cx="1163408" cy="150325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244" name="直線コネクタ 243"/>
                <p:cNvCxnSpPr/>
                <p:nvPr/>
              </p:nvCxnSpPr>
              <p:spPr>
                <a:xfrm>
                  <a:off x="1250613" y="1899244"/>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5" name="直線コネクタ 244"/>
                <p:cNvCxnSpPr/>
                <p:nvPr/>
              </p:nvCxnSpPr>
              <p:spPr>
                <a:xfrm>
                  <a:off x="1250613" y="210724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6" name="直線コネクタ 245"/>
                <p:cNvCxnSpPr/>
                <p:nvPr/>
              </p:nvCxnSpPr>
              <p:spPr>
                <a:xfrm>
                  <a:off x="1250613" y="2315239"/>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直線コネクタ 246"/>
                <p:cNvCxnSpPr/>
                <p:nvPr/>
              </p:nvCxnSpPr>
              <p:spPr>
                <a:xfrm>
                  <a:off x="125061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8" name="直線コネクタ 247"/>
                <p:cNvCxnSpPr/>
                <p:nvPr/>
              </p:nvCxnSpPr>
              <p:spPr>
                <a:xfrm>
                  <a:off x="1243516" y="1691247"/>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841" name="図形グループ 238"/>
              <p:cNvGrpSpPr>
                <a:grpSpLocks/>
              </p:cNvGrpSpPr>
              <p:nvPr/>
            </p:nvGrpSpPr>
            <p:grpSpPr bwMode="auto">
              <a:xfrm>
                <a:off x="182928" y="2203357"/>
                <a:ext cx="274317" cy="291044"/>
                <a:chOff x="-545429" y="4526268"/>
                <a:chExt cx="1551308" cy="1645902"/>
              </a:xfrm>
            </p:grpSpPr>
            <p:sp>
              <p:nvSpPr>
                <p:cNvPr id="240" name="Vertical Scroll 16"/>
                <p:cNvSpPr/>
                <p:nvPr/>
              </p:nvSpPr>
              <p:spPr bwMode="auto">
                <a:xfrm>
                  <a:off x="-542737" y="4529269"/>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41" name="Vertical Scroll 16"/>
                <p:cNvSpPr/>
                <p:nvPr/>
              </p:nvSpPr>
              <p:spPr bwMode="auto">
                <a:xfrm>
                  <a:off x="-408071" y="4708824"/>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42" name="Vertical Scroll 16"/>
                <p:cNvSpPr/>
                <p:nvPr/>
              </p:nvSpPr>
              <p:spPr bwMode="auto">
                <a:xfrm>
                  <a:off x="-273410" y="4888372"/>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3845" name="図形グループ 248"/>
          <p:cNvGrpSpPr>
            <a:grpSpLocks/>
          </p:cNvGrpSpPr>
          <p:nvPr/>
        </p:nvGrpSpPr>
        <p:grpSpPr bwMode="auto">
          <a:xfrm>
            <a:off x="3292475" y="4090988"/>
            <a:ext cx="731838" cy="300037"/>
            <a:chOff x="3383293" y="1874537"/>
            <a:chExt cx="731837" cy="400050"/>
          </a:xfrm>
        </p:grpSpPr>
        <p:sp>
          <p:nvSpPr>
            <p:cNvPr id="250" name="正方形/長方形 249"/>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847" name="図形グループ 250"/>
            <p:cNvGrpSpPr>
              <a:grpSpLocks/>
            </p:cNvGrpSpPr>
            <p:nvPr/>
          </p:nvGrpSpPr>
          <p:grpSpPr bwMode="auto">
            <a:xfrm>
              <a:off x="3463464" y="1929040"/>
              <a:ext cx="571494" cy="291044"/>
              <a:chOff x="-114249" y="2203357"/>
              <a:chExt cx="571494" cy="291044"/>
            </a:xfrm>
          </p:grpSpPr>
          <p:grpSp>
            <p:nvGrpSpPr>
              <p:cNvPr id="73848" name="図形グループ 299"/>
              <p:cNvGrpSpPr>
                <a:grpSpLocks/>
              </p:cNvGrpSpPr>
              <p:nvPr/>
            </p:nvGrpSpPr>
            <p:grpSpPr bwMode="auto">
              <a:xfrm>
                <a:off x="-114249" y="2211721"/>
                <a:ext cx="228497" cy="274317"/>
                <a:chOff x="1005879" y="1508781"/>
                <a:chExt cx="1021069" cy="1225282"/>
              </a:xfrm>
            </p:grpSpPr>
            <p:sp>
              <p:nvSpPr>
                <p:cNvPr id="257" name="メモ 256"/>
                <p:cNvSpPr/>
                <p:nvPr/>
              </p:nvSpPr>
              <p:spPr>
                <a:xfrm flipV="1">
                  <a:off x="1009418" y="1369790"/>
                  <a:ext cx="1163408" cy="1503257"/>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258" name="直線コネクタ 257"/>
                <p:cNvCxnSpPr/>
                <p:nvPr/>
              </p:nvCxnSpPr>
              <p:spPr>
                <a:xfrm>
                  <a:off x="1250613" y="1899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0" name="直線コネクタ 259"/>
                <p:cNvCxnSpPr/>
                <p:nvPr/>
              </p:nvCxnSpPr>
              <p:spPr>
                <a:xfrm>
                  <a:off x="1250613" y="2107236"/>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2" name="直線コネクタ 261"/>
                <p:cNvCxnSpPr/>
                <p:nvPr/>
              </p:nvCxnSpPr>
              <p:spPr>
                <a:xfrm>
                  <a:off x="1250613" y="231523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3" name="直線コネクタ 262"/>
                <p:cNvCxnSpPr/>
                <p:nvPr/>
              </p:nvCxnSpPr>
              <p:spPr>
                <a:xfrm>
                  <a:off x="125061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5" name="直線コネクタ 264"/>
                <p:cNvCxnSpPr/>
                <p:nvPr/>
              </p:nvCxnSpPr>
              <p:spPr>
                <a:xfrm>
                  <a:off x="1243516" y="1691241"/>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855" name="図形グループ 252"/>
              <p:cNvGrpSpPr>
                <a:grpSpLocks/>
              </p:cNvGrpSpPr>
              <p:nvPr/>
            </p:nvGrpSpPr>
            <p:grpSpPr bwMode="auto">
              <a:xfrm>
                <a:off x="182928" y="2203357"/>
                <a:ext cx="274317" cy="291044"/>
                <a:chOff x="-545429" y="4526268"/>
                <a:chExt cx="1551308" cy="1645902"/>
              </a:xfrm>
            </p:grpSpPr>
            <p:sp>
              <p:nvSpPr>
                <p:cNvPr id="254" name="Vertical Scroll 16"/>
                <p:cNvSpPr/>
                <p:nvPr/>
              </p:nvSpPr>
              <p:spPr bwMode="auto">
                <a:xfrm>
                  <a:off x="-542737" y="4529269"/>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55" name="Vertical Scroll 16"/>
                <p:cNvSpPr/>
                <p:nvPr/>
              </p:nvSpPr>
              <p:spPr bwMode="auto">
                <a:xfrm>
                  <a:off x="-408071" y="4708817"/>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56" name="Vertical Scroll 16"/>
                <p:cNvSpPr/>
                <p:nvPr/>
              </p:nvSpPr>
              <p:spPr bwMode="auto">
                <a:xfrm>
                  <a:off x="-273410" y="4888372"/>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grpSp>
        <p:nvGrpSpPr>
          <p:cNvPr id="73859" name="図形グループ 265"/>
          <p:cNvGrpSpPr>
            <a:grpSpLocks/>
          </p:cNvGrpSpPr>
          <p:nvPr/>
        </p:nvGrpSpPr>
        <p:grpSpPr bwMode="auto">
          <a:xfrm>
            <a:off x="5030788" y="4090988"/>
            <a:ext cx="731837" cy="300037"/>
            <a:chOff x="3383293" y="1874537"/>
            <a:chExt cx="731837" cy="400050"/>
          </a:xfrm>
        </p:grpSpPr>
        <p:sp>
          <p:nvSpPr>
            <p:cNvPr id="267" name="正方形/長方形 26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13500" bIns="13500"/>
            <a:lstStyle/>
            <a:p>
              <a:pPr algn="ctr" defTabSz="914400" fontAlgn="auto">
                <a:spcBef>
                  <a:spcPts val="0"/>
                </a:spcBef>
                <a:spcAft>
                  <a:spcPts val="0"/>
                </a:spcAft>
                <a:buFontTx/>
                <a:buNone/>
                <a:defRPr/>
              </a:pPr>
              <a:endParaRPr kumimoji="1" lang="ja-JP" altLang="en-US" sz="1200" dirty="0">
                <a:solidFill>
                  <a:schemeClr val="tx1"/>
                </a:solidFill>
                <a:latin typeface="等线" panose="02010600030101010101" pitchFamily="2" charset="-122"/>
                <a:ea typeface="等线" panose="02010600030101010101" pitchFamily="2" charset="-122"/>
                <a:cs typeface="MS PGothic" panose="020B0600070205080204" charset="-128"/>
              </a:endParaRPr>
            </a:p>
          </p:txBody>
        </p:sp>
        <p:grpSp>
          <p:nvGrpSpPr>
            <p:cNvPr id="73861" name="図形グループ 267"/>
            <p:cNvGrpSpPr>
              <a:grpSpLocks/>
            </p:cNvGrpSpPr>
            <p:nvPr/>
          </p:nvGrpSpPr>
          <p:grpSpPr bwMode="auto">
            <a:xfrm>
              <a:off x="3463464" y="1929040"/>
              <a:ext cx="571494" cy="291044"/>
              <a:chOff x="-114249" y="2203357"/>
              <a:chExt cx="571494" cy="291044"/>
            </a:xfrm>
          </p:grpSpPr>
          <p:grpSp>
            <p:nvGrpSpPr>
              <p:cNvPr id="73862" name="図形グループ 299"/>
              <p:cNvGrpSpPr>
                <a:grpSpLocks/>
              </p:cNvGrpSpPr>
              <p:nvPr/>
            </p:nvGrpSpPr>
            <p:grpSpPr bwMode="auto">
              <a:xfrm>
                <a:off x="-114249" y="2211721"/>
                <a:ext cx="228497" cy="274317"/>
                <a:chOff x="1005879" y="1508781"/>
                <a:chExt cx="1021069" cy="1225282"/>
              </a:xfrm>
            </p:grpSpPr>
            <p:sp>
              <p:nvSpPr>
                <p:cNvPr id="274" name="メモ 273"/>
                <p:cNvSpPr/>
                <p:nvPr/>
              </p:nvSpPr>
              <p:spPr>
                <a:xfrm flipV="1">
                  <a:off x="1009414" y="1369790"/>
                  <a:ext cx="1163408" cy="1503257"/>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a:spcBef>
                      <a:spcPts val="0"/>
                    </a:spcBef>
                    <a:spcAft>
                      <a:spcPts val="0"/>
                    </a:spcAft>
                    <a:buFontTx/>
                    <a:buNone/>
                    <a:defRPr/>
                  </a:pPr>
                  <a:endParaRPr kumimoji="1" lang="ja-JP" altLang="en-US" sz="575" dirty="0">
                    <a:solidFill>
                      <a:srgbClr val="FFFFFF"/>
                    </a:solidFill>
                    <a:latin typeface="等线" panose="02010600030101010101" pitchFamily="2" charset="-122"/>
                    <a:ea typeface="等线" panose="02010600030101010101" pitchFamily="2" charset="-122"/>
                    <a:cs typeface="MS PGothic" panose="020B0600070205080204" charset="-128"/>
                  </a:endParaRPr>
                </a:p>
              </p:txBody>
            </p:sp>
            <p:cxnSp>
              <p:nvCxnSpPr>
                <p:cNvPr id="275" name="直線コネクタ 274"/>
                <p:cNvCxnSpPr/>
                <p:nvPr/>
              </p:nvCxnSpPr>
              <p:spPr>
                <a:xfrm>
                  <a:off x="1250608" y="1899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6" name="直線コネクタ 275"/>
                <p:cNvCxnSpPr/>
                <p:nvPr/>
              </p:nvCxnSpPr>
              <p:spPr>
                <a:xfrm>
                  <a:off x="1250608" y="2107236"/>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7" name="直線コネクタ 276"/>
                <p:cNvCxnSpPr/>
                <p:nvPr/>
              </p:nvCxnSpPr>
              <p:spPr>
                <a:xfrm>
                  <a:off x="1250608" y="231523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8" name="直線コネクタ 277"/>
                <p:cNvCxnSpPr/>
                <p:nvPr/>
              </p:nvCxnSpPr>
              <p:spPr>
                <a:xfrm>
                  <a:off x="1250608"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9" name="直線コネクタ 278"/>
                <p:cNvCxnSpPr/>
                <p:nvPr/>
              </p:nvCxnSpPr>
              <p:spPr>
                <a:xfrm>
                  <a:off x="1243516" y="1691241"/>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869" name="図形グループ 269"/>
              <p:cNvGrpSpPr>
                <a:grpSpLocks/>
              </p:cNvGrpSpPr>
              <p:nvPr/>
            </p:nvGrpSpPr>
            <p:grpSpPr bwMode="auto">
              <a:xfrm>
                <a:off x="182928" y="2203357"/>
                <a:ext cx="274317" cy="291044"/>
                <a:chOff x="-545429" y="4526268"/>
                <a:chExt cx="1551308" cy="1645902"/>
              </a:xfrm>
            </p:grpSpPr>
            <p:sp>
              <p:nvSpPr>
                <p:cNvPr id="271" name="Vertical Scroll 16"/>
                <p:cNvSpPr/>
                <p:nvPr/>
              </p:nvSpPr>
              <p:spPr bwMode="auto">
                <a:xfrm>
                  <a:off x="-542731" y="4529269"/>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72" name="Vertical Scroll 16"/>
                <p:cNvSpPr/>
                <p:nvPr/>
              </p:nvSpPr>
              <p:spPr bwMode="auto">
                <a:xfrm>
                  <a:off x="-408071" y="4708817"/>
                  <a:ext cx="1274816" cy="1280805"/>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sp>
              <p:nvSpPr>
                <p:cNvPr id="273" name="Vertical Scroll 16"/>
                <p:cNvSpPr/>
                <p:nvPr/>
              </p:nvSpPr>
              <p:spPr bwMode="auto">
                <a:xfrm>
                  <a:off x="-273404" y="4888372"/>
                  <a:ext cx="1274816" cy="1280797"/>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fontAlgn="auto">
                    <a:spcBef>
                      <a:spcPts val="0"/>
                    </a:spcBef>
                    <a:spcAft>
                      <a:spcPts val="0"/>
                    </a:spcAft>
                    <a:buClr>
                      <a:srgbClr val="000000"/>
                    </a:buClr>
                    <a:buSzPct val="100000"/>
                    <a:buFont typeface="Times New Roman" panose="02020603050405020304" pitchFamily="18" charset="0"/>
                    <a:buNone/>
                    <a:defRPr/>
                  </a:pPr>
                  <a:endParaRPr lang="en-GB" altLang="ja-JP" sz="690" dirty="0">
                    <a:solidFill>
                      <a:srgbClr val="000000"/>
                    </a:solidFill>
                    <a:latin typeface="等线" panose="02010600030101010101" pitchFamily="2" charset="-122"/>
                    <a:ea typeface="等线" panose="02010600030101010101" pitchFamily="2" charset="-122"/>
                    <a:cs typeface="MS PGothic" panose="020B0600070205080204" charset="-128"/>
                  </a:endParaRPr>
                </a:p>
              </p:txBody>
            </p:sp>
          </p:grpSp>
        </p:grpSp>
      </p:grpSp>
      <p:sp>
        <p:nvSpPr>
          <p:cNvPr id="146" name="正方形/長方形 145"/>
          <p:cNvSpPr/>
          <p:nvPr/>
        </p:nvSpPr>
        <p:spPr>
          <a:xfrm>
            <a:off x="4573588" y="2987675"/>
            <a:ext cx="1371600" cy="479425"/>
          </a:xfrm>
          <a:prstGeom prst="rect">
            <a:avLst/>
          </a:prstGeom>
          <a:solidFill>
            <a:schemeClr val="bg1"/>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81641" tIns="40821" rIns="81641" bIns="40821" anchor="ctr"/>
          <a:lstStyle/>
          <a:p>
            <a:pPr algn="ctr" defTabSz="914400" fontAlgn="auto">
              <a:spcBef>
                <a:spcPts val="0"/>
              </a:spcBef>
              <a:spcAft>
                <a:spcPts val="0"/>
              </a:spcAft>
              <a:buFontTx/>
              <a:buNone/>
              <a:defRPr/>
            </a:pPr>
            <a:r>
              <a:rPr lang="zh-CN" altLang="en-US" sz="1200" dirty="0">
                <a:solidFill>
                  <a:srgbClr val="0000FF"/>
                </a:solidFill>
                <a:latin typeface="等线" panose="02010600030101010101" pitchFamily="2" charset="-122"/>
                <a:ea typeface="等线" panose="02010600030101010101" pitchFamily="2" charset="-122"/>
              </a:rPr>
              <a:t>售电方案、投资工具</a:t>
            </a:r>
          </a:p>
        </p:txBody>
      </p:sp>
      <p:sp>
        <p:nvSpPr>
          <p:cNvPr id="148" name="正方形/長方形 147"/>
          <p:cNvSpPr/>
          <p:nvPr/>
        </p:nvSpPr>
        <p:spPr>
          <a:xfrm>
            <a:off x="3017838" y="2987675"/>
            <a:ext cx="1371600" cy="479425"/>
          </a:xfrm>
          <a:prstGeom prst="rect">
            <a:avLst/>
          </a:prstGeom>
          <a:solidFill>
            <a:schemeClr val="bg1"/>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81641" tIns="40821" rIns="81641" bIns="40821" anchor="ctr"/>
          <a:lstStyle/>
          <a:p>
            <a:pPr algn="ctr" defTabSz="914400" fontAlgn="auto">
              <a:spcBef>
                <a:spcPts val="0"/>
              </a:spcBef>
              <a:spcAft>
                <a:spcPts val="0"/>
              </a:spcAft>
              <a:buFontTx/>
              <a:buNone/>
              <a:defRPr/>
            </a:pPr>
            <a:r>
              <a:rPr kumimoji="1" lang="zh-CN" altLang="en-US" sz="1200" dirty="0">
                <a:solidFill>
                  <a:srgbClr val="0000FF"/>
                </a:solidFill>
                <a:latin typeface="等线" panose="02010600030101010101" pitchFamily="2" charset="-122"/>
                <a:ea typeface="等线" panose="02010600030101010101" pitchFamily="2" charset="-122"/>
              </a:rPr>
              <a:t>电力购销记录</a:t>
            </a:r>
          </a:p>
        </p:txBody>
      </p:sp>
      <p:pic>
        <p:nvPicPr>
          <p:cNvPr id="73875" name="图片 1" descr="money_bag_100.3664317745px_1200339_easyicon.net"/>
          <p:cNvPicPr>
            <a:picLocks noChangeAspect="1" noChangeArrowheads="1"/>
          </p:cNvPicPr>
          <p:nvPr/>
        </p:nvPicPr>
        <p:blipFill>
          <a:blip r:embed="rId4" cstate="print"/>
          <a:srcRect/>
          <a:stretch>
            <a:fillRect/>
          </a:stretch>
        </p:blipFill>
        <p:spPr bwMode="auto">
          <a:xfrm>
            <a:off x="4205288" y="815975"/>
            <a:ext cx="635000" cy="806450"/>
          </a:xfrm>
          <a:prstGeom prst="rect">
            <a:avLst/>
          </a:prstGeom>
          <a:noFill/>
          <a:ln w="9525">
            <a:noFill/>
            <a:miter lim="800000"/>
            <a:headEnd/>
            <a:tailEnd/>
          </a:ln>
        </p:spPr>
      </p:pic>
      <p:pic>
        <p:nvPicPr>
          <p:cNvPr id="73876" name="图片 2" descr="money_bag_100.3664317745px_1200339_easyicon.net"/>
          <p:cNvPicPr>
            <a:picLocks noChangeAspect="1" noChangeArrowheads="1"/>
          </p:cNvPicPr>
          <p:nvPr/>
        </p:nvPicPr>
        <p:blipFill>
          <a:blip r:embed="rId4" cstate="print"/>
          <a:srcRect/>
          <a:stretch>
            <a:fillRect/>
          </a:stretch>
        </p:blipFill>
        <p:spPr bwMode="auto">
          <a:xfrm>
            <a:off x="4164013" y="4684713"/>
            <a:ext cx="635000" cy="806450"/>
          </a:xfrm>
          <a:prstGeom prst="rect">
            <a:avLst/>
          </a:prstGeom>
          <a:noFill/>
          <a:ln w="9525">
            <a:noFill/>
            <a:miter lim="800000"/>
            <a:headEnd/>
            <a:tailEnd/>
          </a:ln>
        </p:spPr>
      </p:pic>
      <p:pic>
        <p:nvPicPr>
          <p:cNvPr id="73877" name="图片 3" descr="money_bag_100.3664317745px_1200339_easyicon.net"/>
          <p:cNvPicPr>
            <a:picLocks noChangeAspect="1" noChangeArrowheads="1"/>
          </p:cNvPicPr>
          <p:nvPr/>
        </p:nvPicPr>
        <p:blipFill>
          <a:blip r:embed="rId4" cstate="print"/>
          <a:srcRect/>
          <a:stretch>
            <a:fillRect/>
          </a:stretch>
        </p:blipFill>
        <p:spPr bwMode="auto">
          <a:xfrm>
            <a:off x="1603375" y="3695700"/>
            <a:ext cx="635000" cy="806450"/>
          </a:xfrm>
          <a:prstGeom prst="rect">
            <a:avLst/>
          </a:prstGeom>
          <a:noFill/>
          <a:ln w="9525">
            <a:noFill/>
            <a:miter lim="800000"/>
            <a:headEnd/>
            <a:tailEnd/>
          </a:ln>
        </p:spPr>
      </p:pic>
      <p:pic>
        <p:nvPicPr>
          <p:cNvPr id="73878" name="图片 4" descr="money_bag_100.3664317745px_1200339_easyicon.net"/>
          <p:cNvPicPr>
            <a:picLocks noChangeAspect="1" noChangeArrowheads="1"/>
          </p:cNvPicPr>
          <p:nvPr/>
        </p:nvPicPr>
        <p:blipFill>
          <a:blip r:embed="rId4" cstate="print"/>
          <a:srcRect/>
          <a:stretch>
            <a:fillRect/>
          </a:stretch>
        </p:blipFill>
        <p:spPr bwMode="auto">
          <a:xfrm>
            <a:off x="7362825" y="1558925"/>
            <a:ext cx="635000" cy="806450"/>
          </a:xfrm>
          <a:prstGeom prst="rect">
            <a:avLst/>
          </a:prstGeom>
          <a:noFill/>
          <a:ln w="9525">
            <a:noFill/>
            <a:miter lim="800000"/>
            <a:headEnd/>
            <a:tailEnd/>
          </a:ln>
        </p:spPr>
      </p:pic>
      <p:pic>
        <p:nvPicPr>
          <p:cNvPr id="73879" name="图片 5" descr="money_bag_100.3664317745px_1200339_easyicon.net"/>
          <p:cNvPicPr>
            <a:picLocks noChangeAspect="1" noChangeArrowheads="1"/>
          </p:cNvPicPr>
          <p:nvPr/>
        </p:nvPicPr>
        <p:blipFill>
          <a:blip r:embed="rId4" cstate="print"/>
          <a:srcRect/>
          <a:stretch>
            <a:fillRect/>
          </a:stretch>
        </p:blipFill>
        <p:spPr bwMode="auto">
          <a:xfrm>
            <a:off x="6827838" y="3663950"/>
            <a:ext cx="635000" cy="806450"/>
          </a:xfrm>
          <a:prstGeom prst="rect">
            <a:avLst/>
          </a:prstGeom>
          <a:noFill/>
          <a:ln w="9525">
            <a:noFill/>
            <a:miter lim="800000"/>
            <a:headEnd/>
            <a:tailEnd/>
          </a:ln>
        </p:spPr>
      </p:pic>
      <p:sp>
        <p:nvSpPr>
          <p:cNvPr id="2" name="角丸四角形 24"/>
          <p:cNvSpPr>
            <a:spLocks noChangeArrowheads="1"/>
          </p:cNvSpPr>
          <p:nvPr/>
        </p:nvSpPr>
        <p:spPr bwMode="auto">
          <a:xfrm>
            <a:off x="803275" y="1128713"/>
            <a:ext cx="1920875" cy="411162"/>
          </a:xfrm>
          <a:prstGeom prst="roundRect">
            <a:avLst>
              <a:gd name="adj" fmla="val 23491"/>
            </a:avLst>
          </a:prstGeom>
          <a:solidFill>
            <a:schemeClr val="bg2">
              <a:lumMod val="50000"/>
            </a:schemeClr>
          </a:solidFill>
          <a:ln w="9525">
            <a:solidFill>
              <a:srgbClr val="7DCDF2"/>
            </a:solidFill>
            <a:round/>
          </a:ln>
          <a:effectLst>
            <a:outerShdw blurRad="40000" dist="23000" dir="5400000" rotWithShape="0">
              <a:srgbClr val="000000">
                <a:alpha val="34998"/>
              </a:srgbClr>
            </a:outerShdw>
          </a:effectLst>
        </p:spPr>
        <p:txBody>
          <a:bodyPr lIns="81641" tIns="40821" rIns="81641" bIns="40821" anchor="ctr"/>
          <a:lstStyle/>
          <a:p>
            <a:pPr algn="ctr" defTabSz="914400" fontAlgn="auto">
              <a:spcBef>
                <a:spcPts val="0"/>
              </a:spcBef>
              <a:spcAft>
                <a:spcPts val="0"/>
              </a:spcAft>
              <a:buFontTx/>
              <a:buNone/>
              <a:defRPr/>
            </a:pPr>
            <a:r>
              <a:rPr kumimoji="1" lang="zh-CN" altLang="ja-JP" sz="1200" dirty="0">
                <a:solidFill>
                  <a:srgbClr val="FFFFFF"/>
                </a:solidFill>
                <a:latin typeface="等线" panose="02010600030101010101" pitchFamily="2" charset="-122"/>
                <a:ea typeface="等线" panose="02010600030101010101" pitchFamily="2" charset="-122"/>
              </a:rPr>
              <a:t>能源消费者</a:t>
            </a:r>
          </a:p>
        </p:txBody>
      </p:sp>
      <p:sp>
        <p:nvSpPr>
          <p:cNvPr id="105"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4706372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应用形态：虚拟储能电厂</a:t>
            </a:r>
          </a:p>
        </p:txBody>
      </p:sp>
      <p:pic>
        <p:nvPicPr>
          <p:cNvPr id="3" name="图片 2"/>
          <p:cNvPicPr>
            <a:picLocks noChangeAspect="1"/>
          </p:cNvPicPr>
          <p:nvPr/>
        </p:nvPicPr>
        <p:blipFill>
          <a:blip r:embed="rId2"/>
          <a:stretch>
            <a:fillRect/>
          </a:stretch>
        </p:blipFill>
        <p:spPr>
          <a:xfrm>
            <a:off x="1349566" y="1345332"/>
            <a:ext cx="6372859" cy="4078675"/>
          </a:xfrm>
          <a:prstGeom prst="rect">
            <a:avLst/>
          </a:prstGeom>
        </p:spPr>
      </p:pic>
      <p:sp>
        <p:nvSpPr>
          <p:cNvPr id="4" name="矩形 3"/>
          <p:cNvSpPr/>
          <p:nvPr/>
        </p:nvSpPr>
        <p:spPr>
          <a:xfrm>
            <a:off x="427177" y="1083721"/>
            <a:ext cx="8291262" cy="307777"/>
          </a:xfrm>
          <a:prstGeom prst="rect">
            <a:avLst/>
          </a:prstGeom>
        </p:spPr>
        <p:txBody>
          <a:bodyPr wrap="square">
            <a:spAutoFit/>
          </a:bodyPr>
          <a:lstStyle/>
          <a:p>
            <a:pPr algn="ctr"/>
            <a:r>
              <a:rPr lang="zh-CN" altLang="en-US" sz="1400" dirty="0">
                <a:solidFill>
                  <a:srgbClr val="000000"/>
                </a:solidFill>
                <a:latin typeface="等线" panose="02010600030101010101" pitchFamily="2" charset="-122"/>
                <a:ea typeface="等线" panose="02010600030101010101" pitchFamily="2" charset="-122"/>
              </a:rPr>
              <a:t>存量分布式储能通过互联网协同，作为虚拟调峰电厂，帮助电网延缓升级改造，促进间歇性新能源消纳</a:t>
            </a:r>
            <a:endParaRPr lang="zh-CN" altLang="en-US" sz="1400" dirty="0">
              <a:ea typeface="等线" panose="02010600030101010101" pitchFamily="2" charset="-122"/>
            </a:endParaRPr>
          </a:p>
        </p:txBody>
      </p:sp>
    </p:spTree>
    <p:extLst>
      <p:ext uri="{BB962C8B-B14F-4D97-AF65-F5344CB8AC3E}">
        <p14:creationId xmlns:p14="http://schemas.microsoft.com/office/powerpoint/2010/main" val="2875050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虚拟电厂模型</a:t>
            </a:r>
          </a:p>
        </p:txBody>
      </p:sp>
      <p:pic>
        <p:nvPicPr>
          <p:cNvPr id="2764802" name="Picture 2"/>
          <p:cNvPicPr>
            <a:picLocks noChangeAspect="1" noChangeArrowheads="1"/>
          </p:cNvPicPr>
          <p:nvPr/>
        </p:nvPicPr>
        <p:blipFill>
          <a:blip r:embed="rId2"/>
          <a:srcRect/>
          <a:stretch>
            <a:fillRect/>
          </a:stretch>
        </p:blipFill>
        <p:spPr bwMode="auto">
          <a:xfrm>
            <a:off x="457202" y="1111238"/>
            <a:ext cx="2932244" cy="4016388"/>
          </a:xfrm>
          <a:prstGeom prst="rect">
            <a:avLst/>
          </a:prstGeom>
          <a:noFill/>
          <a:ln w="9525">
            <a:noFill/>
            <a:miter lim="800000"/>
            <a:headEnd/>
            <a:tailEnd/>
          </a:ln>
          <a:effectLst/>
        </p:spPr>
      </p:pic>
      <p:pic>
        <p:nvPicPr>
          <p:cNvPr id="2764805" name="Picture 5"/>
          <p:cNvPicPr>
            <a:picLocks noChangeAspect="1" noChangeArrowheads="1"/>
          </p:cNvPicPr>
          <p:nvPr/>
        </p:nvPicPr>
        <p:blipFill>
          <a:blip r:embed="rId3"/>
          <a:srcRect/>
          <a:stretch>
            <a:fillRect/>
          </a:stretch>
        </p:blipFill>
        <p:spPr bwMode="auto">
          <a:xfrm>
            <a:off x="3428992" y="1111237"/>
            <a:ext cx="5140020" cy="4330366"/>
          </a:xfrm>
          <a:prstGeom prst="rect">
            <a:avLst/>
          </a:prstGeom>
          <a:noFill/>
          <a:ln w="9525">
            <a:noFill/>
            <a:miter lim="800000"/>
            <a:headEnd/>
            <a:tailEnd/>
          </a:ln>
          <a:effectLst/>
        </p:spPr>
      </p:pic>
      <p:sp>
        <p:nvSpPr>
          <p:cNvPr id="5" name="灯片编号占位符 2"/>
          <p:cNvSpPr txBox="1">
            <a:spLocks/>
          </p:cNvSpPr>
          <p:nvPr/>
        </p:nvSpPr>
        <p:spPr>
          <a:xfrm>
            <a:off x="6650817" y="5412489"/>
            <a:ext cx="4071969" cy="303212"/>
          </a:xfrm>
          <a:prstGeom prst="rect">
            <a:avLst/>
          </a:prstGeom>
          <a:noFill/>
          <a:ln>
            <a:noFill/>
          </a:ln>
        </p:spPr>
        <p:txBody>
          <a:bodyPr/>
          <a:lstStyle/>
          <a:p>
            <a:pPr marL="0" marR="0" lvl="0" indent="0" algn="l" defTabSz="848918"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Source</a:t>
            </a:r>
            <a:r>
              <a:rPr kumimoji="0" lang="zh-CN" altLang="en-US" sz="12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a:t>
            </a:r>
            <a:r>
              <a:rPr kumimoji="0" lang="en-US" altLang="zh-CN" sz="12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STEM</a:t>
            </a:r>
            <a:r>
              <a:rPr kumimoji="0" lang="zh-CN" altLang="en-US" sz="12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，能源区块链实验室</a:t>
            </a:r>
            <a:endParaRPr kumimoji="0" lang="en-US" altLang="zh-CN" sz="12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p:txBody>
      </p:sp>
    </p:spTree>
    <p:extLst>
      <p:ext uri="{BB962C8B-B14F-4D97-AF65-F5344CB8AC3E}">
        <p14:creationId xmlns:p14="http://schemas.microsoft.com/office/powerpoint/2010/main" val="361311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 name="标题 1"/>
          <p:cNvSpPr>
            <a:spLocks noGrp="1" noChangeArrowheads="1"/>
          </p:cNvSpPr>
          <p:nvPr>
            <p:ph type="title"/>
          </p:nvPr>
        </p:nvSpPr>
        <p:spPr/>
        <p:txBody>
          <a:bodyPr/>
          <a:lstStyle/>
          <a:p>
            <a:r>
              <a:rPr lang="zh-CN" altLang="en-US" dirty="0"/>
              <a:t>公司布局</a:t>
            </a:r>
          </a:p>
        </p:txBody>
      </p:sp>
      <p:sp>
        <p:nvSpPr>
          <p:cNvPr id="3" name="页脚占位符 2"/>
          <p:cNvSpPr>
            <a:spLocks noGrp="1"/>
          </p:cNvSpPr>
          <p:nvPr>
            <p:ph type="ftr" sz="quarter" idx="11"/>
          </p:nvPr>
        </p:nvSpPr>
        <p:spPr/>
        <p:txBody>
          <a:bodyPr/>
          <a:lstStyle/>
          <a:p>
            <a:r>
              <a:rPr lang="en-US"/>
              <a:t>Strictly Private and Confidential</a:t>
            </a:r>
            <a:endParaRPr lang="en-US" dirty="0"/>
          </a:p>
        </p:txBody>
      </p:sp>
      <p:sp>
        <p:nvSpPr>
          <p:cNvPr id="4" name="灯片编号占位符 3"/>
          <p:cNvSpPr>
            <a:spLocks noGrp="1"/>
          </p:cNvSpPr>
          <p:nvPr>
            <p:ph type="sldNum" sz="quarter" idx="12"/>
          </p:nvPr>
        </p:nvSpPr>
        <p:spPr/>
        <p:txBody>
          <a:bodyPr/>
          <a:lstStyle/>
          <a:p>
            <a:endParaRPr lang="en" dirty="0">
              <a:solidFill>
                <a:srgbClr val="434343"/>
              </a:solidFill>
            </a:endParaRPr>
          </a:p>
        </p:txBody>
      </p:sp>
      <p:grpSp>
        <p:nvGrpSpPr>
          <p:cNvPr id="13" name="组合 12"/>
          <p:cNvGrpSpPr/>
          <p:nvPr/>
        </p:nvGrpSpPr>
        <p:grpSpPr>
          <a:xfrm>
            <a:off x="428799" y="1558604"/>
            <a:ext cx="4394473" cy="3198075"/>
            <a:chOff x="627580" y="1322309"/>
            <a:chExt cx="5630244" cy="3482578"/>
          </a:xfrm>
        </p:grpSpPr>
        <p:grpSp>
          <p:nvGrpSpPr>
            <p:cNvPr id="8193" name="组合 6"/>
            <p:cNvGrpSpPr>
              <a:grpSpLocks/>
            </p:cNvGrpSpPr>
            <p:nvPr/>
          </p:nvGrpSpPr>
          <p:grpSpPr bwMode="auto">
            <a:xfrm>
              <a:off x="627580" y="1322309"/>
              <a:ext cx="5630244" cy="3482578"/>
              <a:chOff x="5092" y="1567"/>
              <a:chExt cx="10954" cy="7710"/>
            </a:xfrm>
          </p:grpSpPr>
          <p:sp>
            <p:nvSpPr>
              <p:cNvPr id="8194" name="Freeform 5"/>
              <p:cNvSpPr>
                <a:spLocks noChangeArrowheads="1"/>
              </p:cNvSpPr>
              <p:nvPr/>
            </p:nvSpPr>
            <p:spPr bwMode="auto">
              <a:xfrm>
                <a:off x="10710" y="8832"/>
                <a:ext cx="530" cy="445"/>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9DC3E6"/>
              </a:solidFill>
              <a:ln w="254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195" name="Rectangle 6"/>
              <p:cNvSpPr>
                <a:spLocks noChangeArrowheads="1"/>
              </p:cNvSpPr>
              <p:nvPr/>
            </p:nvSpPr>
            <p:spPr bwMode="auto">
              <a:xfrm>
                <a:off x="10762" y="8970"/>
                <a:ext cx="113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dirty="0">
                    <a:solidFill>
                      <a:schemeClr val="bg1"/>
                    </a:solidFill>
                    <a:latin typeface="黑体" panose="02010609060101010101" pitchFamily="49" charset="-122"/>
                    <a:ea typeface="黑体" panose="02010609060101010101" pitchFamily="49" charset="-122"/>
                  </a:rPr>
                  <a:t>海南</a:t>
                </a:r>
              </a:p>
            </p:txBody>
          </p:sp>
          <p:sp>
            <p:nvSpPr>
              <p:cNvPr id="8196" name="Freeform 7"/>
              <p:cNvSpPr>
                <a:spLocks noChangeArrowheads="1"/>
              </p:cNvSpPr>
              <p:nvPr/>
            </p:nvSpPr>
            <p:spPr bwMode="auto">
              <a:xfrm>
                <a:off x="12615" y="1567"/>
                <a:ext cx="2115" cy="1930"/>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197" name="Freeform 8"/>
              <p:cNvSpPr>
                <a:spLocks noChangeArrowheads="1"/>
              </p:cNvSpPr>
              <p:nvPr/>
            </p:nvSpPr>
            <p:spPr bwMode="auto">
              <a:xfrm>
                <a:off x="12827" y="3052"/>
                <a:ext cx="1587" cy="1112"/>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198" name="Freeform 9"/>
              <p:cNvSpPr>
                <a:spLocks noChangeArrowheads="1"/>
              </p:cNvSpPr>
              <p:nvPr/>
            </p:nvSpPr>
            <p:spPr bwMode="auto">
              <a:xfrm>
                <a:off x="12492" y="3670"/>
                <a:ext cx="1132" cy="1092"/>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199" name="Freeform 10"/>
              <p:cNvSpPr>
                <a:spLocks noChangeArrowheads="1"/>
              </p:cNvSpPr>
              <p:nvPr/>
            </p:nvSpPr>
            <p:spPr bwMode="auto">
              <a:xfrm>
                <a:off x="11630" y="3917"/>
                <a:ext cx="1057" cy="1487"/>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0" name="Freeform 11"/>
              <p:cNvSpPr>
                <a:spLocks noChangeArrowheads="1"/>
              </p:cNvSpPr>
              <p:nvPr/>
            </p:nvSpPr>
            <p:spPr bwMode="auto">
              <a:xfrm>
                <a:off x="11937" y="4295"/>
                <a:ext cx="340" cy="355"/>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1" name="Freeform 12"/>
              <p:cNvSpPr>
                <a:spLocks noChangeArrowheads="1"/>
              </p:cNvSpPr>
              <p:nvPr/>
            </p:nvSpPr>
            <p:spPr bwMode="auto">
              <a:xfrm>
                <a:off x="12155" y="4470"/>
                <a:ext cx="267" cy="335"/>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2" name="Freeform 13"/>
              <p:cNvSpPr>
                <a:spLocks noChangeArrowheads="1"/>
              </p:cNvSpPr>
              <p:nvPr/>
            </p:nvSpPr>
            <p:spPr bwMode="auto">
              <a:xfrm>
                <a:off x="12155" y="4492"/>
                <a:ext cx="102" cy="112"/>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3" name="Freeform 14"/>
              <p:cNvSpPr>
                <a:spLocks noChangeArrowheads="1"/>
              </p:cNvSpPr>
              <p:nvPr/>
            </p:nvSpPr>
            <p:spPr bwMode="auto">
              <a:xfrm>
                <a:off x="11915" y="4892"/>
                <a:ext cx="1302" cy="802"/>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4" name="Freeform 15"/>
              <p:cNvSpPr>
                <a:spLocks noChangeArrowheads="1"/>
              </p:cNvSpPr>
              <p:nvPr/>
            </p:nvSpPr>
            <p:spPr bwMode="auto">
              <a:xfrm>
                <a:off x="12182" y="5535"/>
                <a:ext cx="1080" cy="887"/>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5" name="Freeform 16"/>
              <p:cNvSpPr>
                <a:spLocks noChangeArrowheads="1"/>
              </p:cNvSpPr>
              <p:nvPr/>
            </p:nvSpPr>
            <p:spPr bwMode="auto">
              <a:xfrm>
                <a:off x="13070" y="6245"/>
                <a:ext cx="192" cy="152"/>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6" name="Freeform 17"/>
              <p:cNvSpPr>
                <a:spLocks noChangeArrowheads="1"/>
              </p:cNvSpPr>
              <p:nvPr/>
            </p:nvSpPr>
            <p:spPr bwMode="auto">
              <a:xfrm>
                <a:off x="12590" y="6352"/>
                <a:ext cx="720" cy="822"/>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7" name="Freeform 18"/>
              <p:cNvSpPr>
                <a:spLocks noChangeArrowheads="1"/>
              </p:cNvSpPr>
              <p:nvPr/>
            </p:nvSpPr>
            <p:spPr bwMode="auto">
              <a:xfrm>
                <a:off x="12227" y="6997"/>
                <a:ext cx="820" cy="1022"/>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8" name="Freeform 19"/>
              <p:cNvSpPr>
                <a:spLocks noChangeArrowheads="1"/>
              </p:cNvSpPr>
              <p:nvPr/>
            </p:nvSpPr>
            <p:spPr bwMode="auto">
              <a:xfrm>
                <a:off x="10977" y="7640"/>
                <a:ext cx="1517" cy="1065"/>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9DC3E6"/>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09" name="Freeform 20"/>
              <p:cNvSpPr>
                <a:spLocks noChangeArrowheads="1"/>
              </p:cNvSpPr>
              <p:nvPr/>
            </p:nvSpPr>
            <p:spPr bwMode="auto">
              <a:xfrm>
                <a:off x="9967" y="7440"/>
                <a:ext cx="1495" cy="1065"/>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0" name="Freeform 21"/>
              <p:cNvSpPr>
                <a:spLocks noChangeArrowheads="1"/>
              </p:cNvSpPr>
              <p:nvPr/>
            </p:nvSpPr>
            <p:spPr bwMode="auto">
              <a:xfrm>
                <a:off x="9825" y="6842"/>
                <a:ext cx="1110" cy="980"/>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1" name="Freeform 22"/>
              <p:cNvSpPr>
                <a:spLocks noChangeArrowheads="1"/>
              </p:cNvSpPr>
              <p:nvPr/>
            </p:nvSpPr>
            <p:spPr bwMode="auto">
              <a:xfrm>
                <a:off x="8572" y="6775"/>
                <a:ext cx="1710" cy="1707"/>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2" name="Freeform 23"/>
              <p:cNvSpPr>
                <a:spLocks noChangeArrowheads="1"/>
              </p:cNvSpPr>
              <p:nvPr/>
            </p:nvSpPr>
            <p:spPr bwMode="auto">
              <a:xfrm>
                <a:off x="5380" y="4800"/>
                <a:ext cx="3635" cy="2175"/>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3" name="Freeform 24"/>
              <p:cNvSpPr>
                <a:spLocks noChangeArrowheads="1"/>
              </p:cNvSpPr>
              <p:nvPr/>
            </p:nvSpPr>
            <p:spPr bwMode="auto">
              <a:xfrm>
                <a:off x="8795" y="5690"/>
                <a:ext cx="2282" cy="1752"/>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4" name="Freeform 25"/>
              <p:cNvSpPr>
                <a:spLocks noChangeArrowheads="1"/>
              </p:cNvSpPr>
              <p:nvPr/>
            </p:nvSpPr>
            <p:spPr bwMode="auto">
              <a:xfrm>
                <a:off x="7472" y="4470"/>
                <a:ext cx="2357" cy="1710"/>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5" name="Freeform 26"/>
              <p:cNvSpPr>
                <a:spLocks noChangeArrowheads="1"/>
              </p:cNvSpPr>
              <p:nvPr/>
            </p:nvSpPr>
            <p:spPr bwMode="auto">
              <a:xfrm>
                <a:off x="11747" y="6640"/>
                <a:ext cx="917" cy="1182"/>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6" name="Freeform 27"/>
              <p:cNvSpPr>
                <a:spLocks noChangeArrowheads="1"/>
              </p:cNvSpPr>
              <p:nvPr/>
            </p:nvSpPr>
            <p:spPr bwMode="auto">
              <a:xfrm>
                <a:off x="10832" y="6640"/>
                <a:ext cx="1060" cy="116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7" name="Freeform 28"/>
              <p:cNvSpPr>
                <a:spLocks noChangeArrowheads="1"/>
              </p:cNvSpPr>
              <p:nvPr/>
            </p:nvSpPr>
            <p:spPr bwMode="auto">
              <a:xfrm>
                <a:off x="10740" y="5980"/>
                <a:ext cx="1467" cy="885"/>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8" name="Freeform 29"/>
              <p:cNvSpPr>
                <a:spLocks noChangeArrowheads="1"/>
              </p:cNvSpPr>
              <p:nvPr/>
            </p:nvSpPr>
            <p:spPr bwMode="auto">
              <a:xfrm>
                <a:off x="11915" y="5667"/>
                <a:ext cx="915" cy="1067"/>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19" name="Freeform 30"/>
              <p:cNvSpPr>
                <a:spLocks noChangeArrowheads="1"/>
              </p:cNvSpPr>
              <p:nvPr/>
            </p:nvSpPr>
            <p:spPr bwMode="auto">
              <a:xfrm>
                <a:off x="11100" y="5335"/>
                <a:ext cx="1132" cy="997"/>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0" name="Freeform 31"/>
              <p:cNvSpPr>
                <a:spLocks noChangeArrowheads="1"/>
              </p:cNvSpPr>
              <p:nvPr/>
            </p:nvSpPr>
            <p:spPr bwMode="auto">
              <a:xfrm>
                <a:off x="11077" y="4427"/>
                <a:ext cx="747" cy="1267"/>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1" name="Freeform 32"/>
              <p:cNvSpPr>
                <a:spLocks noChangeArrowheads="1"/>
              </p:cNvSpPr>
              <p:nvPr/>
            </p:nvSpPr>
            <p:spPr bwMode="auto">
              <a:xfrm>
                <a:off x="10282" y="4647"/>
                <a:ext cx="965" cy="1685"/>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2" name="Freeform 33"/>
              <p:cNvSpPr>
                <a:spLocks noChangeArrowheads="1"/>
              </p:cNvSpPr>
              <p:nvPr/>
            </p:nvSpPr>
            <p:spPr bwMode="auto">
              <a:xfrm>
                <a:off x="10102" y="4670"/>
                <a:ext cx="527" cy="867"/>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3" name="Freeform 34"/>
              <p:cNvSpPr>
                <a:spLocks noChangeArrowheads="1"/>
              </p:cNvSpPr>
              <p:nvPr/>
            </p:nvSpPr>
            <p:spPr bwMode="auto">
              <a:xfrm>
                <a:off x="8215" y="3807"/>
                <a:ext cx="2575" cy="2327"/>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4" name="Freeform 35"/>
              <p:cNvSpPr>
                <a:spLocks noChangeArrowheads="1"/>
              </p:cNvSpPr>
              <p:nvPr/>
            </p:nvSpPr>
            <p:spPr bwMode="auto">
              <a:xfrm>
                <a:off x="9032" y="1657"/>
                <a:ext cx="4277" cy="3437"/>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5" name="Freeform 36"/>
              <p:cNvSpPr>
                <a:spLocks noChangeArrowheads="1"/>
              </p:cNvSpPr>
              <p:nvPr/>
            </p:nvSpPr>
            <p:spPr bwMode="auto">
              <a:xfrm>
                <a:off x="5092" y="2235"/>
                <a:ext cx="3822" cy="2860"/>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9DC3E6"/>
              </a:solidFill>
              <a:ln w="127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6" name="Freeform 37"/>
              <p:cNvSpPr>
                <a:spLocks noChangeArrowheads="1"/>
              </p:cNvSpPr>
              <p:nvPr/>
            </p:nvSpPr>
            <p:spPr bwMode="auto">
              <a:xfrm>
                <a:off x="13047" y="7485"/>
                <a:ext cx="382" cy="715"/>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9DC3E6"/>
              </a:solidFill>
              <a:ln w="25400" cap="rnd">
                <a:solidFill>
                  <a:schemeClr val="bg1"/>
                </a:solidFill>
                <a:round/>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p>
            </p:txBody>
          </p:sp>
          <p:sp>
            <p:nvSpPr>
              <p:cNvPr id="8227" name="Rectangle 38"/>
              <p:cNvSpPr>
                <a:spLocks noChangeArrowheads="1"/>
              </p:cNvSpPr>
              <p:nvPr/>
            </p:nvSpPr>
            <p:spPr bwMode="auto">
              <a:xfrm>
                <a:off x="13497" y="2652"/>
                <a:ext cx="113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黑龙江</a:t>
                </a:r>
              </a:p>
            </p:txBody>
          </p:sp>
          <p:sp>
            <p:nvSpPr>
              <p:cNvPr id="8228" name="Rectangle 39"/>
              <p:cNvSpPr>
                <a:spLocks noChangeArrowheads="1"/>
              </p:cNvSpPr>
              <p:nvPr/>
            </p:nvSpPr>
            <p:spPr bwMode="auto">
              <a:xfrm>
                <a:off x="13285" y="3427"/>
                <a:ext cx="655" cy="267"/>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吉林</a:t>
                </a:r>
              </a:p>
            </p:txBody>
          </p:sp>
          <p:sp>
            <p:nvSpPr>
              <p:cNvPr id="8229" name="Rectangle 40"/>
              <p:cNvSpPr>
                <a:spLocks noChangeArrowheads="1"/>
              </p:cNvSpPr>
              <p:nvPr/>
            </p:nvSpPr>
            <p:spPr bwMode="auto">
              <a:xfrm>
                <a:off x="13031" y="4005"/>
                <a:ext cx="1282"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辽宁</a:t>
                </a:r>
              </a:p>
            </p:txBody>
          </p:sp>
          <p:sp>
            <p:nvSpPr>
              <p:cNvPr id="8230" name="Rectangle 41"/>
              <p:cNvSpPr>
                <a:spLocks noChangeArrowheads="1"/>
              </p:cNvSpPr>
              <p:nvPr/>
            </p:nvSpPr>
            <p:spPr bwMode="auto">
              <a:xfrm>
                <a:off x="11772" y="4817"/>
                <a:ext cx="8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河北</a:t>
                </a:r>
              </a:p>
            </p:txBody>
          </p:sp>
          <p:sp>
            <p:nvSpPr>
              <p:cNvPr id="8231" name="Rectangle 42"/>
              <p:cNvSpPr>
                <a:spLocks noChangeArrowheads="1"/>
              </p:cNvSpPr>
              <p:nvPr/>
            </p:nvSpPr>
            <p:spPr bwMode="auto">
              <a:xfrm>
                <a:off x="12227" y="5202"/>
                <a:ext cx="156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山东</a:t>
                </a:r>
              </a:p>
            </p:txBody>
          </p:sp>
          <p:sp>
            <p:nvSpPr>
              <p:cNvPr id="8232" name="Rectangle 43"/>
              <p:cNvSpPr>
                <a:spLocks noChangeArrowheads="1"/>
              </p:cNvSpPr>
              <p:nvPr/>
            </p:nvSpPr>
            <p:spPr bwMode="auto">
              <a:xfrm>
                <a:off x="12260" y="7307"/>
                <a:ext cx="81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福建</a:t>
                </a:r>
              </a:p>
            </p:txBody>
          </p:sp>
          <p:sp>
            <p:nvSpPr>
              <p:cNvPr id="8233" name="Rectangle 44"/>
              <p:cNvSpPr>
                <a:spLocks noChangeArrowheads="1"/>
              </p:cNvSpPr>
              <p:nvPr/>
            </p:nvSpPr>
            <p:spPr bwMode="auto">
              <a:xfrm>
                <a:off x="11930" y="6880"/>
                <a:ext cx="103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江西</a:t>
                </a:r>
              </a:p>
            </p:txBody>
          </p:sp>
          <p:sp>
            <p:nvSpPr>
              <p:cNvPr id="8234" name="Rectangle 45"/>
              <p:cNvSpPr>
                <a:spLocks noChangeArrowheads="1"/>
              </p:cNvSpPr>
              <p:nvPr/>
            </p:nvSpPr>
            <p:spPr bwMode="auto">
              <a:xfrm>
                <a:off x="12185" y="6205"/>
                <a:ext cx="88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安徽</a:t>
                </a:r>
              </a:p>
            </p:txBody>
          </p:sp>
          <p:sp>
            <p:nvSpPr>
              <p:cNvPr id="8235" name="Rectangle 46"/>
              <p:cNvSpPr>
                <a:spLocks noChangeArrowheads="1"/>
              </p:cNvSpPr>
              <p:nvPr/>
            </p:nvSpPr>
            <p:spPr bwMode="auto">
              <a:xfrm>
                <a:off x="11147" y="6375"/>
                <a:ext cx="857" cy="265"/>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湖北</a:t>
                </a:r>
              </a:p>
            </p:txBody>
          </p:sp>
          <p:sp>
            <p:nvSpPr>
              <p:cNvPr id="8236" name="Rectangle 47"/>
              <p:cNvSpPr>
                <a:spLocks noChangeArrowheads="1"/>
              </p:cNvSpPr>
              <p:nvPr/>
            </p:nvSpPr>
            <p:spPr bwMode="auto">
              <a:xfrm>
                <a:off x="11052" y="7107"/>
                <a:ext cx="93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湖南</a:t>
                </a:r>
              </a:p>
            </p:txBody>
          </p:sp>
          <p:sp>
            <p:nvSpPr>
              <p:cNvPr id="8237" name="Rectangle 48"/>
              <p:cNvSpPr>
                <a:spLocks noChangeArrowheads="1"/>
              </p:cNvSpPr>
              <p:nvPr/>
            </p:nvSpPr>
            <p:spPr bwMode="auto">
              <a:xfrm>
                <a:off x="11557" y="7812"/>
                <a:ext cx="592" cy="185"/>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dirty="0">
                    <a:solidFill>
                      <a:schemeClr val="bg1"/>
                    </a:solidFill>
                    <a:latin typeface="黑体" panose="02010609060101010101" pitchFamily="49" charset="-122"/>
                    <a:ea typeface="黑体" panose="02010609060101010101" pitchFamily="49" charset="-122"/>
                  </a:rPr>
                  <a:t>广东</a:t>
                </a:r>
              </a:p>
            </p:txBody>
          </p:sp>
          <p:sp>
            <p:nvSpPr>
              <p:cNvPr id="8238" name="Rectangle 49"/>
              <p:cNvSpPr>
                <a:spLocks noChangeArrowheads="1"/>
              </p:cNvSpPr>
              <p:nvPr/>
            </p:nvSpPr>
            <p:spPr bwMode="auto">
              <a:xfrm>
                <a:off x="10665" y="7817"/>
                <a:ext cx="118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广西</a:t>
                </a:r>
              </a:p>
            </p:txBody>
          </p:sp>
          <p:sp>
            <p:nvSpPr>
              <p:cNvPr id="8239" name="Rectangle 50"/>
              <p:cNvSpPr>
                <a:spLocks noChangeArrowheads="1"/>
              </p:cNvSpPr>
              <p:nvPr/>
            </p:nvSpPr>
            <p:spPr bwMode="auto">
              <a:xfrm>
                <a:off x="13557" y="6291"/>
                <a:ext cx="248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en-US" altLang="zh-CN" sz="1620" b="1" dirty="0">
                    <a:solidFill>
                      <a:srgbClr val="3333FF"/>
                    </a:solidFill>
                    <a:latin typeface="黑体" panose="02010609060101010101" pitchFamily="49" charset="-122"/>
                    <a:ea typeface="黑体" panose="02010609060101010101" pitchFamily="49" charset="-122"/>
                  </a:rPr>
                  <a:t>Shanghai</a:t>
                </a:r>
                <a:endParaRPr lang="zh-CN" altLang="en-US" sz="1620" b="1" dirty="0">
                  <a:solidFill>
                    <a:srgbClr val="3333FF"/>
                  </a:solidFill>
                  <a:latin typeface="黑体" panose="02010609060101010101" pitchFamily="49" charset="-122"/>
                  <a:ea typeface="黑体" panose="02010609060101010101" pitchFamily="49" charset="-122"/>
                </a:endParaRPr>
              </a:p>
            </p:txBody>
          </p:sp>
          <p:sp>
            <p:nvSpPr>
              <p:cNvPr id="8240" name="Rectangle 51"/>
              <p:cNvSpPr>
                <a:spLocks noChangeArrowheads="1"/>
              </p:cNvSpPr>
              <p:nvPr/>
            </p:nvSpPr>
            <p:spPr bwMode="auto">
              <a:xfrm>
                <a:off x="11412" y="5747"/>
                <a:ext cx="932" cy="267"/>
              </a:xfrm>
              <a:prstGeom prst="rect">
                <a:avLst/>
              </a:prstGeom>
              <a:solidFill>
                <a:srgbClr val="00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河南</a:t>
                </a:r>
              </a:p>
            </p:txBody>
          </p:sp>
          <p:sp>
            <p:nvSpPr>
              <p:cNvPr id="8241" name="Rectangle 52"/>
              <p:cNvSpPr>
                <a:spLocks noChangeArrowheads="1"/>
              </p:cNvSpPr>
              <p:nvPr/>
            </p:nvSpPr>
            <p:spPr bwMode="auto">
              <a:xfrm>
                <a:off x="11190" y="5167"/>
                <a:ext cx="96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山西</a:t>
                </a:r>
              </a:p>
            </p:txBody>
          </p:sp>
          <p:sp>
            <p:nvSpPr>
              <p:cNvPr id="8242" name="Rectangle 53"/>
              <p:cNvSpPr>
                <a:spLocks noChangeArrowheads="1"/>
              </p:cNvSpPr>
              <p:nvPr/>
            </p:nvSpPr>
            <p:spPr bwMode="auto">
              <a:xfrm>
                <a:off x="9992" y="4300"/>
                <a:ext cx="1287" cy="552"/>
              </a:xfrm>
              <a:prstGeom prst="rect">
                <a:avLst/>
              </a:prstGeom>
              <a:solidFill>
                <a:srgbClr val="00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内蒙古</a:t>
                </a:r>
              </a:p>
            </p:txBody>
          </p:sp>
          <p:sp>
            <p:nvSpPr>
              <p:cNvPr id="8243" name="Rectangle 54"/>
              <p:cNvSpPr>
                <a:spLocks noChangeArrowheads="1"/>
              </p:cNvSpPr>
              <p:nvPr/>
            </p:nvSpPr>
            <p:spPr bwMode="auto">
              <a:xfrm>
                <a:off x="10535" y="5702"/>
                <a:ext cx="115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陕西</a:t>
                </a:r>
              </a:p>
            </p:txBody>
          </p:sp>
          <p:sp>
            <p:nvSpPr>
              <p:cNvPr id="8244" name="Rectangle 55"/>
              <p:cNvSpPr>
                <a:spLocks noChangeArrowheads="1"/>
              </p:cNvSpPr>
              <p:nvPr/>
            </p:nvSpPr>
            <p:spPr bwMode="auto">
              <a:xfrm>
                <a:off x="10197" y="4967"/>
                <a:ext cx="108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宁夏</a:t>
                </a:r>
              </a:p>
            </p:txBody>
          </p:sp>
          <p:sp>
            <p:nvSpPr>
              <p:cNvPr id="8245" name="Rectangle 56"/>
              <p:cNvSpPr>
                <a:spLocks noChangeArrowheads="1"/>
              </p:cNvSpPr>
              <p:nvPr/>
            </p:nvSpPr>
            <p:spPr bwMode="auto">
              <a:xfrm>
                <a:off x="8310" y="4225"/>
                <a:ext cx="907" cy="267"/>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甘肃</a:t>
                </a:r>
              </a:p>
            </p:txBody>
          </p:sp>
          <p:sp>
            <p:nvSpPr>
              <p:cNvPr id="8246" name="Rectangle 57"/>
              <p:cNvSpPr>
                <a:spLocks noChangeArrowheads="1"/>
              </p:cNvSpPr>
              <p:nvPr/>
            </p:nvSpPr>
            <p:spPr bwMode="auto">
              <a:xfrm>
                <a:off x="8192" y="5157"/>
                <a:ext cx="1112" cy="267"/>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青海</a:t>
                </a:r>
              </a:p>
            </p:txBody>
          </p:sp>
          <p:sp>
            <p:nvSpPr>
              <p:cNvPr id="8247" name="Rectangle 58"/>
              <p:cNvSpPr>
                <a:spLocks noChangeArrowheads="1"/>
              </p:cNvSpPr>
              <p:nvPr/>
            </p:nvSpPr>
            <p:spPr bwMode="auto">
              <a:xfrm>
                <a:off x="9320" y="6397"/>
                <a:ext cx="1157" cy="487"/>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四川</a:t>
                </a:r>
              </a:p>
              <a:p>
                <a:pPr eaLnBrk="0" hangingPunct="0">
                  <a:lnSpc>
                    <a:spcPts val="769"/>
                  </a:lnSpc>
                </a:pPr>
                <a:endParaRPr lang="zh-CN" altLang="en-US" sz="608">
                  <a:solidFill>
                    <a:schemeClr val="bg1"/>
                  </a:solidFill>
                  <a:latin typeface="黑体" panose="02010609060101010101" pitchFamily="49" charset="-122"/>
                  <a:ea typeface="黑体" panose="02010609060101010101" pitchFamily="49" charset="-122"/>
                </a:endParaRPr>
              </a:p>
            </p:txBody>
          </p:sp>
          <p:sp>
            <p:nvSpPr>
              <p:cNvPr id="8248" name="Rectangle 59"/>
              <p:cNvSpPr>
                <a:spLocks noChangeArrowheads="1"/>
              </p:cNvSpPr>
              <p:nvPr/>
            </p:nvSpPr>
            <p:spPr bwMode="auto">
              <a:xfrm>
                <a:off x="10400" y="7243"/>
                <a:ext cx="115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贵州</a:t>
                </a:r>
              </a:p>
            </p:txBody>
          </p:sp>
          <p:sp>
            <p:nvSpPr>
              <p:cNvPr id="8249" name="Rectangle 60"/>
              <p:cNvSpPr>
                <a:spLocks noChangeArrowheads="1"/>
              </p:cNvSpPr>
              <p:nvPr/>
            </p:nvSpPr>
            <p:spPr bwMode="auto">
              <a:xfrm>
                <a:off x="9022" y="7595"/>
                <a:ext cx="108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云南</a:t>
                </a:r>
              </a:p>
            </p:txBody>
          </p:sp>
          <p:sp>
            <p:nvSpPr>
              <p:cNvPr id="8250" name="Rectangle 61"/>
              <p:cNvSpPr>
                <a:spLocks noChangeArrowheads="1"/>
              </p:cNvSpPr>
              <p:nvPr/>
            </p:nvSpPr>
            <p:spPr bwMode="auto">
              <a:xfrm>
                <a:off x="6775" y="5910"/>
                <a:ext cx="810" cy="267"/>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西藏</a:t>
                </a:r>
              </a:p>
            </p:txBody>
          </p:sp>
          <p:sp>
            <p:nvSpPr>
              <p:cNvPr id="8251" name="Rectangle 62"/>
              <p:cNvSpPr>
                <a:spLocks noChangeArrowheads="1"/>
              </p:cNvSpPr>
              <p:nvPr/>
            </p:nvSpPr>
            <p:spPr bwMode="auto">
              <a:xfrm>
                <a:off x="6677" y="3785"/>
                <a:ext cx="1160" cy="265"/>
              </a:xfrm>
              <a:prstGeom prst="rect">
                <a:avLst/>
              </a:prstGeom>
              <a:solidFill>
                <a:srgbClr val="9DC3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rgbClr val="FFFFFF"/>
                    </a:solidFill>
                    <a:latin typeface="黑体" panose="02010609060101010101" pitchFamily="49" charset="-122"/>
                    <a:ea typeface="黑体" panose="02010609060101010101" pitchFamily="49" charset="-122"/>
                  </a:rPr>
                  <a:t>新疆</a:t>
                </a:r>
              </a:p>
            </p:txBody>
          </p:sp>
          <p:sp>
            <p:nvSpPr>
              <p:cNvPr id="8252" name="Rectangle 63"/>
              <p:cNvSpPr>
                <a:spLocks noChangeArrowheads="1"/>
              </p:cNvSpPr>
              <p:nvPr/>
            </p:nvSpPr>
            <p:spPr bwMode="auto">
              <a:xfrm>
                <a:off x="12517" y="5785"/>
                <a:ext cx="1745"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江苏</a:t>
                </a:r>
              </a:p>
            </p:txBody>
          </p:sp>
          <p:sp>
            <p:nvSpPr>
              <p:cNvPr id="8253" name="Rectangle 64"/>
              <p:cNvSpPr>
                <a:spLocks noChangeArrowheads="1"/>
              </p:cNvSpPr>
              <p:nvPr/>
            </p:nvSpPr>
            <p:spPr bwMode="auto">
              <a:xfrm>
                <a:off x="12692" y="6700"/>
                <a:ext cx="10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浙江</a:t>
                </a:r>
              </a:p>
            </p:txBody>
          </p:sp>
          <p:sp>
            <p:nvSpPr>
              <p:cNvPr id="8254" name="Rectangle 65"/>
              <p:cNvSpPr>
                <a:spLocks noChangeArrowheads="1"/>
              </p:cNvSpPr>
              <p:nvPr/>
            </p:nvSpPr>
            <p:spPr bwMode="auto">
              <a:xfrm>
                <a:off x="13537" y="4683"/>
                <a:ext cx="2231"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en-US" altLang="zh-CN" sz="1620" b="1" dirty="0">
                    <a:solidFill>
                      <a:schemeClr val="folHlink"/>
                    </a:solidFill>
                    <a:latin typeface="黑体" panose="02010609060101010101" pitchFamily="49" charset="-122"/>
                    <a:ea typeface="黑体" panose="02010609060101010101" pitchFamily="49" charset="-122"/>
                  </a:rPr>
                  <a:t>Beijing</a:t>
                </a:r>
                <a:endParaRPr lang="zh-CN" altLang="en-US" sz="1620" b="1" dirty="0">
                  <a:solidFill>
                    <a:schemeClr val="folHlink"/>
                  </a:solidFill>
                  <a:latin typeface="黑体" panose="02010609060101010101" pitchFamily="49" charset="-122"/>
                  <a:ea typeface="黑体" panose="02010609060101010101" pitchFamily="49" charset="-122"/>
                </a:endParaRPr>
              </a:p>
            </p:txBody>
          </p:sp>
          <p:sp>
            <p:nvSpPr>
              <p:cNvPr id="8255" name="Rectangle 66"/>
              <p:cNvSpPr>
                <a:spLocks noChangeArrowheads="1"/>
              </p:cNvSpPr>
              <p:nvPr/>
            </p:nvSpPr>
            <p:spPr bwMode="auto">
              <a:xfrm rot="-3078897">
                <a:off x="12947" y="7382"/>
                <a:ext cx="105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4863">
                  <a:defRPr>
                    <a:solidFill>
                      <a:schemeClr val="tx1"/>
                    </a:solidFill>
                    <a:latin typeface="等线" panose="02010600030101010101" pitchFamily="2" charset="-122"/>
                    <a:ea typeface="等线" panose="02010600030101010101" pitchFamily="2" charset="-122"/>
                  </a:defRPr>
                </a:lvl1pPr>
                <a:lvl2pPr defTabSz="804863">
                  <a:defRPr>
                    <a:solidFill>
                      <a:schemeClr val="tx1"/>
                    </a:solidFill>
                    <a:latin typeface="等线" panose="02010600030101010101" pitchFamily="2" charset="-122"/>
                    <a:ea typeface="等线" panose="02010600030101010101" pitchFamily="2" charset="-122"/>
                  </a:defRPr>
                </a:lvl2pPr>
                <a:lvl3pPr defTabSz="804863">
                  <a:defRPr>
                    <a:solidFill>
                      <a:schemeClr val="tx1"/>
                    </a:solidFill>
                    <a:latin typeface="等线" panose="02010600030101010101" pitchFamily="2" charset="-122"/>
                    <a:ea typeface="等线" panose="02010600030101010101" pitchFamily="2" charset="-122"/>
                  </a:defRPr>
                </a:lvl3pPr>
                <a:lvl4pPr defTabSz="804863">
                  <a:defRPr>
                    <a:solidFill>
                      <a:schemeClr val="tx1"/>
                    </a:solidFill>
                    <a:latin typeface="等线" panose="02010600030101010101" pitchFamily="2" charset="-122"/>
                    <a:ea typeface="等线" panose="02010600030101010101" pitchFamily="2" charset="-122"/>
                  </a:defRPr>
                </a:lvl4pPr>
                <a:lvl5pPr defTabSz="804863">
                  <a:defRPr>
                    <a:solidFill>
                      <a:schemeClr val="tx1"/>
                    </a:solidFill>
                    <a:latin typeface="等线" panose="02010600030101010101" pitchFamily="2" charset="-122"/>
                    <a:ea typeface="等线" panose="02010600030101010101" pitchFamily="2" charset="-122"/>
                  </a:defRPr>
                </a:lvl5pPr>
                <a:lvl6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defTabSz="804863"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eaLnBrk="0" hangingPunct="0">
                  <a:lnSpc>
                    <a:spcPts val="769"/>
                  </a:lnSpc>
                </a:pPr>
                <a:r>
                  <a:rPr lang="zh-CN" altLang="en-US" sz="608">
                    <a:solidFill>
                      <a:schemeClr val="bg1"/>
                    </a:solidFill>
                    <a:latin typeface="黑体" panose="02010609060101010101" pitchFamily="49" charset="-122"/>
                    <a:ea typeface="黑体" panose="02010609060101010101" pitchFamily="49" charset="-122"/>
                  </a:rPr>
                  <a:t>台湾</a:t>
                </a:r>
              </a:p>
            </p:txBody>
          </p:sp>
        </p:grpSp>
        <p:sp>
          <p:nvSpPr>
            <p:cNvPr id="8257" name="AutoShape 81"/>
            <p:cNvSpPr>
              <a:spLocks noChangeArrowheads="1"/>
            </p:cNvSpPr>
            <p:nvPr/>
          </p:nvSpPr>
          <p:spPr bwMode="auto">
            <a:xfrm>
              <a:off x="4195882" y="2587825"/>
              <a:ext cx="132874" cy="136088"/>
            </a:xfrm>
            <a:prstGeom prst="triangle">
              <a:avLst>
                <a:gd name="adj" fmla="val 50000"/>
              </a:avLst>
            </a:prstGeom>
            <a:solidFill>
              <a:srgbClr val="FF33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endParaRPr lang="zh-CN" altLang="en-US" sz="1080">
                <a:latin typeface="Times New Roman" panose="02020603050405020304" pitchFamily="18" charset="0"/>
                <a:ea typeface="宋体" panose="02010600030101010101" pitchFamily="2" charset="-122"/>
              </a:endParaRPr>
            </a:p>
          </p:txBody>
        </p:sp>
        <p:sp>
          <p:nvSpPr>
            <p:cNvPr id="10" name="AutoShape 81"/>
            <p:cNvSpPr/>
            <p:nvPr/>
          </p:nvSpPr>
          <p:spPr>
            <a:xfrm>
              <a:off x="4693087" y="3415070"/>
              <a:ext cx="132874" cy="136088"/>
            </a:xfrm>
            <a:prstGeom prst="triangle">
              <a:avLst>
                <a:gd name="adj" fmla="val 50000"/>
              </a:avLst>
            </a:prstGeom>
            <a:solidFill>
              <a:schemeClr val="accent5">
                <a:lumMod val="75000"/>
              </a:schemeClr>
            </a:solidFill>
            <a:ln w="12700">
              <a:noFill/>
            </a:ln>
          </p:spPr>
          <p:txBody>
            <a:bodyPr wrap="none" anchor="ctr"/>
            <a:lstStyle/>
            <a:p>
              <a:pPr fontAlgn="auto"/>
              <a:endParaRPr lang="zh-CN" altLang="en-US" sz="1080" noProof="1">
                <a:latin typeface="Times New Roman" panose="02020603050405020304" pitchFamily="18" charset="0"/>
              </a:endParaRPr>
            </a:p>
          </p:txBody>
        </p:sp>
      </p:grpSp>
      <p:pic>
        <p:nvPicPr>
          <p:cNvPr id="82" name="图片 17"/>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317" y="466260"/>
            <a:ext cx="1767952" cy="46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4986008" y="1958883"/>
            <a:ext cx="3400521" cy="2550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p:cNvSpPr/>
          <p:nvPr/>
        </p:nvSpPr>
        <p:spPr>
          <a:xfrm>
            <a:off x="5896630" y="1652778"/>
            <a:ext cx="1579278" cy="194925"/>
          </a:xfrm>
          <a:prstGeom prst="rect">
            <a:avLst/>
          </a:prstGeom>
        </p:spPr>
        <p:txBody>
          <a:bodyPr wrap="none">
            <a:spAutoFit/>
          </a:bodyPr>
          <a:lstStyle/>
          <a:p>
            <a:pPr algn="ctr" eaLnBrk="0" hangingPunct="0">
              <a:lnSpc>
                <a:spcPts val="769"/>
              </a:lnSpc>
            </a:pPr>
            <a:r>
              <a:rPr lang="zh-CN" altLang="en-US" sz="1800" b="1" dirty="0"/>
              <a:t>上海公司团队</a:t>
            </a:r>
          </a:p>
        </p:txBody>
      </p:sp>
      <p:sp>
        <p:nvSpPr>
          <p:cNvPr id="74" name="文本框 73"/>
          <p:cNvSpPr txBox="1"/>
          <p:nvPr/>
        </p:nvSpPr>
        <p:spPr>
          <a:xfrm>
            <a:off x="1643754" y="1063430"/>
            <a:ext cx="982961" cy="424732"/>
          </a:xfrm>
          <a:prstGeom prst="rect">
            <a:avLst/>
          </a:prstGeom>
          <a:noFill/>
        </p:spPr>
        <p:txBody>
          <a:bodyPr wrap="none" rtlCol="0">
            <a:spAutoFit/>
          </a:bodyPr>
          <a:lstStyle/>
          <a:p>
            <a:r>
              <a:rPr lang="en-US" altLang="zh-CN" sz="2160" b="1" dirty="0">
                <a:latin typeface="等线" panose="02010600030101010101" pitchFamily="2" charset="-122"/>
                <a:ea typeface="等线" panose="02010600030101010101" pitchFamily="2" charset="-122"/>
              </a:rPr>
              <a:t>30 </a:t>
            </a:r>
            <a:r>
              <a:rPr lang="zh-CN" altLang="en-US" sz="1080" dirty="0">
                <a:latin typeface="等线" panose="02010600030101010101" pitchFamily="2" charset="-122"/>
                <a:ea typeface="等线" panose="02010600030101010101" pitchFamily="2" charset="-122"/>
              </a:rPr>
              <a:t>名成员</a:t>
            </a:r>
            <a:endParaRPr lang="zh-CN" altLang="en-US" sz="1215" dirty="0">
              <a:latin typeface="等线" panose="02010600030101010101" pitchFamily="2" charset="-122"/>
              <a:ea typeface="等线" panose="02010600030101010101" pitchFamily="2" charset="-122"/>
            </a:endParaRPr>
          </a:p>
        </p:txBody>
      </p:sp>
      <p:sp>
        <p:nvSpPr>
          <p:cNvPr id="75" name="文本框 74"/>
          <p:cNvSpPr txBox="1"/>
          <p:nvPr/>
        </p:nvSpPr>
        <p:spPr>
          <a:xfrm>
            <a:off x="1643754" y="1357138"/>
            <a:ext cx="1396536" cy="424732"/>
          </a:xfrm>
          <a:prstGeom prst="rect">
            <a:avLst/>
          </a:prstGeom>
          <a:noFill/>
        </p:spPr>
        <p:txBody>
          <a:bodyPr wrap="none" rtlCol="0">
            <a:spAutoFit/>
          </a:bodyPr>
          <a:lstStyle/>
          <a:p>
            <a:r>
              <a:rPr lang="en-US" altLang="zh-CN" sz="2160" b="1" dirty="0">
                <a:latin typeface="等线" panose="02010600030101010101" pitchFamily="2" charset="-122"/>
                <a:ea typeface="等线" panose="02010600030101010101" pitchFamily="2" charset="-122"/>
              </a:rPr>
              <a:t>60% </a:t>
            </a:r>
            <a:r>
              <a:rPr lang="zh-CN" altLang="en-US" sz="1080" dirty="0">
                <a:latin typeface="等线" panose="02010600030101010101" pitchFamily="2" charset="-122"/>
                <a:ea typeface="等线" panose="02010600030101010101" pitchFamily="2" charset="-122"/>
              </a:rPr>
              <a:t>为研发团队</a:t>
            </a:r>
            <a:endParaRPr lang="zh-CN" altLang="en-US" sz="1215" dirty="0">
              <a:latin typeface="等线" panose="02010600030101010101" pitchFamily="2" charset="-122"/>
              <a:ea typeface="等线" panose="02010600030101010101" pitchFamily="2" charset="-122"/>
            </a:endParaRPr>
          </a:p>
        </p:txBody>
      </p:sp>
      <p:sp>
        <p:nvSpPr>
          <p:cNvPr id="76" name="文本框 75"/>
          <p:cNvSpPr txBox="1"/>
          <p:nvPr/>
        </p:nvSpPr>
        <p:spPr>
          <a:xfrm>
            <a:off x="3816724" y="1117539"/>
            <a:ext cx="4870078" cy="611706"/>
          </a:xfrm>
          <a:prstGeom prst="rect">
            <a:avLst/>
          </a:prstGeom>
          <a:noFill/>
        </p:spPr>
        <p:txBody>
          <a:bodyPr wrap="square" rtlCol="0">
            <a:spAutoFit/>
          </a:bodyPr>
          <a:lstStyle/>
          <a:p>
            <a:r>
              <a:rPr lang="zh-CN" altLang="en-US" sz="1215" b="1" dirty="0">
                <a:latin typeface="等线" panose="02010600030101010101" pitchFamily="2" charset="-122"/>
                <a:ea typeface="等线" panose="02010600030101010101" pitchFamily="2" charset="-122"/>
              </a:rPr>
              <a:t>骨干人员来自：</a:t>
            </a:r>
            <a:endParaRPr lang="en-US" altLang="zh-CN" sz="1215" b="1" dirty="0">
              <a:latin typeface="等线" panose="02010600030101010101" pitchFamily="2" charset="-122"/>
              <a:ea typeface="等线" panose="02010600030101010101" pitchFamily="2" charset="-122"/>
            </a:endParaRPr>
          </a:p>
          <a:p>
            <a:r>
              <a:rPr lang="zh-CN" altLang="en-US" sz="1080" dirty="0">
                <a:latin typeface="等线" panose="02010600030101010101" pitchFamily="2" charset="-122"/>
                <a:ea typeface="等线" panose="02010600030101010101" pitchFamily="2" charset="-122"/>
              </a:rPr>
              <a:t>深交所、</a:t>
            </a:r>
            <a:r>
              <a:rPr lang="en-US" altLang="zh-CN" sz="1080" dirty="0">
                <a:latin typeface="等线" panose="02010600030101010101" pitchFamily="2" charset="-122"/>
                <a:ea typeface="等线" panose="02010600030101010101" pitchFamily="2" charset="-122"/>
              </a:rPr>
              <a:t>IBM</a:t>
            </a:r>
            <a:r>
              <a:rPr lang="zh-CN" altLang="en-US" sz="1080" dirty="0">
                <a:latin typeface="等线" panose="02010600030101010101" pitchFamily="2" charset="-122"/>
                <a:ea typeface="等线" panose="02010600030101010101" pitchFamily="2" charset="-122"/>
              </a:rPr>
              <a:t>、华为、中国证金、平安金科、网龙、蚂蚁金服、浙大区块链实验室等</a:t>
            </a:r>
            <a:endParaRPr lang="zh-CN" altLang="en-US" sz="71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5090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hangingPunct="0">
              <a:lnSpc>
                <a:spcPct val="100000"/>
              </a:lnSpc>
              <a:defRPr/>
            </a:pPr>
            <a:r>
              <a:rPr lang="zh-CN" altLang="en-US" sz="1620" noProof="1">
                <a:latin typeface="等线" panose="02010600030101010101" pitchFamily="2" charset="-122"/>
                <a:ea typeface="等线" panose="02010600030101010101" pitchFamily="2" charset="-122"/>
              </a:rPr>
              <a:t>超级账本计划（Hyperledger Project）中唯一能源应用企业</a:t>
            </a:r>
            <a:endParaRPr lang="zh-CN" altLang="en-US" sz="1620" dirty="0">
              <a:solidFill>
                <a:schemeClr val="tx2"/>
              </a:solidFill>
              <a:latin typeface="等线" panose="02010600030101010101" pitchFamily="2" charset="-122"/>
              <a:ea typeface="等线" panose="02010600030101010101" pitchFamily="2" charset="-122"/>
              <a:cs typeface="宋体" panose="02010600030101010101" pitchFamily="2" charset="-122"/>
            </a:endParaRPr>
          </a:p>
        </p:txBody>
      </p:sp>
      <p:pic>
        <p:nvPicPr>
          <p:cNvPr id="8" name="内容占位符 7"/>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457200" y="1860233"/>
            <a:ext cx="3021807" cy="2008823"/>
          </a:xfrm>
        </p:spPr>
      </p:pic>
      <p:sp>
        <p:nvSpPr>
          <p:cNvPr id="2" name="页脚占位符 1"/>
          <p:cNvSpPr>
            <a:spLocks noGrp="1"/>
          </p:cNvSpPr>
          <p:nvPr>
            <p:ph type="ftr" sz="quarter" idx="11"/>
          </p:nvPr>
        </p:nvSpPr>
        <p:spPr/>
        <p:txBody>
          <a:bodyPr/>
          <a:lstStyle/>
          <a:p>
            <a:r>
              <a:rPr lang="en-US" altLang="zh-CN"/>
              <a:t>Strictly Private and Confidential</a:t>
            </a:r>
            <a:endParaRPr lang="zh-CN" altLang="en-US"/>
          </a:p>
        </p:txBody>
      </p:sp>
      <p:sp>
        <p:nvSpPr>
          <p:cNvPr id="3" name="灯片编号占位符 2"/>
          <p:cNvSpPr>
            <a:spLocks noGrp="1"/>
          </p:cNvSpPr>
          <p:nvPr>
            <p:ph type="sldNum" sz="quarter" idx="12"/>
          </p:nvPr>
        </p:nvSpPr>
        <p:spPr/>
        <p:txBody>
          <a:bodyPr/>
          <a:lstStyle/>
          <a:p>
            <a:fld id="{C2BC8E46-63F7-4A3B-A72C-C9DC5FCB4832}" type="slidenum">
              <a:rPr lang="zh-CN" altLang="en-US" smtClean="0"/>
              <a:t>29</a:t>
            </a:fld>
            <a:endParaRPr lang="zh-CN" altLang="en-US"/>
          </a:p>
        </p:txBody>
      </p:sp>
      <p:grpSp>
        <p:nvGrpSpPr>
          <p:cNvPr id="9" name="组合 8"/>
          <p:cNvGrpSpPr/>
          <p:nvPr/>
        </p:nvGrpSpPr>
        <p:grpSpPr>
          <a:xfrm>
            <a:off x="3708372" y="2112371"/>
            <a:ext cx="4600579" cy="2461365"/>
            <a:chOff x="4816550" y="2325106"/>
            <a:chExt cx="6815672" cy="3646466"/>
          </a:xfrm>
        </p:grpSpPr>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t="7522"/>
            <a:stretch/>
          </p:blipFill>
          <p:spPr>
            <a:xfrm>
              <a:off x="4816550" y="2325106"/>
              <a:ext cx="6815672" cy="3646466"/>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1303" y="4928583"/>
              <a:ext cx="1342926" cy="688333"/>
            </a:xfrm>
            <a:prstGeom prst="rect">
              <a:avLst/>
            </a:prstGeom>
          </p:spPr>
        </p:pic>
      </p:grpSp>
      <p:sp>
        <p:nvSpPr>
          <p:cNvPr id="17" name="矩形 16"/>
          <p:cNvSpPr/>
          <p:nvPr/>
        </p:nvSpPr>
        <p:spPr>
          <a:xfrm>
            <a:off x="887410" y="4102032"/>
            <a:ext cx="2569766" cy="251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作为中国企业代表在超级账本计划首次会员代表大会上发言</a:t>
            </a:r>
          </a:p>
        </p:txBody>
      </p:sp>
      <p:sp>
        <p:nvSpPr>
          <p:cNvPr id="19" name="矩形 18"/>
          <p:cNvSpPr/>
          <p:nvPr/>
        </p:nvSpPr>
        <p:spPr>
          <a:xfrm>
            <a:off x="4723779" y="1760381"/>
            <a:ext cx="2569766" cy="251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solidFill>
                  <a:schemeClr val="tx1"/>
                </a:solidFill>
              </a:rPr>
              <a:t>超级账本计划主要成员</a:t>
            </a:r>
          </a:p>
        </p:txBody>
      </p:sp>
    </p:spTree>
    <p:extLst>
      <p:ext uri="{BB962C8B-B14F-4D97-AF65-F5344CB8AC3E}">
        <p14:creationId xmlns:p14="http://schemas.microsoft.com/office/powerpoint/2010/main" val="415367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从第三代电网到新一代能源系统</a:t>
            </a:r>
          </a:p>
        </p:txBody>
      </p:sp>
      <p:graphicFrame>
        <p:nvGraphicFramePr>
          <p:cNvPr id="4" name="内容占位符 3"/>
          <p:cNvGraphicFramePr>
            <a:graphicFrameLocks noGrp="1"/>
          </p:cNvGraphicFramePr>
          <p:nvPr>
            <p:ph idx="1"/>
          </p:nvPr>
        </p:nvGraphicFramePr>
        <p:xfrm>
          <a:off x="457200" y="1022350"/>
          <a:ext cx="8229600" cy="4270694"/>
        </p:xfrm>
        <a:graphic>
          <a:graphicData uri="http://schemas.openxmlformats.org/drawingml/2006/table">
            <a:tbl>
              <a:tblPr firstRow="1" bandRow="1">
                <a:tableStyleId>{5C22544A-7EE6-4342-B048-85BDC9FD1C3A}</a:tableStyleId>
              </a:tblPr>
              <a:tblGrid>
                <a:gridCol w="2530624">
                  <a:extLst>
                    <a:ext uri="{9D8B030D-6E8A-4147-A177-3AD203B41FA5}">
                      <a16:colId xmlns:a16="http://schemas.microsoft.com/office/drawing/2014/main" val="2501007542"/>
                    </a:ext>
                  </a:extLst>
                </a:gridCol>
                <a:gridCol w="2955776">
                  <a:extLst>
                    <a:ext uri="{9D8B030D-6E8A-4147-A177-3AD203B41FA5}">
                      <a16:colId xmlns:a16="http://schemas.microsoft.com/office/drawing/2014/main" val="36896725"/>
                    </a:ext>
                  </a:extLst>
                </a:gridCol>
                <a:gridCol w="2743200">
                  <a:extLst>
                    <a:ext uri="{9D8B030D-6E8A-4147-A177-3AD203B41FA5}">
                      <a16:colId xmlns:a16="http://schemas.microsoft.com/office/drawing/2014/main" val="3305900850"/>
                    </a:ext>
                  </a:extLst>
                </a:gridCol>
              </a:tblGrid>
              <a:tr h="228777">
                <a:tc>
                  <a:txBody>
                    <a:bodyPr/>
                    <a:lstStyle/>
                    <a:p>
                      <a:r>
                        <a:rPr lang="zh-CN" altLang="en-US" sz="1200" dirty="0">
                          <a:ea typeface="等线" panose="02010600030101010101" pitchFamily="2" charset="-122"/>
                        </a:rPr>
                        <a:t>第一代电网</a:t>
                      </a:r>
                    </a:p>
                  </a:txBody>
                  <a:tcPr/>
                </a:tc>
                <a:tc>
                  <a:txBody>
                    <a:bodyPr/>
                    <a:lstStyle/>
                    <a:p>
                      <a:r>
                        <a:rPr lang="zh-CN" altLang="en-US" sz="1200" dirty="0">
                          <a:ea typeface="等线" panose="02010600030101010101" pitchFamily="2" charset="-122"/>
                        </a:rPr>
                        <a:t>第二代电网</a:t>
                      </a:r>
                    </a:p>
                  </a:txBody>
                  <a:tcPr/>
                </a:tc>
                <a:tc>
                  <a:txBody>
                    <a:bodyPr/>
                    <a:lstStyle/>
                    <a:p>
                      <a:r>
                        <a:rPr lang="zh-CN" altLang="en-US" sz="1200" dirty="0">
                          <a:ea typeface="等线" panose="02010600030101010101" pitchFamily="2" charset="-122"/>
                        </a:rPr>
                        <a:t>未来电网</a:t>
                      </a:r>
                    </a:p>
                  </a:txBody>
                  <a:tcPr/>
                </a:tc>
                <a:extLst>
                  <a:ext uri="{0D108BD9-81ED-4DB2-BD59-A6C34878D82A}">
                    <a16:rowId xmlns:a16="http://schemas.microsoft.com/office/drawing/2014/main" val="2455719697"/>
                  </a:ext>
                </a:extLst>
              </a:tr>
              <a:tr h="711855">
                <a:tc>
                  <a:txBody>
                    <a:bodyPr/>
                    <a:lstStyle/>
                    <a:p>
                      <a:r>
                        <a:rPr lang="zh-CN" altLang="en-US" sz="1200" b="0" i="0" u="none" strike="noStrike" kern="1200" baseline="0" dirty="0">
                          <a:solidFill>
                            <a:schemeClr val="dk1"/>
                          </a:solidFill>
                          <a:latin typeface="+mn-lt"/>
                          <a:ea typeface="等线" panose="02010600030101010101" pitchFamily="2" charset="-122"/>
                          <a:cs typeface="+mn-cs"/>
                        </a:rPr>
                        <a:t> 小机组（燃煤、油气、小水电</a:t>
                      </a:r>
                      <a:r>
                        <a:rPr lang="en-US" altLang="zh-CN" sz="1200" b="0" i="0" u="none" strike="noStrike" kern="1200" baseline="0" dirty="0">
                          <a:solidFill>
                            <a:schemeClr val="dk1"/>
                          </a:solidFill>
                          <a:latin typeface="+mn-lt"/>
                          <a:ea typeface="等线" panose="02010600030101010101" pitchFamily="2" charset="-122"/>
                          <a:cs typeface="+mn-cs"/>
                        </a:rPr>
                        <a:t>)</a:t>
                      </a:r>
                      <a:endParaRPr lang="zh-CN" altLang="en-US" sz="1200" b="0" i="0" u="none" strike="noStrike" kern="1200" baseline="0" dirty="0">
                        <a:solidFill>
                          <a:schemeClr val="dk1"/>
                        </a:solidFill>
                        <a:latin typeface="+mn-lt"/>
                        <a:ea typeface="等线" panose="02010600030101010101" pitchFamily="2" charset="-122"/>
                        <a:cs typeface="+mn-cs"/>
                      </a:endParaRPr>
                    </a:p>
                    <a:p>
                      <a:r>
                        <a:rPr lang="zh-CN" altLang="en-US" sz="1200" b="0" i="0" u="none" strike="noStrike" kern="1200" baseline="0" dirty="0">
                          <a:solidFill>
                            <a:schemeClr val="dk1"/>
                          </a:solidFill>
                          <a:latin typeface="+mn-lt"/>
                          <a:ea typeface="等线" panose="02010600030101010101" pitchFamily="2" charset="-122"/>
                          <a:cs typeface="+mn-cs"/>
                        </a:rPr>
                        <a:t> 输配电（</a:t>
                      </a:r>
                      <a:r>
                        <a:rPr lang="en-US" altLang="zh-CN" sz="1200" b="0" i="0" u="none" strike="noStrike" kern="1200" baseline="0" dirty="0">
                          <a:solidFill>
                            <a:schemeClr val="dk1"/>
                          </a:solidFill>
                          <a:latin typeface="+mn-lt"/>
                          <a:ea typeface="等线" panose="02010600030101010101" pitchFamily="2" charset="-122"/>
                          <a:cs typeface="+mn-cs"/>
                        </a:rPr>
                        <a:t>220kV</a:t>
                      </a:r>
                      <a:r>
                        <a:rPr lang="zh-CN" altLang="en-US" sz="1200" b="0" i="0" u="none" strike="noStrike" kern="1200" baseline="0" dirty="0">
                          <a:solidFill>
                            <a:schemeClr val="dk1"/>
                          </a:solidFill>
                          <a:latin typeface="+mn-lt"/>
                          <a:ea typeface="等线" panose="02010600030101010101" pitchFamily="2" charset="-122"/>
                          <a:cs typeface="+mn-cs"/>
                        </a:rPr>
                        <a:t>以下</a:t>
                      </a:r>
                      <a:r>
                        <a:rPr lang="en-US" altLang="zh-CN" sz="1200" b="0" i="0" u="none" strike="noStrike" kern="1200" baseline="0" dirty="0">
                          <a:solidFill>
                            <a:schemeClr val="dk1"/>
                          </a:solidFill>
                          <a:latin typeface="+mn-lt"/>
                          <a:ea typeface="等线" panose="02010600030101010101" pitchFamily="2" charset="-122"/>
                          <a:cs typeface="+mn-cs"/>
                        </a:rPr>
                        <a:t>)</a:t>
                      </a:r>
                      <a:r>
                        <a:rPr lang="zh-CN" altLang="en-US" sz="1200" b="0" i="0" u="none" strike="noStrike" kern="1200" baseline="0" dirty="0">
                          <a:solidFill>
                            <a:schemeClr val="dk1"/>
                          </a:solidFill>
                          <a:latin typeface="+mn-lt"/>
                          <a:ea typeface="等线" panose="02010600030101010101" pitchFamily="2" charset="-122"/>
                          <a:cs typeface="+mn-cs"/>
                        </a:rPr>
                        <a:t> </a:t>
                      </a:r>
                    </a:p>
                    <a:p>
                      <a:r>
                        <a:rPr lang="zh-CN" altLang="en-US" sz="1200" b="0" i="0" u="none" strike="noStrike" kern="1200" baseline="0" dirty="0">
                          <a:solidFill>
                            <a:schemeClr val="dk1"/>
                          </a:solidFill>
                          <a:latin typeface="+mn-lt"/>
                          <a:ea typeface="等线" panose="02010600030101010101" pitchFamily="2" charset="-122"/>
                          <a:cs typeface="+mn-cs"/>
                        </a:rPr>
                        <a:t> 小电网（城市电网，孤立电网</a:t>
                      </a:r>
                      <a:r>
                        <a:rPr lang="en-US" altLang="zh-CN" sz="1200" b="0" i="0" u="none" strike="noStrike" kern="1200" baseline="0" dirty="0">
                          <a:solidFill>
                            <a:schemeClr val="dk1"/>
                          </a:solidFill>
                          <a:latin typeface="+mn-lt"/>
                          <a:ea typeface="等线" panose="02010600030101010101" pitchFamily="2" charset="-122"/>
                          <a:cs typeface="+mn-cs"/>
                        </a:rPr>
                        <a:t>)</a:t>
                      </a:r>
                      <a:endParaRPr lang="zh-CN" altLang="en-US" sz="1200" b="0" i="0" u="none" strike="noStrike" kern="1200" baseline="0" dirty="0">
                        <a:solidFill>
                          <a:schemeClr val="dk1"/>
                        </a:solidFill>
                        <a:latin typeface="+mn-lt"/>
                        <a:ea typeface="等线" panose="02010600030101010101" pitchFamily="2" charset="-122"/>
                        <a:cs typeface="+mn-cs"/>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大机组（化石、核电、水电） </a:t>
                      </a:r>
                    </a:p>
                    <a:p>
                      <a:r>
                        <a:rPr lang="zh-CN" altLang="en-US" sz="1200" b="0" i="0" u="none" strike="noStrike" kern="1200" baseline="0" dirty="0">
                          <a:solidFill>
                            <a:schemeClr val="dk1"/>
                          </a:solidFill>
                          <a:latin typeface="+mn-lt"/>
                          <a:ea typeface="等线" panose="02010600030101010101" pitchFamily="2" charset="-122"/>
                          <a:cs typeface="+mn-cs"/>
                        </a:rPr>
                        <a:t>超高压（</a:t>
                      </a:r>
                      <a:r>
                        <a:rPr lang="en-US" altLang="zh-CN" sz="1200" b="0" i="0" u="none" strike="noStrike" kern="1200" baseline="0" dirty="0">
                          <a:solidFill>
                            <a:schemeClr val="dk1"/>
                          </a:solidFill>
                          <a:latin typeface="+mn-lt"/>
                          <a:ea typeface="等线" panose="02010600030101010101" pitchFamily="2" charset="-122"/>
                          <a:cs typeface="+mn-cs"/>
                        </a:rPr>
                        <a:t>750kV</a:t>
                      </a:r>
                      <a:r>
                        <a:rPr lang="zh-CN" altLang="en-US" sz="1200" b="0" i="0" u="none" strike="noStrike" kern="1200" baseline="0" dirty="0">
                          <a:solidFill>
                            <a:schemeClr val="dk1"/>
                          </a:solidFill>
                          <a:latin typeface="+mn-lt"/>
                          <a:ea typeface="等线" panose="02010600030101010101" pitchFamily="2" charset="-122"/>
                          <a:cs typeface="+mn-cs"/>
                        </a:rPr>
                        <a:t>以下） </a:t>
                      </a:r>
                    </a:p>
                    <a:p>
                      <a:r>
                        <a:rPr lang="zh-CN" altLang="en-US" sz="1200" b="0" i="0" u="none" strike="noStrike" kern="1200" baseline="0" dirty="0">
                          <a:solidFill>
                            <a:schemeClr val="dk1"/>
                          </a:solidFill>
                          <a:latin typeface="+mn-lt"/>
                          <a:ea typeface="等线" panose="02010600030101010101" pitchFamily="2" charset="-122"/>
                          <a:cs typeface="+mn-cs"/>
                        </a:rPr>
                        <a:t>大电网（交直流互联电网） </a:t>
                      </a: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清洁能源发电（超过</a:t>
                      </a:r>
                      <a:r>
                        <a:rPr lang="en-US" altLang="zh-CN" sz="1200" b="0" i="0" u="none" strike="noStrike" kern="1200" baseline="0" dirty="0">
                          <a:solidFill>
                            <a:schemeClr val="dk1"/>
                          </a:solidFill>
                          <a:latin typeface="+mn-lt"/>
                          <a:ea typeface="等线" panose="02010600030101010101" pitchFamily="2" charset="-122"/>
                          <a:cs typeface="+mn-cs"/>
                        </a:rPr>
                        <a:t>60%~70%</a:t>
                      </a:r>
                      <a:r>
                        <a:rPr lang="zh-CN" altLang="en-US" sz="1200" b="0" i="0" u="none" strike="noStrike" kern="1200" baseline="0" dirty="0">
                          <a:solidFill>
                            <a:schemeClr val="dk1"/>
                          </a:solidFill>
                          <a:latin typeface="+mn-lt"/>
                          <a:ea typeface="等线" panose="02010600030101010101" pitchFamily="2" charset="-122"/>
                          <a:cs typeface="+mn-cs"/>
                        </a:rPr>
                        <a:t>） </a:t>
                      </a:r>
                    </a:p>
                    <a:p>
                      <a:r>
                        <a:rPr lang="zh-CN" altLang="en-US" sz="1200" b="0" i="0" u="none" strike="noStrike" kern="1200" baseline="0" dirty="0">
                          <a:solidFill>
                            <a:schemeClr val="dk1"/>
                          </a:solidFill>
                          <a:latin typeface="+mn-lt"/>
                          <a:ea typeface="等线" panose="02010600030101010101" pitchFamily="2" charset="-122"/>
                          <a:cs typeface="+mn-cs"/>
                        </a:rPr>
                        <a:t>骨干电源与分布式电源结合 </a:t>
                      </a:r>
                    </a:p>
                    <a:p>
                      <a:r>
                        <a:rPr lang="zh-CN" altLang="en-US" sz="1200" b="0" i="0" u="none" strike="noStrike" kern="1200" baseline="0" dirty="0">
                          <a:solidFill>
                            <a:schemeClr val="dk1"/>
                          </a:solidFill>
                          <a:latin typeface="+mn-lt"/>
                          <a:ea typeface="等线" panose="02010600030101010101" pitchFamily="2" charset="-122"/>
                          <a:cs typeface="+mn-cs"/>
                        </a:rPr>
                        <a:t>大型主干电网与局域网微网结合 </a:t>
                      </a:r>
                    </a:p>
                  </a:txBody>
                  <a:tcPr/>
                </a:tc>
                <a:extLst>
                  <a:ext uri="{0D108BD9-81ED-4DB2-BD59-A6C34878D82A}">
                    <a16:rowId xmlns:a16="http://schemas.microsoft.com/office/drawing/2014/main" val="2066752687"/>
                  </a:ext>
                </a:extLst>
              </a:tr>
              <a:tr h="381295">
                <a:tc>
                  <a:txBody>
                    <a:bodyPr/>
                    <a:lstStyle/>
                    <a:p>
                      <a:r>
                        <a:rPr lang="en-US" altLang="zh-CN" sz="1200" b="0" i="0" u="none" strike="noStrike" kern="1200" baseline="0" dirty="0">
                          <a:solidFill>
                            <a:schemeClr val="dk1"/>
                          </a:solidFill>
                          <a:latin typeface="+mn-lt"/>
                          <a:ea typeface="等线" panose="02010600030101010101" pitchFamily="2" charset="-122"/>
                          <a:cs typeface="+mn-cs"/>
                        </a:rPr>
                        <a:t>220kV</a:t>
                      </a:r>
                      <a:r>
                        <a:rPr lang="zh-CN" altLang="en-US" sz="1200" b="0" i="0" u="none" strike="noStrike" kern="1200" baseline="0" dirty="0">
                          <a:solidFill>
                            <a:schemeClr val="dk1"/>
                          </a:solidFill>
                          <a:latin typeface="+mn-lt"/>
                          <a:ea typeface="等线" panose="02010600030101010101" pitchFamily="2" charset="-122"/>
                          <a:cs typeface="+mn-cs"/>
                        </a:rPr>
                        <a:t>以下架空线和电缆输电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超高压交直流输电，架空输电方式为主</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大容量、低损耗、环境友好的输电方式（特高压、地下输电</a:t>
                      </a:r>
                      <a:r>
                        <a:rPr lang="en-US" altLang="zh-CN" sz="1200" b="0" i="0" u="none" strike="noStrike" kern="1200" baseline="0" dirty="0">
                          <a:solidFill>
                            <a:schemeClr val="dk1"/>
                          </a:solidFill>
                          <a:latin typeface="+mn-lt"/>
                          <a:ea typeface="等线" panose="02010600030101010101" pitchFamily="2" charset="-122"/>
                          <a:cs typeface="+mn-cs"/>
                        </a:rPr>
                        <a:t>)</a:t>
                      </a:r>
                      <a:endParaRPr lang="zh-CN" altLang="en-US" sz="1200" dirty="0">
                        <a:ea typeface="等线" panose="02010600030101010101" pitchFamily="2" charset="-122"/>
                      </a:endParaRPr>
                    </a:p>
                  </a:txBody>
                  <a:tcPr/>
                </a:tc>
                <a:extLst>
                  <a:ext uri="{0D108BD9-81ED-4DB2-BD59-A6C34878D82A}">
                    <a16:rowId xmlns:a16="http://schemas.microsoft.com/office/drawing/2014/main" val="1648707399"/>
                  </a:ext>
                </a:extLst>
              </a:tr>
              <a:tr h="381295">
                <a:tc>
                  <a:txBody>
                    <a:bodyPr/>
                    <a:lstStyle/>
                    <a:p>
                      <a:r>
                        <a:rPr lang="zh-CN" altLang="en-US" sz="1200" b="0" i="0" u="none" strike="noStrike" kern="1200" baseline="0" dirty="0">
                          <a:solidFill>
                            <a:schemeClr val="dk1"/>
                          </a:solidFill>
                          <a:latin typeface="+mn-lt"/>
                          <a:ea typeface="等线" panose="02010600030101010101" pitchFamily="2" charset="-122"/>
                          <a:cs typeface="+mn-cs"/>
                        </a:rPr>
                        <a:t>简单保护和手动控制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快速保护和优化控制；输变电设备故障的快速切除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智能的电网控制、保护系统，智能输变电设备和网络的自愈 </a:t>
                      </a:r>
                      <a:endParaRPr lang="zh-CN" altLang="en-US" sz="1200" dirty="0">
                        <a:ea typeface="等线" panose="02010600030101010101" pitchFamily="2" charset="-122"/>
                      </a:endParaRPr>
                    </a:p>
                  </a:txBody>
                  <a:tcPr/>
                </a:tc>
                <a:extLst>
                  <a:ext uri="{0D108BD9-81ED-4DB2-BD59-A6C34878D82A}">
                    <a16:rowId xmlns:a16="http://schemas.microsoft.com/office/drawing/2014/main" val="1435163984"/>
                  </a:ext>
                </a:extLst>
              </a:tr>
              <a:tr h="381295">
                <a:tc>
                  <a:txBody>
                    <a:bodyPr/>
                    <a:lstStyle/>
                    <a:p>
                      <a:r>
                        <a:rPr lang="zh-CN" altLang="en-US" sz="1200" b="0" i="0" u="none" strike="noStrike" kern="1200" baseline="0" dirty="0">
                          <a:solidFill>
                            <a:schemeClr val="dk1"/>
                          </a:solidFill>
                          <a:latin typeface="+mn-lt"/>
                          <a:ea typeface="等线" panose="02010600030101010101" pitchFamily="2" charset="-122"/>
                          <a:cs typeface="+mn-cs"/>
                        </a:rPr>
                        <a:t>经验型调度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分析型调度，适应负荷变化的电源侧能量管理系统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智能型调度，适应可再生能源电力变化和负荷变化的综合能量管理系统 </a:t>
                      </a:r>
                      <a:endParaRPr lang="zh-CN" altLang="en-US" sz="1200" dirty="0">
                        <a:ea typeface="等线" panose="02010600030101010101" pitchFamily="2" charset="-122"/>
                      </a:endParaRPr>
                    </a:p>
                  </a:txBody>
                  <a:tcPr/>
                </a:tc>
                <a:extLst>
                  <a:ext uri="{0D108BD9-81ED-4DB2-BD59-A6C34878D82A}">
                    <a16:rowId xmlns:a16="http://schemas.microsoft.com/office/drawing/2014/main" val="3704316199"/>
                  </a:ext>
                </a:extLst>
              </a:tr>
              <a:tr h="381295">
                <a:tc>
                  <a:txBody>
                    <a:bodyPr/>
                    <a:lstStyle/>
                    <a:p>
                      <a:r>
                        <a:rPr lang="zh-CN" altLang="en-US" sz="1200" b="0" i="0" u="none" strike="noStrike" kern="1200" baseline="0" dirty="0">
                          <a:solidFill>
                            <a:schemeClr val="dk1"/>
                          </a:solidFill>
                          <a:latin typeface="+mn-lt"/>
                          <a:ea typeface="等线" panose="02010600030101010101" pitchFamily="2" charset="-122"/>
                          <a:cs typeface="+mn-cs"/>
                        </a:rPr>
                        <a:t>电网安全和供电可靠性低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安全性可靠性提高，但互联电网稳定问题突出，大停电风险依然存在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供电可靠性大幅提高，基本排除用户的意外停电风险 </a:t>
                      </a:r>
                      <a:endParaRPr lang="zh-CN" altLang="en-US" sz="1200" dirty="0">
                        <a:ea typeface="等线" panose="02010600030101010101" pitchFamily="2" charset="-122"/>
                      </a:endParaRPr>
                    </a:p>
                  </a:txBody>
                  <a:tcPr/>
                </a:tc>
                <a:extLst>
                  <a:ext uri="{0D108BD9-81ED-4DB2-BD59-A6C34878D82A}">
                    <a16:rowId xmlns:a16="http://schemas.microsoft.com/office/drawing/2014/main" val="2102648058"/>
                  </a:ext>
                </a:extLst>
              </a:tr>
              <a:tr h="381295">
                <a:tc>
                  <a:txBody>
                    <a:bodyPr/>
                    <a:lstStyle/>
                    <a:p>
                      <a:r>
                        <a:rPr lang="zh-CN" altLang="en-US" sz="1200" b="0" i="0" u="none" strike="noStrike" kern="1200" baseline="0" dirty="0">
                          <a:solidFill>
                            <a:schemeClr val="dk1"/>
                          </a:solidFill>
                          <a:latin typeface="+mn-lt"/>
                          <a:ea typeface="等线" panose="02010600030101010101" pitchFamily="2" charset="-122"/>
                          <a:cs typeface="+mn-cs"/>
                        </a:rPr>
                        <a:t>经济性资源优化配置能力差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大机组大电网规模经济性，大范围的资源优化配置能力 </a:t>
                      </a:r>
                      <a:endParaRPr lang="zh-CN" altLang="en-US" sz="1200" dirty="0">
                        <a:ea typeface="等线" panose="02010600030101010101" pitchFamily="2" charset="-122"/>
                      </a:endParaRPr>
                    </a:p>
                  </a:txBody>
                  <a:tcPr/>
                </a:tc>
                <a:tc>
                  <a:txBody>
                    <a:bodyPr/>
                    <a:lstStyle/>
                    <a:p>
                      <a:r>
                        <a:rPr lang="zh-CN" altLang="en-US" sz="1200" b="0" i="0" u="none" strike="noStrike" kern="1200" baseline="0" dirty="0">
                          <a:solidFill>
                            <a:schemeClr val="dk1"/>
                          </a:solidFill>
                          <a:latin typeface="+mn-lt"/>
                          <a:ea typeface="等线" panose="02010600030101010101" pitchFamily="2" charset="-122"/>
                          <a:cs typeface="+mn-cs"/>
                        </a:rPr>
                        <a:t>集中与分布结合的规模经济性 </a:t>
                      </a:r>
                      <a:endParaRPr lang="zh-CN" altLang="en-US" sz="1200" dirty="0">
                        <a:ea typeface="等线" panose="02010600030101010101" pitchFamily="2" charset="-122"/>
                      </a:endParaRPr>
                    </a:p>
                  </a:txBody>
                  <a:tcPr/>
                </a:tc>
                <a:extLst>
                  <a:ext uri="{0D108BD9-81ED-4DB2-BD59-A6C34878D82A}">
                    <a16:rowId xmlns:a16="http://schemas.microsoft.com/office/drawing/2014/main" val="299431605"/>
                  </a:ext>
                </a:extLst>
              </a:tr>
              <a:tr h="501815">
                <a:tc>
                  <a:txBody>
                    <a:bodyPr/>
                    <a:lstStyle/>
                    <a:p>
                      <a:r>
                        <a:rPr lang="zh-CN" altLang="en-US" sz="1200" dirty="0">
                          <a:ea typeface="等线" panose="02010600030101010101" pitchFamily="2" charset="-122"/>
                        </a:rPr>
                        <a:t>单向电力流，单一的电力服务</a:t>
                      </a:r>
                    </a:p>
                  </a:txBody>
                  <a:tcPr/>
                </a:tc>
                <a:tc>
                  <a:txBody>
                    <a:bodyPr/>
                    <a:lstStyle/>
                    <a:p>
                      <a:r>
                        <a:rPr lang="zh-CN" altLang="en-US" sz="1200" dirty="0">
                          <a:ea typeface="等线" panose="02010600030101010101" pitchFamily="2" charset="-122"/>
                        </a:rPr>
                        <a:t>配电网单向电力流，单一的电力服务</a:t>
                      </a:r>
                    </a:p>
                  </a:txBody>
                  <a:tcPr/>
                </a:tc>
                <a:tc>
                  <a:txBody>
                    <a:bodyPr/>
                    <a:lstStyle/>
                    <a:p>
                      <a:r>
                        <a:rPr lang="zh-CN" altLang="en-US" sz="1200" dirty="0">
                          <a:ea typeface="等线" panose="02010600030101010101" pitchFamily="2" charset="-122"/>
                        </a:rPr>
                        <a:t>智能主动配电网、微网，双向电力流；智能用电；提供能源、电力和信息综合服务</a:t>
                      </a:r>
                    </a:p>
                  </a:txBody>
                  <a:tcPr/>
                </a:tc>
                <a:extLst>
                  <a:ext uri="{0D108BD9-81ED-4DB2-BD59-A6C34878D82A}">
                    <a16:rowId xmlns:a16="http://schemas.microsoft.com/office/drawing/2014/main" val="4114294458"/>
                  </a:ext>
                </a:extLst>
              </a:tr>
              <a:tr h="358439">
                <a:tc>
                  <a:txBody>
                    <a:bodyPr/>
                    <a:lstStyle/>
                    <a:p>
                      <a:r>
                        <a:rPr lang="zh-CN" altLang="en-US" sz="1200" dirty="0">
                          <a:ea typeface="等线" panose="02010600030101010101" pitchFamily="2" charset="-122"/>
                        </a:rPr>
                        <a:t>初级阶段的电网模式</a:t>
                      </a:r>
                    </a:p>
                  </a:txBody>
                  <a:tcPr/>
                </a:tc>
                <a:tc>
                  <a:txBody>
                    <a:bodyPr/>
                    <a:lstStyle/>
                    <a:p>
                      <a:r>
                        <a:rPr lang="zh-CN" altLang="en-US" sz="1200" dirty="0">
                          <a:ea typeface="等线" panose="02010600030101010101" pitchFamily="2" charset="-122"/>
                        </a:rPr>
                        <a:t>高度依赖化石能源，不可持续</a:t>
                      </a:r>
                    </a:p>
                  </a:txBody>
                  <a:tcPr/>
                </a:tc>
                <a:tc>
                  <a:txBody>
                    <a:bodyPr/>
                    <a:lstStyle/>
                    <a:p>
                      <a:r>
                        <a:rPr lang="zh-CN" altLang="en-US" sz="1200" dirty="0">
                          <a:ea typeface="等线" panose="02010600030101010101" pitchFamily="2" charset="-122"/>
                        </a:rPr>
                        <a:t>基于可再生能源，可持续</a:t>
                      </a:r>
                    </a:p>
                  </a:txBody>
                  <a:tcPr/>
                </a:tc>
                <a:extLst>
                  <a:ext uri="{0D108BD9-81ED-4DB2-BD59-A6C34878D82A}">
                    <a16:rowId xmlns:a16="http://schemas.microsoft.com/office/drawing/2014/main" val="2865344294"/>
                  </a:ext>
                </a:extLst>
              </a:tr>
            </a:tbl>
          </a:graphicData>
        </a:graphic>
      </p:graphicFrame>
      <p:sp>
        <p:nvSpPr>
          <p:cNvPr id="5" name="灯片编号占位符 2"/>
          <p:cNvSpPr txBox="1">
            <a:spLocks/>
          </p:cNvSpPr>
          <p:nvPr/>
        </p:nvSpPr>
        <p:spPr>
          <a:xfrm>
            <a:off x="6630118" y="5460030"/>
            <a:ext cx="2364483" cy="303212"/>
          </a:xfrm>
          <a:prstGeom prst="rect">
            <a:avLst/>
          </a:prstGeom>
          <a:noFill/>
          <a:ln>
            <a:noFill/>
          </a:ln>
        </p:spPr>
        <p:txBody>
          <a:bodyPr/>
          <a:lstStyle/>
          <a:p>
            <a:pPr marL="0" marR="0" lvl="0" indent="0" algn="l" defTabSz="848918"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Source</a:t>
            </a:r>
            <a:r>
              <a:rPr kumimoji="0" lang="zh-CN" altLang="en-US"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：能源区块链实验室</a:t>
            </a:r>
            <a:endParaRPr kumimoji="0" lang="en-US" altLang="zh-CN"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p:txBody>
      </p:sp>
    </p:spTree>
    <p:extLst>
      <p:ext uri="{BB962C8B-B14F-4D97-AF65-F5344CB8AC3E}">
        <p14:creationId xmlns:p14="http://schemas.microsoft.com/office/powerpoint/2010/main" val="4248994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lum bright="4000" contrast="4000"/>
          </a:blip>
          <a:srcRect t="14074" b="13750"/>
          <a:stretch>
            <a:fillRect/>
          </a:stretch>
        </p:blipFill>
        <p:spPr bwMode="auto">
          <a:xfrm>
            <a:off x="0" y="804334"/>
            <a:ext cx="9141620" cy="4124868"/>
          </a:xfrm>
          <a:prstGeom prst="rect">
            <a:avLst/>
          </a:prstGeom>
          <a:noFill/>
          <a:ln w="9525">
            <a:noFill/>
            <a:miter lim="800000"/>
            <a:headEnd/>
            <a:tailEnd/>
          </a:ln>
        </p:spPr>
      </p:pic>
      <p:cxnSp>
        <p:nvCxnSpPr>
          <p:cNvPr id="3" name="直接连接符 2"/>
          <p:cNvCxnSpPr/>
          <p:nvPr/>
        </p:nvCxnSpPr>
        <p:spPr bwMode="auto">
          <a:xfrm rot="10800000" flipV="1">
            <a:off x="503890" y="642651"/>
            <a:ext cx="10283216" cy="1"/>
          </a:xfrm>
          <a:prstGeom prst="line">
            <a:avLst/>
          </a:prstGeom>
          <a:noFill/>
          <a:ln w="9525" cap="flat" cmpd="sng" algn="ctr">
            <a:noFill/>
            <a:prstDash val="solid"/>
            <a:round/>
            <a:headEnd type="none" w="med" len="med"/>
            <a:tailEnd type="none" w="med" len="med"/>
          </a:ln>
          <a:effectLst/>
        </p:spPr>
      </p:cxnSp>
      <p:sp>
        <p:nvSpPr>
          <p:cNvPr id="5" name="TextBox 4"/>
          <p:cNvSpPr txBox="1"/>
          <p:nvPr/>
        </p:nvSpPr>
        <p:spPr>
          <a:xfrm>
            <a:off x="7737728" y="1643054"/>
            <a:ext cx="1406273" cy="564443"/>
          </a:xfrm>
          <a:prstGeom prst="rect">
            <a:avLst/>
          </a:prstGeom>
          <a:solidFill>
            <a:srgbClr val="00B050"/>
          </a:solidFill>
        </p:spPr>
        <p:txBody>
          <a:bodyPr wrap="square" lIns="71305" tIns="35652" rIns="71305" bIns="35652" rtlCol="0">
            <a:spAutoFit/>
          </a:bodyPr>
          <a:lstStyle/>
          <a:p>
            <a:pPr>
              <a:buNone/>
            </a:pPr>
            <a:r>
              <a:rPr lang="zh-CN" altLang="en-US" dirty="0">
                <a:solidFill>
                  <a:schemeClr val="bg1"/>
                </a:solidFill>
                <a:latin typeface="等线" panose="02010600030101010101" pitchFamily="2" charset="-122"/>
                <a:ea typeface="等线" panose="02010600030101010101" pitchFamily="2" charset="-122"/>
              </a:rPr>
              <a:t>电网公司会不会被管道化？</a:t>
            </a:r>
          </a:p>
        </p:txBody>
      </p:sp>
      <p:sp>
        <p:nvSpPr>
          <p:cNvPr id="9" name="矩形 8"/>
          <p:cNvSpPr/>
          <p:nvPr/>
        </p:nvSpPr>
        <p:spPr bwMode="auto">
          <a:xfrm>
            <a:off x="-31" y="4857764"/>
            <a:ext cx="9144001" cy="720000"/>
          </a:xfrm>
          <a:prstGeom prst="rect">
            <a:avLst/>
          </a:prstGeom>
          <a:solidFill>
            <a:schemeClr val="bg1"/>
          </a:solidFill>
          <a:ln w="9525" cap="flat" cmpd="sng" algn="ctr">
            <a:noFill/>
            <a:prstDash val="solid"/>
            <a:round/>
            <a:headEnd type="none" w="med" len="med"/>
            <a:tailEnd type="none" w="med" len="med"/>
          </a:ln>
          <a:effectLst/>
        </p:spPr>
        <p:txBody>
          <a:bodyPr vert="horz" wrap="square" lIns="71305" tIns="35652" rIns="71305" bIns="35652" numCol="1" rtlCol="0" anchor="ctr" anchorCtr="0" compatLnSpc="1">
            <a:prstTxWarp prst="textNoShape">
              <a:avLst/>
            </a:prstTxWarp>
            <a:noAutofit/>
          </a:bodyPr>
          <a:lstStyle/>
          <a:p>
            <a:pPr defTabSz="713049" fontAlgn="base">
              <a:spcBef>
                <a:spcPct val="0"/>
              </a:spcBef>
              <a:spcAft>
                <a:spcPct val="0"/>
              </a:spcAft>
              <a:buClr>
                <a:srgbClr val="CC9900"/>
              </a:buClr>
              <a:buFont typeface="Wingdings" pitchFamily="2" charset="2"/>
              <a:buChar char="n"/>
            </a:pPr>
            <a:endParaRPr lang="zh-CN" altLang="en-US" sz="1400" b="1" dirty="0">
              <a:latin typeface="等线" panose="02010600030101010101" pitchFamily="2" charset="-122"/>
              <a:ea typeface="等线" panose="02010600030101010101" pitchFamily="2" charset="-122"/>
            </a:endParaRPr>
          </a:p>
        </p:txBody>
      </p:sp>
      <p:sp>
        <p:nvSpPr>
          <p:cNvPr id="7" name="TextBox 6"/>
          <p:cNvSpPr txBox="1"/>
          <p:nvPr/>
        </p:nvSpPr>
        <p:spPr>
          <a:xfrm>
            <a:off x="7648934" y="4857766"/>
            <a:ext cx="1495036" cy="720000"/>
          </a:xfrm>
          <a:prstGeom prst="rect">
            <a:avLst/>
          </a:prstGeom>
          <a:solidFill>
            <a:srgbClr val="00B0F0"/>
          </a:solidFill>
        </p:spPr>
        <p:txBody>
          <a:bodyPr wrap="square" lIns="71305" tIns="35652" rIns="71305" bIns="35652" rtlCol="0" anchor="ctr">
            <a:noAutofit/>
          </a:bodyPr>
          <a:lstStyle/>
          <a:p>
            <a:pPr>
              <a:buNone/>
            </a:pPr>
            <a:r>
              <a:rPr lang="en-US" altLang="zh-CN" sz="1400" dirty="0">
                <a:solidFill>
                  <a:schemeClr val="bg1"/>
                </a:solidFill>
                <a:latin typeface="等线" panose="02010600030101010101" pitchFamily="2" charset="-122"/>
                <a:ea typeface="等线" panose="02010600030101010101" pitchFamily="2" charset="-122"/>
              </a:rPr>
              <a:t>5</a:t>
            </a:r>
            <a:r>
              <a:rPr lang="zh-CN" altLang="en-US" sz="1400" dirty="0">
                <a:solidFill>
                  <a:schemeClr val="bg1"/>
                </a:solidFill>
                <a:latin typeface="等线" panose="02010600030101010101" pitchFamily="2" charset="-122"/>
                <a:ea typeface="等线" panose="02010600030101010101" pitchFamily="2" charset="-122"/>
              </a:rPr>
              <a:t>、</a:t>
            </a:r>
            <a:r>
              <a:rPr lang="en-US" altLang="zh-CN" sz="1400" dirty="0">
                <a:solidFill>
                  <a:schemeClr val="bg1"/>
                </a:solidFill>
                <a:latin typeface="等线" panose="02010600030101010101" pitchFamily="2" charset="-122"/>
                <a:ea typeface="等线" panose="02010600030101010101" pitchFamily="2" charset="-122"/>
              </a:rPr>
              <a:t>SDN</a:t>
            </a:r>
            <a:r>
              <a:rPr lang="zh-CN" altLang="en-US" sz="1400" dirty="0">
                <a:solidFill>
                  <a:schemeClr val="bg1"/>
                </a:solidFill>
                <a:latin typeface="等线" panose="02010600030101010101" pitchFamily="2" charset="-122"/>
                <a:ea typeface="等线" panose="02010600030101010101" pitchFamily="2" charset="-122"/>
              </a:rPr>
              <a:t>趋势明显</a:t>
            </a:r>
          </a:p>
        </p:txBody>
      </p:sp>
      <p:sp>
        <p:nvSpPr>
          <p:cNvPr id="8" name="TextBox 7"/>
          <p:cNvSpPr txBox="1"/>
          <p:nvPr/>
        </p:nvSpPr>
        <p:spPr>
          <a:xfrm>
            <a:off x="1885427" y="4857765"/>
            <a:ext cx="1814041" cy="720000"/>
          </a:xfrm>
          <a:prstGeom prst="rect">
            <a:avLst/>
          </a:prstGeom>
          <a:solidFill>
            <a:srgbClr val="00B0F0"/>
          </a:solidFill>
        </p:spPr>
        <p:txBody>
          <a:bodyPr wrap="square" lIns="71305" tIns="35652" rIns="71305" bIns="35652" rtlCol="0" anchor="ctr">
            <a:noAutofit/>
          </a:bodyPr>
          <a:lstStyle/>
          <a:p>
            <a:pPr>
              <a:buNone/>
            </a:pPr>
            <a:r>
              <a:rPr lang="en-US" altLang="zh-CN" sz="1400" dirty="0">
                <a:solidFill>
                  <a:schemeClr val="bg1"/>
                </a:solidFill>
                <a:latin typeface="等线" panose="02010600030101010101" pitchFamily="2" charset="-122"/>
                <a:ea typeface="等线" panose="02010600030101010101" pitchFamily="2" charset="-122"/>
              </a:rPr>
              <a:t>2</a:t>
            </a:r>
            <a:r>
              <a:rPr lang="zh-CN" altLang="en-US" sz="1400" dirty="0">
                <a:solidFill>
                  <a:schemeClr val="bg1"/>
                </a:solidFill>
                <a:latin typeface="等线" panose="02010600030101010101" pitchFamily="2" charset="-122"/>
                <a:ea typeface="等线" panose="02010600030101010101" pitchFamily="2" charset="-122"/>
              </a:rPr>
              <a:t>、封闭产业链转向共享协作；</a:t>
            </a:r>
          </a:p>
        </p:txBody>
      </p:sp>
      <p:sp>
        <p:nvSpPr>
          <p:cNvPr id="6" name="TextBox 5"/>
          <p:cNvSpPr txBox="1"/>
          <p:nvPr/>
        </p:nvSpPr>
        <p:spPr>
          <a:xfrm>
            <a:off x="-32" y="4857765"/>
            <a:ext cx="1764048" cy="720000"/>
          </a:xfrm>
          <a:prstGeom prst="rect">
            <a:avLst/>
          </a:prstGeom>
          <a:solidFill>
            <a:srgbClr val="00B0F0"/>
          </a:solidFill>
        </p:spPr>
        <p:txBody>
          <a:bodyPr wrap="square" lIns="71305" tIns="35652" rIns="71305" bIns="35652" rtlCol="0" anchor="ctr">
            <a:noAutofit/>
          </a:bodyPr>
          <a:lstStyle/>
          <a:p>
            <a:pPr>
              <a:buNone/>
            </a:pPr>
            <a:r>
              <a:rPr lang="en-US" altLang="zh-CN" sz="1400" dirty="0">
                <a:solidFill>
                  <a:schemeClr val="bg1"/>
                </a:solidFill>
                <a:latin typeface="等线" panose="02010600030101010101" pitchFamily="2" charset="-122"/>
                <a:ea typeface="等线" panose="02010600030101010101" pitchFamily="2" charset="-122"/>
              </a:rPr>
              <a:t>1</a:t>
            </a:r>
            <a:r>
              <a:rPr lang="zh-CN" altLang="en-US" sz="1400" dirty="0">
                <a:solidFill>
                  <a:schemeClr val="bg1"/>
                </a:solidFill>
                <a:latin typeface="等线" panose="02010600030101010101" pitchFamily="2" charset="-122"/>
                <a:ea typeface="等线" panose="02010600030101010101" pitchFamily="2" charset="-122"/>
              </a:rPr>
              <a:t>、轻资产运营取代重资产模式</a:t>
            </a:r>
          </a:p>
        </p:txBody>
      </p:sp>
      <p:sp>
        <p:nvSpPr>
          <p:cNvPr id="10" name="TextBox 9"/>
          <p:cNvSpPr txBox="1"/>
          <p:nvPr/>
        </p:nvSpPr>
        <p:spPr>
          <a:xfrm>
            <a:off x="3835163" y="4857765"/>
            <a:ext cx="1842608" cy="720000"/>
          </a:xfrm>
          <a:prstGeom prst="rect">
            <a:avLst/>
          </a:prstGeom>
          <a:solidFill>
            <a:srgbClr val="00B0F0"/>
          </a:solidFill>
        </p:spPr>
        <p:txBody>
          <a:bodyPr wrap="square" lIns="71305" tIns="35652" rIns="71305" bIns="35652" rtlCol="0" anchor="ctr">
            <a:noAutofit/>
          </a:bodyPr>
          <a:lstStyle/>
          <a:p>
            <a:pPr>
              <a:buNone/>
            </a:pPr>
            <a:r>
              <a:rPr lang="en-US" altLang="zh-CN" sz="1400" dirty="0">
                <a:solidFill>
                  <a:schemeClr val="bg1"/>
                </a:solidFill>
                <a:latin typeface="等线" panose="02010600030101010101" pitchFamily="2" charset="-122"/>
                <a:ea typeface="等线" panose="02010600030101010101" pitchFamily="2" charset="-122"/>
              </a:rPr>
              <a:t>3</a:t>
            </a:r>
            <a:r>
              <a:rPr lang="zh-CN" altLang="en-US" sz="1400" dirty="0">
                <a:solidFill>
                  <a:schemeClr val="bg1"/>
                </a:solidFill>
                <a:latin typeface="等线" panose="02010600030101010101" pitchFamily="2" charset="-122"/>
                <a:ea typeface="等线" panose="02010600030101010101" pitchFamily="2" charset="-122"/>
              </a:rPr>
              <a:t>、</a:t>
            </a:r>
            <a:r>
              <a:rPr lang="en-US" altLang="zh-CN" sz="1400" dirty="0">
                <a:solidFill>
                  <a:schemeClr val="bg1"/>
                </a:solidFill>
                <a:latin typeface="等线" panose="02010600030101010101" pitchFamily="2" charset="-122"/>
                <a:ea typeface="等线" panose="02010600030101010101" pitchFamily="2" charset="-122"/>
              </a:rPr>
              <a:t>OTT</a:t>
            </a:r>
            <a:r>
              <a:rPr lang="zh-CN" altLang="en-US" sz="1400" dirty="0">
                <a:solidFill>
                  <a:schemeClr val="bg1"/>
                </a:solidFill>
                <a:latin typeface="等线" panose="02010600030101010101" pitchFamily="2" charset="-122"/>
                <a:ea typeface="等线" panose="02010600030101010101" pitchFamily="2" charset="-122"/>
              </a:rPr>
              <a:t>带来颠覆性创新；微信，互联网电视</a:t>
            </a:r>
          </a:p>
        </p:txBody>
      </p:sp>
      <p:sp>
        <p:nvSpPr>
          <p:cNvPr id="11" name="TextBox 10"/>
          <p:cNvSpPr txBox="1"/>
          <p:nvPr/>
        </p:nvSpPr>
        <p:spPr>
          <a:xfrm>
            <a:off x="5784901" y="4857765"/>
            <a:ext cx="1749762" cy="720000"/>
          </a:xfrm>
          <a:prstGeom prst="rect">
            <a:avLst/>
          </a:prstGeom>
          <a:solidFill>
            <a:srgbClr val="00B0F0"/>
          </a:solidFill>
        </p:spPr>
        <p:txBody>
          <a:bodyPr wrap="square" lIns="71305" tIns="35652" rIns="71305" bIns="35652" rtlCol="0" anchor="ctr">
            <a:noAutofit/>
          </a:bodyPr>
          <a:lstStyle/>
          <a:p>
            <a:pPr>
              <a:buNone/>
            </a:pPr>
            <a:r>
              <a:rPr lang="en-US" altLang="zh-CN" sz="1400" dirty="0">
                <a:solidFill>
                  <a:schemeClr val="bg1"/>
                </a:solidFill>
                <a:latin typeface="等线" panose="02010600030101010101" pitchFamily="2" charset="-122"/>
                <a:ea typeface="等线" panose="02010600030101010101" pitchFamily="2" charset="-122"/>
              </a:rPr>
              <a:t>4</a:t>
            </a:r>
            <a:r>
              <a:rPr lang="zh-CN" altLang="en-US" sz="1400" dirty="0">
                <a:solidFill>
                  <a:schemeClr val="bg1"/>
                </a:solidFill>
                <a:latin typeface="等线" panose="02010600030101010101" pitchFamily="2" charset="-122"/>
                <a:ea typeface="等线" panose="02010600030101010101" pitchFamily="2" charset="-122"/>
              </a:rPr>
              <a:t>、</a:t>
            </a:r>
            <a:r>
              <a:rPr lang="en-US" altLang="zh-CN" sz="1400" dirty="0">
                <a:solidFill>
                  <a:schemeClr val="bg1"/>
                </a:solidFill>
                <a:latin typeface="等线" panose="02010600030101010101" pitchFamily="2" charset="-122"/>
                <a:ea typeface="等线" panose="02010600030101010101" pitchFamily="2" charset="-122"/>
              </a:rPr>
              <a:t>O2O</a:t>
            </a:r>
            <a:r>
              <a:rPr lang="zh-CN" altLang="en-US" sz="1400" dirty="0">
                <a:solidFill>
                  <a:schemeClr val="bg1"/>
                </a:solidFill>
                <a:latin typeface="等线" panose="02010600030101010101" pitchFamily="2" charset="-122"/>
                <a:ea typeface="等线" panose="02010600030101010101" pitchFamily="2" charset="-122"/>
              </a:rPr>
              <a:t>商业模式流行；</a:t>
            </a:r>
          </a:p>
        </p:txBody>
      </p:sp>
      <p:sp>
        <p:nvSpPr>
          <p:cNvPr id="15" name="标题 1"/>
          <p:cNvSpPr txBox="1">
            <a:spLocks noGrp="1"/>
          </p:cNvSpPr>
          <p:nvPr>
            <p:ph type="title"/>
          </p:nvPr>
        </p:nvSpPr>
        <p:spPr>
          <a:prstGeom prst="rect">
            <a:avLst/>
          </a:prstGeom>
          <a:noFill/>
        </p:spPr>
        <p:txBody>
          <a:bodyPr lIns="71305" tIns="35652" rIns="71305" bIns="35652" anchor="ctr"/>
          <a:lstStyle/>
          <a:p>
            <a:pPr algn="just">
              <a:spcBef>
                <a:spcPct val="0"/>
              </a:spcBef>
              <a:buClrTx/>
              <a:defRPr/>
            </a:pPr>
            <a:r>
              <a:rPr lang="zh-CN" altLang="en-US" sz="1900" b="1" dirty="0">
                <a:latin typeface="等线" panose="02010600030101010101" pitchFamily="2" charset="-122"/>
                <a:cs typeface="+mj-cs"/>
                <a:sym typeface="Microsoft YaHei Bold" charset="0"/>
              </a:rPr>
              <a:t>电信行业在互联网转型中的经验与教训给</a:t>
            </a:r>
            <a:r>
              <a:rPr lang="zh-CN" altLang="en-US" dirty="0">
                <a:latin typeface="等线" panose="02010600030101010101" pitchFamily="2" charset="-122"/>
                <a:sym typeface="Microsoft YaHei Bold" charset="0"/>
              </a:rPr>
              <a:t>能源行业</a:t>
            </a:r>
            <a:r>
              <a:rPr lang="zh-CN" altLang="en-US" sz="1900" b="1" dirty="0">
                <a:latin typeface="等线" panose="02010600030101010101" pitchFamily="2" charset="-122"/>
                <a:cs typeface="+mj-cs"/>
                <a:sym typeface="Microsoft YaHei Bold" charset="0"/>
              </a:rPr>
              <a:t>什么启示？</a:t>
            </a:r>
          </a:p>
        </p:txBody>
      </p:sp>
      <p:sp>
        <p:nvSpPr>
          <p:cNvPr id="12" name="文本框 1"/>
          <p:cNvSpPr txBox="1"/>
          <p:nvPr/>
        </p:nvSpPr>
        <p:spPr>
          <a:xfrm>
            <a:off x="6084888" y="0"/>
            <a:ext cx="3311525" cy="338554"/>
          </a:xfrm>
          <a:prstGeom prst="rect">
            <a:avLst/>
          </a:prstGeom>
          <a:noFill/>
        </p:spPr>
        <p:txBody>
          <a:bodyPr>
            <a:spAutoFit/>
          </a:bodyPr>
          <a:lstStyle/>
          <a:p>
            <a:pPr>
              <a:defRPr/>
            </a:pPr>
            <a:r>
              <a:rPr lang="zh-CN" altLang="en-US" b="1" dirty="0">
                <a:solidFill>
                  <a:schemeClr val="bg1">
                    <a:lumMod val="75000"/>
                  </a:schemeClr>
                </a:solidFill>
                <a:latin typeface="Arial" panose="020B0604020202020204" pitchFamily="34" charset="0"/>
                <a:ea typeface="等线" panose="02010600030101010101" pitchFamily="2" charset="-122"/>
              </a:rPr>
              <a:t>仅做路演使用，非正式报告。</a:t>
            </a:r>
          </a:p>
        </p:txBody>
      </p:sp>
    </p:spTree>
    <p:extLst>
      <p:ext uri="{BB962C8B-B14F-4D97-AF65-F5344CB8AC3E}">
        <p14:creationId xmlns:p14="http://schemas.microsoft.com/office/powerpoint/2010/main" val="28142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p:nvPr>
        </p:nvSpPr>
        <p:spPr/>
        <p:txBody>
          <a:bodyPr/>
          <a:lstStyle/>
          <a:p>
            <a:r>
              <a:rPr lang="zh-CN" altLang="en-US" dirty="0">
                <a:latin typeface="等线" panose="02010600030101010101" pitchFamily="2" charset="-122"/>
              </a:rPr>
              <a:t>理念：区块链网络动力学，对世界的解构和建构</a:t>
            </a:r>
          </a:p>
        </p:txBody>
      </p:sp>
      <p:pic>
        <p:nvPicPr>
          <p:cNvPr id="61442" name="Picture 2" descr="https://cdn.thinglink.me/api/image/719221188345200641/1240/10/scaletowidth"/>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238" y="2713038"/>
            <a:ext cx="3167062"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7200" y="1817688"/>
            <a:ext cx="3887788" cy="6794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b="1" noProof="1">
                <a:latin typeface="等线" panose="02010600030101010101" pitchFamily="2" charset="-122"/>
                <a:ea typeface="等线" panose="02010600030101010101" pitchFamily="2" charset="-122"/>
              </a:rPr>
              <a:t>解构</a:t>
            </a:r>
          </a:p>
          <a:p>
            <a:pPr algn="ctr"/>
            <a:r>
              <a:rPr lang="zh-CN" altLang="en-US" b="1" noProof="1">
                <a:latin typeface="等线" panose="02010600030101010101" pitchFamily="2" charset="-122"/>
                <a:ea typeface="等线" panose="02010600030101010101" pitchFamily="2" charset="-122"/>
              </a:rPr>
              <a:t>物理第一性原则</a:t>
            </a:r>
          </a:p>
        </p:txBody>
      </p:sp>
      <p:sp>
        <p:nvSpPr>
          <p:cNvPr id="7" name="矩形 6"/>
          <p:cNvSpPr/>
          <p:nvPr/>
        </p:nvSpPr>
        <p:spPr>
          <a:xfrm>
            <a:off x="4849813" y="4483100"/>
            <a:ext cx="3887787" cy="6778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b="1" noProof="1">
                <a:latin typeface="等线" panose="02010600030101010101" pitchFamily="2" charset="-122"/>
                <a:ea typeface="等线" panose="02010600030101010101" pitchFamily="2" charset="-122"/>
              </a:rPr>
              <a:t>建构</a:t>
            </a:r>
            <a:endParaRPr lang="en-US" altLang="zh-CN" b="1" noProof="1">
              <a:latin typeface="等线" panose="02010600030101010101" pitchFamily="2" charset="-122"/>
              <a:ea typeface="等线" panose="02010600030101010101" pitchFamily="2" charset="-122"/>
            </a:endParaRPr>
          </a:p>
          <a:p>
            <a:pPr algn="ctr"/>
            <a:r>
              <a:rPr lang="zh-CN" altLang="en-US" b="1" noProof="1">
                <a:latin typeface="等线" panose="02010600030101010101" pitchFamily="2" charset="-122"/>
                <a:ea typeface="等线" panose="02010600030101010101" pitchFamily="2" charset="-122"/>
              </a:rPr>
              <a:t>元胞自动机</a:t>
            </a:r>
          </a:p>
        </p:txBody>
      </p:sp>
      <p:pic>
        <p:nvPicPr>
          <p:cNvPr id="61445" name="图片 7" descr="Conways_game_of_life_breeder_anim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13" y="2541588"/>
            <a:ext cx="36099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矩形 9"/>
          <p:cNvSpPr>
            <a:spLocks noChangeArrowheads="1"/>
          </p:cNvSpPr>
          <p:nvPr/>
        </p:nvSpPr>
        <p:spPr bwMode="auto">
          <a:xfrm>
            <a:off x="431800" y="4618038"/>
            <a:ext cx="40687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宋体" panose="02010600030101010101" pitchFamily="2" charset="-122"/>
              </a:defRPr>
            </a:lvl1pPr>
            <a:lvl2pPr>
              <a:defRPr sz="1600">
                <a:solidFill>
                  <a:schemeClr val="tx1"/>
                </a:solidFill>
                <a:latin typeface="Calibri" panose="020F0502020204030204" pitchFamily="34" charset="0"/>
                <a:ea typeface="宋体" panose="02010600030101010101" pitchFamily="2" charset="-122"/>
              </a:defRPr>
            </a:lvl2pPr>
            <a:lvl3pPr>
              <a:defRPr sz="1600">
                <a:solidFill>
                  <a:schemeClr val="tx1"/>
                </a:solidFill>
                <a:latin typeface="Calibri" panose="020F0502020204030204" pitchFamily="34" charset="0"/>
                <a:ea typeface="宋体" panose="02010600030101010101" pitchFamily="2" charset="-122"/>
              </a:defRPr>
            </a:lvl3pPr>
            <a:lvl4pPr>
              <a:defRPr sz="1600">
                <a:solidFill>
                  <a:schemeClr val="tx1"/>
                </a:solidFill>
                <a:latin typeface="Calibri" panose="020F0502020204030204" pitchFamily="34" charset="0"/>
                <a:ea typeface="宋体" panose="02010600030101010101" pitchFamily="2" charset="-122"/>
              </a:defRPr>
            </a:lvl4pPr>
            <a:lvl5pPr>
              <a:defRPr sz="1600">
                <a:solidFill>
                  <a:schemeClr val="tx1"/>
                </a:solidFill>
                <a:latin typeface="Calibri" panose="020F0502020204030204" pitchFamily="34" charset="0"/>
                <a:ea typeface="宋体" panose="02010600030101010101" pitchFamily="2" charset="-122"/>
              </a:defRPr>
            </a:lvl5pPr>
            <a:lvl6pPr marL="21558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6130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0702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5274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r>
              <a:rPr lang="zh-CN" altLang="en-US" sz="1200" dirty="0">
                <a:latin typeface="等线" panose="02010600030101010101" pitchFamily="2" charset="-122"/>
                <a:ea typeface="等线" panose="02010600030101010101" pitchFamily="2" charset="-122"/>
              </a:rPr>
              <a:t>在区块链时代，任何经济行为，不管是股票发行还是破产清算，任何组织形式，不管是创业合伙还是跨国企业，都将被区块链解构，解构为最基本的人和人之间的经济行为。</a:t>
            </a:r>
          </a:p>
        </p:txBody>
      </p:sp>
      <p:sp>
        <p:nvSpPr>
          <p:cNvPr id="61447" name="矩形 10"/>
          <p:cNvSpPr>
            <a:spLocks noChangeArrowheads="1"/>
          </p:cNvSpPr>
          <p:nvPr/>
        </p:nvSpPr>
        <p:spPr bwMode="auto">
          <a:xfrm>
            <a:off x="4741863" y="1882775"/>
            <a:ext cx="42941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宋体" panose="02010600030101010101" pitchFamily="2" charset="-122"/>
              </a:defRPr>
            </a:lvl1pPr>
            <a:lvl2pPr>
              <a:defRPr sz="1600">
                <a:solidFill>
                  <a:schemeClr val="tx1"/>
                </a:solidFill>
                <a:latin typeface="Calibri" panose="020F0502020204030204" pitchFamily="34" charset="0"/>
                <a:ea typeface="宋体" panose="02010600030101010101" pitchFamily="2" charset="-122"/>
              </a:defRPr>
            </a:lvl2pPr>
            <a:lvl3pPr>
              <a:defRPr sz="1600">
                <a:solidFill>
                  <a:schemeClr val="tx1"/>
                </a:solidFill>
                <a:latin typeface="Calibri" panose="020F0502020204030204" pitchFamily="34" charset="0"/>
                <a:ea typeface="宋体" panose="02010600030101010101" pitchFamily="2" charset="-122"/>
              </a:defRPr>
            </a:lvl3pPr>
            <a:lvl4pPr>
              <a:defRPr sz="1600">
                <a:solidFill>
                  <a:schemeClr val="tx1"/>
                </a:solidFill>
                <a:latin typeface="Calibri" panose="020F0502020204030204" pitchFamily="34" charset="0"/>
                <a:ea typeface="宋体" panose="02010600030101010101" pitchFamily="2" charset="-122"/>
              </a:defRPr>
            </a:lvl4pPr>
            <a:lvl5pPr>
              <a:defRPr sz="1600">
                <a:solidFill>
                  <a:schemeClr val="tx1"/>
                </a:solidFill>
                <a:latin typeface="Calibri" panose="020F0502020204030204" pitchFamily="34" charset="0"/>
                <a:ea typeface="宋体" panose="02010600030101010101" pitchFamily="2" charset="-122"/>
              </a:defRPr>
            </a:lvl5pPr>
            <a:lvl6pPr marL="21558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6130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0702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5274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r>
              <a:rPr lang="zh-CN" altLang="en-US" sz="1200" dirty="0">
                <a:latin typeface="等线" panose="02010600030101010101" pitchFamily="2" charset="-122"/>
                <a:ea typeface="等线" panose="02010600030101010101" pitchFamily="2" charset="-122"/>
              </a:rPr>
              <a:t>元胞自动机模型下，一种自发秩序会在整体层面构造出来。一旦这种涌现出的自发序复杂到一定程度以后，它又会形成一个完全崭新的虚拟层级，这个虚拟层次的出现，会引发又一轮全新的虚拟层次中的进化。</a:t>
            </a:r>
          </a:p>
        </p:txBody>
      </p:sp>
      <p:cxnSp>
        <p:nvCxnSpPr>
          <p:cNvPr id="15" name="直接连接符 14"/>
          <p:cNvCxnSpPr/>
          <p:nvPr/>
        </p:nvCxnSpPr>
        <p:spPr>
          <a:xfrm>
            <a:off x="4572000" y="1633538"/>
            <a:ext cx="0" cy="39385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1449" name="矩形 16"/>
          <p:cNvSpPr>
            <a:spLocks noChangeArrowheads="1"/>
          </p:cNvSpPr>
          <p:nvPr/>
        </p:nvSpPr>
        <p:spPr bwMode="auto">
          <a:xfrm>
            <a:off x="277813" y="955675"/>
            <a:ext cx="8758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宋体" panose="02010600030101010101" pitchFamily="2" charset="-122"/>
              </a:defRPr>
            </a:lvl1pPr>
            <a:lvl2pPr>
              <a:defRPr sz="1600">
                <a:solidFill>
                  <a:schemeClr val="tx1"/>
                </a:solidFill>
                <a:latin typeface="Calibri" panose="020F0502020204030204" pitchFamily="34" charset="0"/>
                <a:ea typeface="宋体" panose="02010600030101010101" pitchFamily="2" charset="-122"/>
              </a:defRPr>
            </a:lvl2pPr>
            <a:lvl3pPr>
              <a:defRPr sz="1600">
                <a:solidFill>
                  <a:schemeClr val="tx1"/>
                </a:solidFill>
                <a:latin typeface="Calibri" panose="020F0502020204030204" pitchFamily="34" charset="0"/>
                <a:ea typeface="宋体" panose="02010600030101010101" pitchFamily="2" charset="-122"/>
              </a:defRPr>
            </a:lvl3pPr>
            <a:lvl4pPr>
              <a:defRPr sz="1600">
                <a:solidFill>
                  <a:schemeClr val="tx1"/>
                </a:solidFill>
                <a:latin typeface="Calibri" panose="020F0502020204030204" pitchFamily="34" charset="0"/>
                <a:ea typeface="宋体" panose="02010600030101010101" pitchFamily="2" charset="-122"/>
              </a:defRPr>
            </a:lvl4pPr>
            <a:lvl5pPr>
              <a:defRPr sz="1600">
                <a:solidFill>
                  <a:schemeClr val="tx1"/>
                </a:solidFill>
                <a:latin typeface="Calibri" panose="020F0502020204030204" pitchFamily="34" charset="0"/>
                <a:ea typeface="宋体" panose="02010600030101010101" pitchFamily="2" charset="-122"/>
              </a:defRPr>
            </a:lvl5pPr>
            <a:lvl6pPr marL="21558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6130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0702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527425" defTabSz="847725" fontAlgn="base">
              <a:spcBef>
                <a:spcPct val="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r>
              <a:rPr lang="zh-CN" altLang="en-US" sz="1400" dirty="0">
                <a:latin typeface="等线" panose="02010600030101010101" pitchFamily="2" charset="-122"/>
                <a:ea typeface="等线" panose="02010600030101010101" pitchFamily="2" charset="-122"/>
              </a:rPr>
              <a:t>无序不是复杂，有序不是简单，复杂存在于完全无序的边缘。复杂性产生的基本机制是恰恰是简单的重复，复杂系统的复杂现象是主体之间简单相互作用重复的结果，复杂系统存在简单和复杂的对立统一，</a:t>
            </a:r>
          </a:p>
        </p:txBody>
      </p:sp>
      <p:sp>
        <p:nvSpPr>
          <p:cNvPr id="12" name="灯片编号占位符 2"/>
          <p:cNvSpPr txBox="1"/>
          <p:nvPr/>
        </p:nvSpPr>
        <p:spPr>
          <a:xfrm>
            <a:off x="6149975" y="5310188"/>
            <a:ext cx="2814638" cy="303212"/>
          </a:xfrm>
          <a:prstGeom prst="rect">
            <a:avLst/>
          </a:prstGeom>
          <a:solidFill>
            <a:schemeClr val="bg1"/>
          </a:solidFill>
          <a:ln>
            <a:noFill/>
          </a:ln>
        </p:spPr>
        <p:txBody>
          <a:bodyPr/>
          <a:lstStyle/>
          <a:p>
            <a:pPr defTabSz="848360" fontAlgn="auto">
              <a:spcBef>
                <a:spcPts val="0"/>
              </a:spcBef>
              <a:spcAft>
                <a:spcPts val="0"/>
              </a:spcAft>
              <a:buFontTx/>
              <a:buNone/>
              <a:defRPr/>
            </a:pPr>
            <a:r>
              <a:rPr lang="en-US" altLang="zh-CN" sz="1200" dirty="0">
                <a:latin typeface="+mn-lt"/>
                <a:ea typeface="+mn-ea"/>
              </a:rPr>
              <a:t>Source</a:t>
            </a:r>
            <a:r>
              <a:rPr lang="zh-CN" altLang="en-US" sz="1200" dirty="0">
                <a:latin typeface="+mn-lt"/>
                <a:ea typeface="+mn-ea"/>
              </a:rPr>
              <a:t>：能源区块链实验室</a:t>
            </a:r>
            <a:endParaRPr lang="en-US" altLang="zh-CN" sz="1200" dirty="0">
              <a:latin typeface="+mn-lt"/>
              <a:ea typeface="+mn-ea"/>
            </a:endParaRPr>
          </a:p>
        </p:txBody>
      </p:sp>
      <p:pic>
        <p:nvPicPr>
          <p:cNvPr id="61451" name="Picture 3" descr="C:\Users\lenovo\Downloads\head_idea_128px_1128367_easyicon.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265113"/>
            <a:ext cx="754063"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265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Last but not least</a:t>
            </a:r>
            <a:endParaRPr lang="zh-CN" altLang="en-US" dirty="0"/>
          </a:p>
        </p:txBody>
      </p:sp>
      <p:pic>
        <p:nvPicPr>
          <p:cNvPr id="3" name="图片 2"/>
          <p:cNvPicPr>
            <a:picLocks noChangeAspect="1"/>
          </p:cNvPicPr>
          <p:nvPr/>
        </p:nvPicPr>
        <p:blipFill>
          <a:blip r:embed="rId2"/>
          <a:stretch>
            <a:fillRect/>
          </a:stretch>
        </p:blipFill>
        <p:spPr>
          <a:xfrm>
            <a:off x="452585" y="851110"/>
            <a:ext cx="8471240" cy="4533542"/>
          </a:xfrm>
          <a:prstGeom prst="rect">
            <a:avLst/>
          </a:prstGeom>
        </p:spPr>
      </p:pic>
    </p:spTree>
    <p:extLst>
      <p:ext uri="{BB962C8B-B14F-4D97-AF65-F5344CB8AC3E}">
        <p14:creationId xmlns:p14="http://schemas.microsoft.com/office/powerpoint/2010/main" val="403939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53" y="2495813"/>
            <a:ext cx="2705580" cy="887426"/>
          </a:xfrm>
          <a:prstGeom prst="rect">
            <a:avLst/>
          </a:prstGeom>
          <a:solidFill>
            <a:schemeClr val="bg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595959"/>
              </a:solidFill>
              <a:latin typeface="Arial"/>
              <a:sym typeface="Arial"/>
            </a:endParaRPr>
          </a:p>
        </p:txBody>
      </p:sp>
      <p:sp>
        <p:nvSpPr>
          <p:cNvPr id="3" name="Slide Number Placeholder 2"/>
          <p:cNvSpPr>
            <a:spLocks noGrp="1"/>
          </p:cNvSpPr>
          <p:nvPr>
            <p:ph type="sldNum" idx="4294967295"/>
          </p:nvPr>
        </p:nvSpPr>
        <p:spPr>
          <a:xfrm>
            <a:off x="8594726" y="4933950"/>
            <a:ext cx="549275" cy="393700"/>
          </a:xfrm>
        </p:spPr>
        <p:txBody>
          <a:bodyPr/>
          <a:lstStyle/>
          <a:p>
            <a:pPr defTabSz="914400"/>
            <a:fld id="{00000000-1234-1234-1234-123412341234}" type="slidenum">
              <a:rPr lang="en" kern="0">
                <a:solidFill>
                  <a:srgbClr val="434343"/>
                </a:solidFill>
                <a:latin typeface="Arial"/>
                <a:cs typeface="Arial"/>
                <a:sym typeface="Arial"/>
              </a:rPr>
              <a:pPr defTabSz="914400"/>
              <a:t>33</a:t>
            </a:fld>
            <a:endParaRPr lang="en" kern="0" dirty="0">
              <a:solidFill>
                <a:srgbClr val="434343"/>
              </a:solidFill>
              <a:latin typeface="Arial"/>
              <a:cs typeface="Arial"/>
              <a:sym typeface="Arial"/>
            </a:endParaRPr>
          </a:p>
        </p:txBody>
      </p:sp>
      <p:sp>
        <p:nvSpPr>
          <p:cNvPr id="11" name="Title 10"/>
          <p:cNvSpPr>
            <a:spLocks noGrp="1"/>
          </p:cNvSpPr>
          <p:nvPr>
            <p:ph type="title" idx="4294967295"/>
          </p:nvPr>
        </p:nvSpPr>
        <p:spPr>
          <a:xfrm>
            <a:off x="1" y="2611438"/>
            <a:ext cx="4473575" cy="1408112"/>
          </a:xfrm>
        </p:spPr>
        <p:txBody>
          <a:bodyPr/>
          <a:lstStyle/>
          <a:p>
            <a:r>
              <a:rPr lang="en-US" dirty="0"/>
              <a:t>Thank you</a:t>
            </a:r>
          </a:p>
        </p:txBody>
      </p:sp>
      <p:pic>
        <p:nvPicPr>
          <p:cNvPr id="6" name="图片 5"/>
          <p:cNvPicPr>
            <a:picLocks noChangeAspect="1"/>
          </p:cNvPicPr>
          <p:nvPr/>
        </p:nvPicPr>
        <p:blipFill rotWithShape="1">
          <a:blip r:embed="rId3">
            <a:clrChange>
              <a:clrFrom>
                <a:srgbClr val="25176E"/>
              </a:clrFrom>
              <a:clrTo>
                <a:srgbClr val="25176E">
                  <a:alpha val="0"/>
                </a:srgbClr>
              </a:clrTo>
            </a:clrChange>
          </a:blip>
          <a:srcRect l="4195" t="10776" r="2818" b="9952"/>
          <a:stretch/>
        </p:blipFill>
        <p:spPr>
          <a:xfrm>
            <a:off x="742142" y="3803992"/>
            <a:ext cx="1710267" cy="472017"/>
          </a:xfrm>
          <a:prstGeom prst="rect">
            <a:avLst/>
          </a:prstGeom>
          <a:ln>
            <a:noFill/>
          </a:ln>
        </p:spPr>
      </p:pic>
      <p:sp>
        <p:nvSpPr>
          <p:cNvPr id="2" name="文本框 1"/>
          <p:cNvSpPr txBox="1"/>
          <p:nvPr/>
        </p:nvSpPr>
        <p:spPr>
          <a:xfrm>
            <a:off x="2224781" y="1671963"/>
            <a:ext cx="8855084" cy="2554545"/>
          </a:xfrm>
          <a:prstGeom prst="rect">
            <a:avLst/>
          </a:prstGeom>
          <a:noFill/>
        </p:spPr>
        <p:txBody>
          <a:bodyPr wrap="square" rtlCol="0" anchor="ctr">
            <a:spAutoFit/>
          </a:bodyPr>
          <a:lstStyle/>
          <a:p>
            <a:pPr defTabSz="914400"/>
            <a:r>
              <a:rPr lang="en-US" altLang="zh-CN" sz="3200" b="1" kern="0" dirty="0">
                <a:solidFill>
                  <a:srgbClr val="FFFF00"/>
                </a:solidFill>
                <a:latin typeface="Eras Bold ITC" panose="020B0907030504020204" pitchFamily="34" charset="0"/>
                <a:cs typeface="Arial"/>
                <a:sym typeface="Arial"/>
              </a:rPr>
              <a:t>Energy of the people </a:t>
            </a:r>
          </a:p>
          <a:p>
            <a:pPr defTabSz="914400"/>
            <a:r>
              <a:rPr lang="en-US" altLang="zh-CN" sz="3200" b="1" kern="0" dirty="0">
                <a:solidFill>
                  <a:srgbClr val="FFFF00"/>
                </a:solidFill>
                <a:latin typeface="Eras Bold ITC" panose="020B0907030504020204" pitchFamily="34" charset="0"/>
                <a:cs typeface="Arial"/>
                <a:sym typeface="Arial"/>
              </a:rPr>
              <a:t>		</a:t>
            </a:r>
          </a:p>
          <a:p>
            <a:pPr defTabSz="914400"/>
            <a:r>
              <a:rPr lang="en-US" altLang="zh-CN" sz="3200" b="1" kern="0" dirty="0">
                <a:solidFill>
                  <a:srgbClr val="FFFF00"/>
                </a:solidFill>
                <a:latin typeface="Eras Bold ITC" panose="020B0907030504020204" pitchFamily="34" charset="0"/>
                <a:cs typeface="Arial"/>
                <a:sym typeface="Arial"/>
              </a:rPr>
              <a:t>	Energy by the People</a:t>
            </a:r>
          </a:p>
          <a:p>
            <a:pPr defTabSz="914400"/>
            <a:r>
              <a:rPr lang="en-US" altLang="zh-CN" sz="3200" b="1" kern="0" dirty="0">
                <a:solidFill>
                  <a:srgbClr val="FFFF00"/>
                </a:solidFill>
                <a:latin typeface="Eras Bold ITC" panose="020B0907030504020204" pitchFamily="34" charset="0"/>
                <a:cs typeface="Arial"/>
                <a:sym typeface="Arial"/>
              </a:rPr>
              <a:t>				</a:t>
            </a:r>
          </a:p>
          <a:p>
            <a:pPr defTabSz="914400"/>
            <a:r>
              <a:rPr lang="en-US" altLang="zh-CN" sz="3200" b="1" kern="0" dirty="0">
                <a:solidFill>
                  <a:srgbClr val="FFFF00"/>
                </a:solidFill>
                <a:latin typeface="Eras Bold ITC" panose="020B0907030504020204" pitchFamily="34" charset="0"/>
                <a:cs typeface="Arial"/>
                <a:sym typeface="Arial"/>
              </a:rPr>
              <a:t>		Energy for the people</a:t>
            </a:r>
            <a:endParaRPr lang="zh-CN" altLang="en-US" sz="3200" b="1" kern="0" dirty="0" err="1">
              <a:solidFill>
                <a:srgbClr val="FFFF00"/>
              </a:solidFill>
              <a:latin typeface="Eras Bold ITC" panose="020B0907030504020204" pitchFamily="34" charset="0"/>
              <a:cs typeface="Arial"/>
              <a:sym typeface="Arial"/>
            </a:endParaRPr>
          </a:p>
        </p:txBody>
      </p:sp>
    </p:spTree>
    <p:extLst>
      <p:ext uri="{BB962C8B-B14F-4D97-AF65-F5344CB8AC3E}">
        <p14:creationId xmlns:p14="http://schemas.microsoft.com/office/powerpoint/2010/main" val="67384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hidden="1"/>
          <p:cNvGraphicFramePr>
            <a:graphicFrameLocks/>
          </p:cNvGraphicFramePr>
          <p:nvPr>
            <p:custDataLst>
              <p:tags r:id="rId2"/>
            </p:custDataLst>
          </p:nvPr>
        </p:nvGraphicFramePr>
        <p:xfrm>
          <a:off x="1190" y="1324"/>
          <a:ext cx="1190" cy="1323"/>
        </p:xfrm>
        <a:graphic>
          <a:graphicData uri="http://schemas.openxmlformats.org/presentationml/2006/ole">
            <mc:AlternateContent xmlns:mc="http://schemas.openxmlformats.org/markup-compatibility/2006">
              <mc:Choice xmlns:v="urn:schemas-microsoft-com:vml" Requires="v">
                <p:oleObj spid="_x0000_s3160075" name="think-cell Slide" r:id="rId109" imgW="360" imgH="360" progId="TCLayout.ActiveDocument.1">
                  <p:embed/>
                </p:oleObj>
              </mc:Choice>
              <mc:Fallback>
                <p:oleObj name="think-cell Slide" r:id="rId109" imgW="360" imgH="360" progId="TCLayout.ActiveDocument.1">
                  <p:embed/>
                  <p:pic>
                    <p:nvPicPr>
                      <p:cNvPr id="4098" name="Object 2" hidden="1"/>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1190" y="1324"/>
                        <a:ext cx="1190" cy="1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Freihandform 219"/>
          <p:cNvSpPr>
            <a:spLocks/>
          </p:cNvSpPr>
          <p:nvPr/>
        </p:nvSpPr>
        <p:spPr bwMode="auto">
          <a:xfrm>
            <a:off x="45232" y="2764816"/>
            <a:ext cx="9057107" cy="832115"/>
          </a:xfrm>
          <a:custGeom>
            <a:avLst/>
            <a:gdLst>
              <a:gd name="T0" fmla="*/ 0 w 11529060"/>
              <a:gd name="T1" fmla="*/ 1243711 h 952500"/>
              <a:gd name="T2" fmla="*/ 1149368 w 11529060"/>
              <a:gd name="T3" fmla="*/ 30335 h 952500"/>
              <a:gd name="T4" fmla="*/ 15254298 w 11529060"/>
              <a:gd name="T5" fmla="*/ 0 h 952500"/>
              <a:gd name="T6" fmla="*/ 14044444 w 11529060"/>
              <a:gd name="T7" fmla="*/ 1263935 h 952500"/>
              <a:gd name="T8" fmla="*/ 0 w 11529060"/>
              <a:gd name="T9" fmla="*/ 1243711 h 952500"/>
              <a:gd name="T10" fmla="*/ 0 60000 65536"/>
              <a:gd name="T11" fmla="*/ 0 60000 65536"/>
              <a:gd name="T12" fmla="*/ 0 60000 65536"/>
              <a:gd name="T13" fmla="*/ 0 60000 65536"/>
              <a:gd name="T14" fmla="*/ 0 60000 65536"/>
              <a:gd name="T15" fmla="*/ 0 w 11529060"/>
              <a:gd name="T16" fmla="*/ 0 h 952500"/>
              <a:gd name="T17" fmla="*/ 11529060 w 11529060"/>
              <a:gd name="T18" fmla="*/ 952500 h 952500"/>
            </a:gdLst>
            <a:ahLst/>
            <a:cxnLst>
              <a:cxn ang="T10">
                <a:pos x="T0" y="T1"/>
              </a:cxn>
              <a:cxn ang="T11">
                <a:pos x="T2" y="T3"/>
              </a:cxn>
              <a:cxn ang="T12">
                <a:pos x="T4" y="T5"/>
              </a:cxn>
              <a:cxn ang="T13">
                <a:pos x="T6" y="T7"/>
              </a:cxn>
              <a:cxn ang="T14">
                <a:pos x="T8" y="T9"/>
              </a:cxn>
            </a:cxnLst>
            <a:rect l="T15" t="T16" r="T17" b="T18"/>
            <a:pathLst>
              <a:path w="11529060" h="952500">
                <a:moveTo>
                  <a:pt x="0" y="937260"/>
                </a:moveTo>
                <a:lnTo>
                  <a:pt x="868680" y="22860"/>
                </a:lnTo>
                <a:lnTo>
                  <a:pt x="11529060" y="0"/>
                </a:lnTo>
                <a:lnTo>
                  <a:pt x="10614660" y="952500"/>
                </a:lnTo>
                <a:lnTo>
                  <a:pt x="0" y="937260"/>
                </a:lnTo>
                <a:close/>
              </a:path>
            </a:pathLst>
          </a:custGeom>
          <a:solidFill>
            <a:schemeClr val="accent2"/>
          </a:solidFill>
          <a:ln w="9525" cap="flat" cmpd="sng" algn="ctr">
            <a:noFill/>
            <a:prstDash val="solid"/>
            <a:round/>
            <a:headEnd type="none" w="med" len="med"/>
            <a:tailEnd type="none" w="med" len="med"/>
          </a:ln>
        </p:spPr>
        <p:txBody>
          <a:bodyPr lIns="84218" tIns="42109" rIns="84218" bIns="42109" anchor="ctr"/>
          <a:lstStyle/>
          <a:p>
            <a:endParaRPr lang="zh-CN" altLang="en-US" sz="2000" dirty="0">
              <a:latin typeface="等线" panose="02010600030101010101" pitchFamily="2" charset="-122"/>
              <a:ea typeface="等线" panose="02010600030101010101" pitchFamily="2" charset="-122"/>
            </a:endParaRPr>
          </a:p>
        </p:txBody>
      </p:sp>
      <p:grpSp>
        <p:nvGrpSpPr>
          <p:cNvPr id="2" name="Gruppieren 217"/>
          <p:cNvGrpSpPr>
            <a:grpSpLocks/>
          </p:cNvGrpSpPr>
          <p:nvPr/>
        </p:nvGrpSpPr>
        <p:grpSpPr bwMode="auto">
          <a:xfrm>
            <a:off x="710511" y="857236"/>
            <a:ext cx="8697632" cy="3182217"/>
            <a:chOff x="1010213" y="1907541"/>
            <a:chExt cx="11602260" cy="3818666"/>
          </a:xfrm>
        </p:grpSpPr>
        <p:sp>
          <p:nvSpPr>
            <p:cNvPr id="4117" name="Rectangle 34"/>
            <p:cNvSpPr>
              <a:spLocks noChangeArrowheads="1"/>
            </p:cNvSpPr>
            <p:nvPr>
              <p:custDataLst>
                <p:tags r:id="rId8"/>
              </p:custDataLst>
            </p:nvPr>
          </p:nvSpPr>
          <p:spPr bwMode="auto">
            <a:xfrm>
              <a:off x="11566837" y="3297864"/>
              <a:ext cx="1045636"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需求侧管理</a:t>
              </a:r>
              <a:endParaRPr lang="en-US" sz="700" i="1" dirty="0">
                <a:latin typeface="等线" panose="02010600030101010101" pitchFamily="2" charset="-122"/>
                <a:ea typeface="等线" panose="02010600030101010101" pitchFamily="2" charset="-122"/>
              </a:endParaRPr>
            </a:p>
          </p:txBody>
        </p:sp>
        <p:sp>
          <p:nvSpPr>
            <p:cNvPr id="4118" name="Line 228"/>
            <p:cNvSpPr>
              <a:spLocks noChangeShapeType="1"/>
            </p:cNvSpPr>
            <p:nvPr>
              <p:custDataLst>
                <p:tags r:id="rId9"/>
              </p:custDataLst>
            </p:nvPr>
          </p:nvSpPr>
          <p:spPr bwMode="auto">
            <a:xfrm>
              <a:off x="2583442" y="5647402"/>
              <a:ext cx="974017" cy="0"/>
            </a:xfrm>
            <a:prstGeom prst="line">
              <a:avLst/>
            </a:prstGeom>
            <a:noFill/>
            <a:ln w="19050">
              <a:solidFill>
                <a:srgbClr val="3366AA"/>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19" name="Freeform 140"/>
            <p:cNvSpPr>
              <a:spLocks/>
            </p:cNvSpPr>
            <p:nvPr>
              <p:custDataLst>
                <p:tags r:id="rId10"/>
              </p:custDataLst>
            </p:nvPr>
          </p:nvSpPr>
          <p:spPr bwMode="auto">
            <a:xfrm>
              <a:off x="2917664" y="5568618"/>
              <a:ext cx="250665" cy="157562"/>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0" name="Rectangle 34"/>
            <p:cNvSpPr>
              <a:spLocks noChangeArrowheads="1"/>
            </p:cNvSpPr>
            <p:nvPr>
              <p:custDataLst>
                <p:tags r:id="rId11"/>
              </p:custDataLst>
            </p:nvPr>
          </p:nvSpPr>
          <p:spPr bwMode="auto">
            <a:xfrm>
              <a:off x="3648175" y="5532810"/>
              <a:ext cx="3337440" cy="192438"/>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1000" dirty="0">
                  <a:latin typeface="等线" panose="02010600030101010101" pitchFamily="2" charset="-122"/>
                  <a:ea typeface="等线" panose="02010600030101010101" pitchFamily="2" charset="-122"/>
                </a:rPr>
                <a:t>单向能源流</a:t>
              </a:r>
              <a:endParaRPr lang="en-US" sz="1000" dirty="0">
                <a:latin typeface="等线" panose="02010600030101010101" pitchFamily="2" charset="-122"/>
                <a:ea typeface="等线" panose="02010600030101010101" pitchFamily="2" charset="-122"/>
              </a:endParaRPr>
            </a:p>
          </p:txBody>
        </p:sp>
        <p:grpSp>
          <p:nvGrpSpPr>
            <p:cNvPr id="3" name="Group 287"/>
            <p:cNvGrpSpPr>
              <a:grpSpLocks/>
            </p:cNvGrpSpPr>
            <p:nvPr>
              <p:custDataLst>
                <p:tags r:id="rId12"/>
              </p:custDataLst>
            </p:nvPr>
          </p:nvGrpSpPr>
          <p:grpSpPr bwMode="auto">
            <a:xfrm>
              <a:off x="6575005" y="5532836"/>
              <a:ext cx="4411725" cy="193371"/>
              <a:chOff x="2919" y="4003"/>
              <a:chExt cx="1848" cy="81"/>
            </a:xfrm>
          </p:grpSpPr>
          <p:sp>
            <p:nvSpPr>
              <p:cNvPr id="4214" name="Freeform 141"/>
              <p:cNvSpPr>
                <a:spLocks/>
              </p:cNvSpPr>
              <p:nvPr>
                <p:custDataLst>
                  <p:tags r:id="rId104"/>
                </p:custDataLst>
              </p:nvPr>
            </p:nvSpPr>
            <p:spPr bwMode="auto">
              <a:xfrm>
                <a:off x="3064" y="4019"/>
                <a:ext cx="100" cy="64"/>
              </a:xfrm>
              <a:custGeom>
                <a:avLst/>
                <a:gdLst>
                  <a:gd name="T0" fmla="*/ 0 w 248"/>
                  <a:gd name="T1" fmla="*/ 0 h 156"/>
                  <a:gd name="T2" fmla="*/ 0 w 248"/>
                  <a:gd name="T3" fmla="*/ 0 h 156"/>
                  <a:gd name="T4" fmla="*/ 0 w 248"/>
                  <a:gd name="T5" fmla="*/ 0 h 156"/>
                  <a:gd name="T6" fmla="*/ 0 w 248"/>
                  <a:gd name="T7" fmla="*/ 0 h 156"/>
                  <a:gd name="T8" fmla="*/ 0 60000 65536"/>
                  <a:gd name="T9" fmla="*/ 0 60000 65536"/>
                  <a:gd name="T10" fmla="*/ 0 60000 65536"/>
                  <a:gd name="T11" fmla="*/ 0 60000 65536"/>
                  <a:gd name="T12" fmla="*/ 0 w 248"/>
                  <a:gd name="T13" fmla="*/ 0 h 156"/>
                  <a:gd name="T14" fmla="*/ 248 w 248"/>
                  <a:gd name="T15" fmla="*/ 156 h 156"/>
                </a:gdLst>
                <a:ahLst/>
                <a:cxnLst>
                  <a:cxn ang="T8">
                    <a:pos x="T0" y="T1"/>
                  </a:cxn>
                  <a:cxn ang="T9">
                    <a:pos x="T2" y="T3"/>
                  </a:cxn>
                  <a:cxn ang="T10">
                    <a:pos x="T4" y="T5"/>
                  </a:cxn>
                  <a:cxn ang="T11">
                    <a:pos x="T6" y="T7"/>
                  </a:cxn>
                </a:cxnLst>
                <a:rect l="T12" t="T13" r="T14" b="T15"/>
                <a:pathLst>
                  <a:path w="248" h="156">
                    <a:moveTo>
                      <a:pt x="248" y="0"/>
                    </a:moveTo>
                    <a:lnTo>
                      <a:pt x="0" y="76"/>
                    </a:lnTo>
                    <a:lnTo>
                      <a:pt x="92" y="156"/>
                    </a:lnTo>
                    <a:lnTo>
                      <a:pt x="248"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215" name="Freeform 142"/>
              <p:cNvSpPr>
                <a:spLocks/>
              </p:cNvSpPr>
              <p:nvPr>
                <p:custDataLst>
                  <p:tags r:id="rId105"/>
                </p:custDataLst>
              </p:nvPr>
            </p:nvSpPr>
            <p:spPr bwMode="auto">
              <a:xfrm>
                <a:off x="3123" y="4018"/>
                <a:ext cx="105" cy="66"/>
              </a:xfrm>
              <a:custGeom>
                <a:avLst/>
                <a:gdLst>
                  <a:gd name="T0" fmla="*/ 0 w 260"/>
                  <a:gd name="T1" fmla="*/ 0 h 164"/>
                  <a:gd name="T2" fmla="*/ 0 w 260"/>
                  <a:gd name="T3" fmla="*/ 0 h 164"/>
                  <a:gd name="T4" fmla="*/ 0 w 260"/>
                  <a:gd name="T5" fmla="*/ 0 h 164"/>
                  <a:gd name="T6" fmla="*/ 0 w 260"/>
                  <a:gd name="T7" fmla="*/ 0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216" name="Line 228"/>
              <p:cNvSpPr>
                <a:spLocks noChangeShapeType="1"/>
              </p:cNvSpPr>
              <p:nvPr>
                <p:custDataLst>
                  <p:tags r:id="rId106"/>
                </p:custDataLst>
              </p:nvPr>
            </p:nvSpPr>
            <p:spPr bwMode="auto">
              <a:xfrm>
                <a:off x="2919" y="4051"/>
                <a:ext cx="408"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217" name="Rectangle 34"/>
              <p:cNvSpPr>
                <a:spLocks noChangeArrowheads="1"/>
              </p:cNvSpPr>
              <p:nvPr>
                <p:custDataLst>
                  <p:tags r:id="rId107"/>
                </p:custDataLst>
              </p:nvPr>
            </p:nvSpPr>
            <p:spPr bwMode="auto">
              <a:xfrm>
                <a:off x="3369" y="4003"/>
                <a:ext cx="1398" cy="81"/>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1000" dirty="0">
                    <a:latin typeface="等线" panose="02010600030101010101" pitchFamily="2" charset="-122"/>
                    <a:ea typeface="等线" panose="02010600030101010101" pitchFamily="2" charset="-122"/>
                  </a:rPr>
                  <a:t>双向能源流</a:t>
                </a:r>
                <a:endParaRPr lang="en-US" sz="1000" dirty="0">
                  <a:latin typeface="等线" panose="02010600030101010101" pitchFamily="2" charset="-122"/>
                  <a:ea typeface="等线" panose="02010600030101010101" pitchFamily="2" charset="-122"/>
                </a:endParaRPr>
              </a:p>
            </p:txBody>
          </p:sp>
        </p:grpSp>
        <p:sp>
          <p:nvSpPr>
            <p:cNvPr id="4122" name="Rechteck 54"/>
            <p:cNvSpPr>
              <a:spLocks noChangeArrowheads="1"/>
            </p:cNvSpPr>
            <p:nvPr>
              <p:custDataLst>
                <p:tags r:id="rId13"/>
              </p:custDataLst>
            </p:nvPr>
          </p:nvSpPr>
          <p:spPr bwMode="auto">
            <a:xfrm>
              <a:off x="9095986" y="4915839"/>
              <a:ext cx="87" cy="203133"/>
            </a:xfrm>
            <a:prstGeom prst="rect">
              <a:avLst/>
            </a:prstGeom>
            <a:solidFill>
              <a:schemeClr val="bg1"/>
            </a:solidFill>
            <a:ln w="25400" algn="ctr">
              <a:noFill/>
              <a:round/>
              <a:headEnd/>
              <a:tailEnd/>
            </a:ln>
          </p:spPr>
          <p:txBody>
            <a:bodyPr wrap="none" lIns="0" tIns="0" rIns="0" bIns="0" anchor="ctr">
              <a:spAutoFit/>
            </a:bodyPr>
            <a:lstStyle/>
            <a:p>
              <a:pPr eaLnBrk="1" hangingPunct="1">
                <a:lnSpc>
                  <a:spcPct val="110000"/>
                </a:lnSpc>
                <a:spcBef>
                  <a:spcPct val="50000"/>
                </a:spcBef>
              </a:pPr>
              <a:endParaRPr lang="en-US" sz="1050" dirty="0">
                <a:latin typeface="等线" panose="02010600030101010101" pitchFamily="2" charset="-122"/>
                <a:ea typeface="等线" panose="02010600030101010101" pitchFamily="2" charset="-122"/>
              </a:endParaRPr>
            </a:p>
          </p:txBody>
        </p:sp>
        <p:sp>
          <p:nvSpPr>
            <p:cNvPr id="4123" name="Line 228"/>
            <p:cNvSpPr>
              <a:spLocks noChangeShapeType="1"/>
            </p:cNvSpPr>
            <p:nvPr>
              <p:custDataLst>
                <p:tags r:id="rId14"/>
              </p:custDataLst>
            </p:nvPr>
          </p:nvSpPr>
          <p:spPr bwMode="auto">
            <a:xfrm>
              <a:off x="10194143" y="4533567"/>
              <a:ext cx="1007439" cy="2387"/>
            </a:xfrm>
            <a:custGeom>
              <a:avLst/>
              <a:gdLst>
                <a:gd name="T0" fmla="*/ 0 w 431"/>
                <a:gd name="T1" fmla="*/ 0 h 1"/>
                <a:gd name="T2" fmla="*/ 2147483647 w 431"/>
                <a:gd name="T3" fmla="*/ 2147483647 h 1"/>
                <a:gd name="T4" fmla="*/ 0 60000 65536"/>
                <a:gd name="T5" fmla="*/ 0 60000 65536"/>
                <a:gd name="T6" fmla="*/ 0 w 431"/>
                <a:gd name="T7" fmla="*/ 0 h 1"/>
                <a:gd name="T8" fmla="*/ 431 w 431"/>
                <a:gd name="T9" fmla="*/ 1 h 1"/>
              </a:gdLst>
              <a:ahLst/>
              <a:cxnLst>
                <a:cxn ang="T4">
                  <a:pos x="T0" y="T1"/>
                </a:cxn>
                <a:cxn ang="T5">
                  <a:pos x="T2" y="T3"/>
                </a:cxn>
              </a:cxnLst>
              <a:rect l="T6" t="T7" r="T8" b="T9"/>
              <a:pathLst>
                <a:path w="431" h="1">
                  <a:moveTo>
                    <a:pt x="0" y="0"/>
                  </a:moveTo>
                  <a:lnTo>
                    <a:pt x="431" y="1"/>
                  </a:lnTo>
                </a:path>
              </a:pathLst>
            </a:custGeom>
            <a:noFill/>
            <a:ln w="19050">
              <a:solidFill>
                <a:srgbClr val="3366AA"/>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4" name="Freeform 227"/>
            <p:cNvSpPr>
              <a:spLocks/>
            </p:cNvSpPr>
            <p:nvPr>
              <p:custDataLst>
                <p:tags r:id="rId15"/>
              </p:custDataLst>
            </p:nvPr>
          </p:nvSpPr>
          <p:spPr bwMode="auto">
            <a:xfrm>
              <a:off x="1010213" y="4667256"/>
              <a:ext cx="1205585" cy="451198"/>
            </a:xfrm>
            <a:custGeom>
              <a:avLst/>
              <a:gdLst>
                <a:gd name="T0" fmla="*/ 2147483647 w 502"/>
                <a:gd name="T1" fmla="*/ 2147483647 h 188"/>
                <a:gd name="T2" fmla="*/ 2147483647 w 502"/>
                <a:gd name="T3" fmla="*/ 0 h 188"/>
                <a:gd name="T4" fmla="*/ 2147483647 w 502"/>
                <a:gd name="T5" fmla="*/ 2147483647 h 188"/>
                <a:gd name="T6" fmla="*/ 0 w 502"/>
                <a:gd name="T7" fmla="*/ 2147483647 h 188"/>
                <a:gd name="T8" fmla="*/ 0 60000 65536"/>
                <a:gd name="T9" fmla="*/ 0 60000 65536"/>
                <a:gd name="T10" fmla="*/ 0 60000 65536"/>
                <a:gd name="T11" fmla="*/ 0 60000 65536"/>
                <a:gd name="T12" fmla="*/ 0 w 502"/>
                <a:gd name="T13" fmla="*/ 0 h 188"/>
                <a:gd name="T14" fmla="*/ 502 w 502"/>
                <a:gd name="T15" fmla="*/ 188 h 188"/>
              </a:gdLst>
              <a:ahLst/>
              <a:cxnLst>
                <a:cxn ang="T8">
                  <a:pos x="T0" y="T1"/>
                </a:cxn>
                <a:cxn ang="T9">
                  <a:pos x="T2" y="T3"/>
                </a:cxn>
                <a:cxn ang="T10">
                  <a:pos x="T4" y="T5"/>
                </a:cxn>
                <a:cxn ang="T11">
                  <a:pos x="T6" y="T7"/>
                </a:cxn>
              </a:cxnLst>
              <a:rect l="T12" t="T13" r="T14" b="T15"/>
              <a:pathLst>
                <a:path w="502" h="188">
                  <a:moveTo>
                    <a:pt x="198" y="2"/>
                  </a:moveTo>
                  <a:lnTo>
                    <a:pt x="502" y="0"/>
                  </a:lnTo>
                  <a:lnTo>
                    <a:pt x="314" y="188"/>
                  </a:lnTo>
                  <a:lnTo>
                    <a:pt x="0" y="188"/>
                  </a:lnTo>
                </a:path>
              </a:pathLst>
            </a:custGeom>
            <a:noFill/>
            <a:ln w="19050" cap="flat" cmpd="sng">
              <a:solidFill>
                <a:schemeClr val="hlink"/>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5" name="Line 228"/>
            <p:cNvSpPr>
              <a:spLocks noChangeShapeType="1"/>
            </p:cNvSpPr>
            <p:nvPr>
              <p:custDataLst>
                <p:tags r:id="rId16"/>
              </p:custDataLst>
            </p:nvPr>
          </p:nvSpPr>
          <p:spPr bwMode="auto">
            <a:xfrm>
              <a:off x="3395123" y="4891662"/>
              <a:ext cx="5686540"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6" name="Freeform 227"/>
            <p:cNvSpPr>
              <a:spLocks noChangeAspect="1"/>
            </p:cNvSpPr>
            <p:nvPr>
              <p:custDataLst>
                <p:tags r:id="rId17"/>
              </p:custDataLst>
            </p:nvPr>
          </p:nvSpPr>
          <p:spPr bwMode="auto">
            <a:xfrm>
              <a:off x="2206250" y="3647880"/>
              <a:ext cx="1045636" cy="1028926"/>
            </a:xfrm>
            <a:custGeom>
              <a:avLst/>
              <a:gdLst>
                <a:gd name="T0" fmla="*/ 0 w 438"/>
                <a:gd name="T1" fmla="*/ 2147483647 h 430"/>
                <a:gd name="T2" fmla="*/ 2147483647 w 438"/>
                <a:gd name="T3" fmla="*/ 0 h 430"/>
                <a:gd name="T4" fmla="*/ 2147483647 w 438"/>
                <a:gd name="T5" fmla="*/ 2147483647 h 430"/>
                <a:gd name="T6" fmla="*/ 0 60000 65536"/>
                <a:gd name="T7" fmla="*/ 0 60000 65536"/>
                <a:gd name="T8" fmla="*/ 0 60000 65536"/>
                <a:gd name="T9" fmla="*/ 0 w 438"/>
                <a:gd name="T10" fmla="*/ 0 h 430"/>
                <a:gd name="T11" fmla="*/ 10000 w 438"/>
                <a:gd name="T12" fmla="*/ 9488 h 430"/>
              </a:gdLst>
              <a:ahLst/>
              <a:cxnLst>
                <a:cxn ang="T6">
                  <a:pos x="T0" y="T1"/>
                </a:cxn>
                <a:cxn ang="T7">
                  <a:pos x="T2" y="T3"/>
                </a:cxn>
                <a:cxn ang="T8">
                  <a:pos x="T4" y="T5"/>
                </a:cxn>
              </a:cxnLst>
              <a:rect l="T9" t="T10" r="T11" b="T12"/>
              <a:pathLst>
                <a:path w="438" h="430">
                  <a:moveTo>
                    <a:pt x="330" y="0"/>
                  </a:moveTo>
                  <a:cubicBezTo>
                    <a:pt x="330" y="0"/>
                    <a:pt x="438" y="0"/>
                    <a:pt x="438" y="0"/>
                  </a:cubicBezTo>
                  <a:cubicBezTo>
                    <a:pt x="438" y="0"/>
                    <a:pt x="0" y="430"/>
                    <a:pt x="0" y="430"/>
                  </a:cubicBezTo>
                </a:path>
              </a:pathLst>
            </a:custGeom>
            <a:noFill/>
            <a:ln w="19050" cap="flat" cmpd="sng">
              <a:solidFill>
                <a:srgbClr val="3366AA"/>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7" name="Freeform 239"/>
            <p:cNvSpPr>
              <a:spLocks noChangeAspect="1"/>
            </p:cNvSpPr>
            <p:nvPr>
              <p:custDataLst>
                <p:tags r:id="rId18"/>
              </p:custDataLst>
            </p:nvPr>
          </p:nvSpPr>
          <p:spPr bwMode="auto">
            <a:xfrm>
              <a:off x="7393843" y="3239653"/>
              <a:ext cx="1496835" cy="1511158"/>
            </a:xfrm>
            <a:custGeom>
              <a:avLst/>
              <a:gdLst>
                <a:gd name="T0" fmla="*/ 0 w 625"/>
                <a:gd name="T1" fmla="*/ 2147483647 h 631"/>
                <a:gd name="T2" fmla="*/ 2147483647 w 625"/>
                <a:gd name="T3" fmla="*/ 0 h 631"/>
                <a:gd name="T4" fmla="*/ 2147483647 w 625"/>
                <a:gd name="T5" fmla="*/ 2147483647 h 631"/>
                <a:gd name="T6" fmla="*/ 0 60000 65536"/>
                <a:gd name="T7" fmla="*/ 0 60000 65536"/>
                <a:gd name="T8" fmla="*/ 0 60000 65536"/>
                <a:gd name="T9" fmla="*/ 0 w 625"/>
                <a:gd name="T10" fmla="*/ 0 h 631"/>
                <a:gd name="T11" fmla="*/ 10908 w 625"/>
                <a:gd name="T12" fmla="*/ 9971 h 631"/>
              </a:gdLst>
              <a:ahLst/>
              <a:cxnLst>
                <a:cxn ang="T6">
                  <a:pos x="T0" y="T1"/>
                </a:cxn>
                <a:cxn ang="T7">
                  <a:pos x="T2" y="T3"/>
                </a:cxn>
                <a:cxn ang="T8">
                  <a:pos x="T4" y="T5"/>
                </a:cxn>
              </a:cxnLst>
              <a:rect l="T9" t="T10" r="T11" b="T12"/>
              <a:pathLst>
                <a:path w="625" h="631">
                  <a:moveTo>
                    <a:pt x="207" y="0"/>
                  </a:moveTo>
                  <a:cubicBezTo>
                    <a:pt x="207" y="0"/>
                    <a:pt x="625" y="0"/>
                    <a:pt x="625" y="0"/>
                  </a:cubicBezTo>
                  <a:cubicBezTo>
                    <a:pt x="625" y="0"/>
                    <a:pt x="0" y="631"/>
                    <a:pt x="0" y="631"/>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8" name="Freeform 227"/>
            <p:cNvSpPr>
              <a:spLocks noChangeAspect="1"/>
            </p:cNvSpPr>
            <p:nvPr>
              <p:custDataLst>
                <p:tags r:id="rId19"/>
              </p:custDataLst>
            </p:nvPr>
          </p:nvSpPr>
          <p:spPr bwMode="auto">
            <a:xfrm>
              <a:off x="3244723" y="2537787"/>
              <a:ext cx="1100544" cy="1114867"/>
            </a:xfrm>
            <a:custGeom>
              <a:avLst/>
              <a:gdLst>
                <a:gd name="T0" fmla="*/ 0 w 461"/>
                <a:gd name="T1" fmla="*/ 0 h 467"/>
                <a:gd name="T2" fmla="*/ 2147483647 w 461"/>
                <a:gd name="T3" fmla="*/ 2147483647 h 467"/>
                <a:gd name="T4" fmla="*/ 2147483647 w 461"/>
                <a:gd name="T5" fmla="*/ 2147483647 h 467"/>
                <a:gd name="T6" fmla="*/ 0 60000 65536"/>
                <a:gd name="T7" fmla="*/ 0 60000 65536"/>
                <a:gd name="T8" fmla="*/ 0 60000 65536"/>
                <a:gd name="T9" fmla="*/ 0 w 461"/>
                <a:gd name="T10" fmla="*/ 0 h 467"/>
                <a:gd name="T11" fmla="*/ 14820 w 461"/>
                <a:gd name="T12" fmla="*/ 10021 h 467"/>
              </a:gdLst>
              <a:ahLst/>
              <a:cxnLst>
                <a:cxn ang="T6">
                  <a:pos x="T0" y="T1"/>
                </a:cxn>
                <a:cxn ang="T7">
                  <a:pos x="T2" y="T3"/>
                </a:cxn>
                <a:cxn ang="T8">
                  <a:pos x="T4" y="T5"/>
                </a:cxn>
              </a:cxnLst>
              <a:rect l="T9" t="T10" r="T11" b="T12"/>
              <a:pathLst>
                <a:path w="461" h="467">
                  <a:moveTo>
                    <a:pt x="353" y="0"/>
                  </a:moveTo>
                  <a:cubicBezTo>
                    <a:pt x="353" y="0"/>
                    <a:pt x="461" y="0"/>
                    <a:pt x="461" y="0"/>
                  </a:cubicBezTo>
                  <a:cubicBezTo>
                    <a:pt x="461" y="0"/>
                    <a:pt x="0" y="467"/>
                    <a:pt x="0" y="467"/>
                  </a:cubicBezTo>
                </a:path>
              </a:pathLst>
            </a:custGeom>
            <a:noFill/>
            <a:ln w="19050" cap="flat" cmpd="sng">
              <a:solidFill>
                <a:srgbClr val="3366AA"/>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29" name="Freeform 239"/>
            <p:cNvSpPr>
              <a:spLocks noChangeAspect="1"/>
            </p:cNvSpPr>
            <p:nvPr>
              <p:custDataLst>
                <p:tags r:id="rId20"/>
              </p:custDataLst>
            </p:nvPr>
          </p:nvSpPr>
          <p:spPr bwMode="auto">
            <a:xfrm>
              <a:off x="6968905" y="4101466"/>
              <a:ext cx="888074" cy="888074"/>
            </a:xfrm>
            <a:custGeom>
              <a:avLst/>
              <a:gdLst>
                <a:gd name="T0" fmla="*/ 2147483647 w 371"/>
                <a:gd name="T1" fmla="*/ 0 h 371"/>
                <a:gd name="T2" fmla="*/ 2147483647 w 371"/>
                <a:gd name="T3" fmla="*/ 2147483647 h 371"/>
                <a:gd name="T4" fmla="*/ 0 w 371"/>
                <a:gd name="T5" fmla="*/ 2147483647 h 371"/>
                <a:gd name="T6" fmla="*/ 0 60000 65536"/>
                <a:gd name="T7" fmla="*/ 0 60000 65536"/>
                <a:gd name="T8" fmla="*/ 0 60000 65536"/>
                <a:gd name="T9" fmla="*/ 0 w 371"/>
                <a:gd name="T10" fmla="*/ 0 h 371"/>
                <a:gd name="T11" fmla="*/ 10000 w 371"/>
                <a:gd name="T12" fmla="*/ 10000 h 371"/>
              </a:gdLst>
              <a:ahLst/>
              <a:cxnLst>
                <a:cxn ang="T6">
                  <a:pos x="T0" y="T1"/>
                </a:cxn>
                <a:cxn ang="T7">
                  <a:pos x="T2" y="T3"/>
                </a:cxn>
                <a:cxn ang="T8">
                  <a:pos x="T4" y="T5"/>
                </a:cxn>
              </a:cxnLst>
              <a:rect l="T9" t="T10" r="T11" b="T12"/>
              <a:pathLst>
                <a:path w="371" h="371">
                  <a:moveTo>
                    <a:pt x="80" y="0"/>
                  </a:moveTo>
                  <a:cubicBezTo>
                    <a:pt x="80" y="0"/>
                    <a:pt x="371" y="0"/>
                    <a:pt x="371" y="0"/>
                  </a:cubicBezTo>
                  <a:cubicBezTo>
                    <a:pt x="371" y="0"/>
                    <a:pt x="0" y="371"/>
                    <a:pt x="0" y="371"/>
                  </a:cubicBezTo>
                </a:path>
              </a:pathLst>
            </a:custGeom>
            <a:noFill/>
            <a:ln w="19050" cap="flat" cmpd="sng">
              <a:solidFill>
                <a:srgbClr val="3366AA"/>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0" name="Freeform 239"/>
            <p:cNvSpPr>
              <a:spLocks noChangeAspect="1"/>
            </p:cNvSpPr>
            <p:nvPr>
              <p:custDataLst>
                <p:tags r:id="rId21"/>
              </p:custDataLst>
            </p:nvPr>
          </p:nvSpPr>
          <p:spPr bwMode="auto">
            <a:xfrm>
              <a:off x="7477400" y="2528238"/>
              <a:ext cx="2289416" cy="2327614"/>
            </a:xfrm>
            <a:custGeom>
              <a:avLst/>
              <a:gdLst>
                <a:gd name="T0" fmla="*/ 0 w 956"/>
                <a:gd name="T1" fmla="*/ 2147483647 h 972"/>
                <a:gd name="T2" fmla="*/ 2147483647 w 956"/>
                <a:gd name="T3" fmla="*/ 0 h 972"/>
                <a:gd name="T4" fmla="*/ 2147483647 w 956"/>
                <a:gd name="T5" fmla="*/ 2147483647 h 972"/>
                <a:gd name="T6" fmla="*/ 0 60000 65536"/>
                <a:gd name="T7" fmla="*/ 0 60000 65536"/>
                <a:gd name="T8" fmla="*/ 0 60000 65536"/>
                <a:gd name="T9" fmla="*/ 0 w 956"/>
                <a:gd name="T10" fmla="*/ 0 h 972"/>
                <a:gd name="T11" fmla="*/ 10908 w 956"/>
                <a:gd name="T12" fmla="*/ 9971 h 972"/>
              </a:gdLst>
              <a:ahLst/>
              <a:cxnLst>
                <a:cxn ang="T6">
                  <a:pos x="T0" y="T1"/>
                </a:cxn>
                <a:cxn ang="T7">
                  <a:pos x="T2" y="T3"/>
                </a:cxn>
                <a:cxn ang="T8">
                  <a:pos x="T4" y="T5"/>
                </a:cxn>
              </a:cxnLst>
              <a:rect l="T9" t="T10" r="T11" b="T12"/>
              <a:pathLst>
                <a:path w="956" h="972">
                  <a:moveTo>
                    <a:pt x="120" y="0"/>
                  </a:moveTo>
                  <a:cubicBezTo>
                    <a:pt x="120" y="0"/>
                    <a:pt x="956" y="4"/>
                    <a:pt x="956" y="4"/>
                  </a:cubicBezTo>
                  <a:cubicBezTo>
                    <a:pt x="956" y="4"/>
                    <a:pt x="0" y="972"/>
                    <a:pt x="0" y="972"/>
                  </a:cubicBezTo>
                </a:path>
              </a:pathLst>
            </a:custGeom>
            <a:noFill/>
            <a:ln w="19050" cap="flat" cmpd="sng">
              <a:solidFill>
                <a:srgbClr val="3366AA"/>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1" name="Freeform 239"/>
            <p:cNvSpPr>
              <a:spLocks noChangeAspect="1"/>
            </p:cNvSpPr>
            <p:nvPr>
              <p:custDataLst>
                <p:tags r:id="rId22"/>
              </p:custDataLst>
            </p:nvPr>
          </p:nvSpPr>
          <p:spPr bwMode="auto">
            <a:xfrm>
              <a:off x="10225177" y="2537787"/>
              <a:ext cx="1907450" cy="1926548"/>
            </a:xfrm>
            <a:custGeom>
              <a:avLst/>
              <a:gdLst>
                <a:gd name="T0" fmla="*/ 0 w 799"/>
                <a:gd name="T1" fmla="*/ 2147483647 h 807"/>
                <a:gd name="T2" fmla="*/ 2147483647 w 799"/>
                <a:gd name="T3" fmla="*/ 0 h 807"/>
                <a:gd name="T4" fmla="*/ 2147483647 w 799"/>
                <a:gd name="T5" fmla="*/ 2147483647 h 807"/>
                <a:gd name="T6" fmla="*/ 0 60000 65536"/>
                <a:gd name="T7" fmla="*/ 0 60000 65536"/>
                <a:gd name="T8" fmla="*/ 0 60000 65536"/>
                <a:gd name="T9" fmla="*/ 0 w 799"/>
                <a:gd name="T10" fmla="*/ 0 h 807"/>
                <a:gd name="T11" fmla="*/ 10908 w 799"/>
                <a:gd name="T12" fmla="*/ 9971 h 807"/>
              </a:gdLst>
              <a:ahLst/>
              <a:cxnLst>
                <a:cxn ang="T6">
                  <a:pos x="T0" y="T1"/>
                </a:cxn>
                <a:cxn ang="T7">
                  <a:pos x="T2" y="T3"/>
                </a:cxn>
                <a:cxn ang="T8">
                  <a:pos x="T4" y="T5"/>
                </a:cxn>
              </a:cxnLst>
              <a:rect l="T9" t="T10" r="T11" b="T12"/>
              <a:pathLst>
                <a:path w="799" h="807">
                  <a:moveTo>
                    <a:pt x="370" y="0"/>
                  </a:moveTo>
                  <a:cubicBezTo>
                    <a:pt x="370" y="0"/>
                    <a:pt x="799" y="0"/>
                    <a:pt x="799" y="0"/>
                  </a:cubicBezTo>
                  <a:cubicBezTo>
                    <a:pt x="799" y="0"/>
                    <a:pt x="0" y="807"/>
                    <a:pt x="0" y="807"/>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2" name="Freeform 73"/>
            <p:cNvSpPr>
              <a:spLocks/>
            </p:cNvSpPr>
            <p:nvPr>
              <p:custDataLst>
                <p:tags r:id="rId23"/>
              </p:custDataLst>
            </p:nvPr>
          </p:nvSpPr>
          <p:spPr bwMode="auto">
            <a:xfrm>
              <a:off x="10167882" y="3239653"/>
              <a:ext cx="1250943" cy="2387"/>
            </a:xfrm>
            <a:custGeom>
              <a:avLst/>
              <a:gdLst>
                <a:gd name="T0" fmla="*/ 2147483647 w 524"/>
                <a:gd name="T1" fmla="*/ 2147483647 h 1"/>
                <a:gd name="T2" fmla="*/ 0 w 524"/>
                <a:gd name="T3" fmla="*/ 0 h 1"/>
                <a:gd name="T4" fmla="*/ 0 60000 65536"/>
                <a:gd name="T5" fmla="*/ 0 60000 65536"/>
                <a:gd name="T6" fmla="*/ 0 w 524"/>
                <a:gd name="T7" fmla="*/ 0 h 1"/>
                <a:gd name="T8" fmla="*/ 524 w 524"/>
                <a:gd name="T9" fmla="*/ 1 h 1"/>
              </a:gdLst>
              <a:ahLst/>
              <a:cxnLst>
                <a:cxn ang="T4">
                  <a:pos x="T0" y="T1"/>
                </a:cxn>
                <a:cxn ang="T5">
                  <a:pos x="T2" y="T3"/>
                </a:cxn>
              </a:cxnLst>
              <a:rect l="T6" t="T7" r="T8" b="T9"/>
              <a:pathLst>
                <a:path w="524" h="1">
                  <a:moveTo>
                    <a:pt x="524" y="1"/>
                  </a:moveTo>
                  <a:lnTo>
                    <a:pt x="0" y="0"/>
                  </a:lnTo>
                </a:path>
              </a:pathLst>
            </a:cu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3" name="Freeform 239"/>
            <p:cNvSpPr>
              <a:spLocks noChangeAspect="1"/>
            </p:cNvSpPr>
            <p:nvPr>
              <p:custDataLst>
                <p:tags r:id="rId24"/>
              </p:custDataLst>
            </p:nvPr>
          </p:nvSpPr>
          <p:spPr bwMode="auto">
            <a:xfrm>
              <a:off x="9019593" y="4096691"/>
              <a:ext cx="861813" cy="787808"/>
            </a:xfrm>
            <a:custGeom>
              <a:avLst/>
              <a:gdLst>
                <a:gd name="T0" fmla="*/ 2147483647 w 353"/>
                <a:gd name="T1" fmla="*/ 0 h 323"/>
                <a:gd name="T2" fmla="*/ 2147483647 w 353"/>
                <a:gd name="T3" fmla="*/ 2147483647 h 323"/>
                <a:gd name="T4" fmla="*/ 0 w 353"/>
                <a:gd name="T5" fmla="*/ 2147483647 h 323"/>
                <a:gd name="T6" fmla="*/ 0 60000 65536"/>
                <a:gd name="T7" fmla="*/ 0 60000 65536"/>
                <a:gd name="T8" fmla="*/ 0 60000 65536"/>
                <a:gd name="T9" fmla="*/ 0 w 353"/>
                <a:gd name="T10" fmla="*/ 0 h 323"/>
                <a:gd name="T11" fmla="*/ 10000 w 353"/>
                <a:gd name="T12" fmla="*/ 10000 h 323"/>
              </a:gdLst>
              <a:ahLst/>
              <a:cxnLst>
                <a:cxn ang="T6">
                  <a:pos x="T0" y="T1"/>
                </a:cxn>
                <a:cxn ang="T7">
                  <a:pos x="T2" y="T3"/>
                </a:cxn>
                <a:cxn ang="T8">
                  <a:pos x="T4" y="T5"/>
                </a:cxn>
              </a:cxnLst>
              <a:rect l="T9" t="T10" r="T11" b="T12"/>
              <a:pathLst>
                <a:path w="353" h="323">
                  <a:moveTo>
                    <a:pt x="0" y="0"/>
                  </a:moveTo>
                  <a:cubicBezTo>
                    <a:pt x="0" y="0"/>
                    <a:pt x="353" y="0"/>
                    <a:pt x="350" y="2"/>
                  </a:cubicBezTo>
                  <a:cubicBezTo>
                    <a:pt x="350" y="2"/>
                    <a:pt x="27" y="323"/>
                    <a:pt x="27" y="323"/>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4" name="Freeform 106"/>
            <p:cNvSpPr>
              <a:spLocks/>
            </p:cNvSpPr>
            <p:nvPr>
              <p:custDataLst>
                <p:tags r:id="rId25"/>
              </p:custDataLst>
            </p:nvPr>
          </p:nvSpPr>
          <p:spPr bwMode="auto">
            <a:xfrm>
              <a:off x="10874521" y="3655042"/>
              <a:ext cx="331835"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5" name="Freeform 107"/>
            <p:cNvSpPr>
              <a:spLocks/>
            </p:cNvSpPr>
            <p:nvPr>
              <p:custDataLst>
                <p:tags r:id="rId26"/>
              </p:custDataLst>
            </p:nvPr>
          </p:nvSpPr>
          <p:spPr bwMode="auto">
            <a:xfrm>
              <a:off x="10919881" y="3504642"/>
              <a:ext cx="324672" cy="105041"/>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6" name="Freeform 112"/>
            <p:cNvSpPr>
              <a:spLocks/>
            </p:cNvSpPr>
            <p:nvPr>
              <p:custDataLst>
                <p:tags r:id="rId27"/>
              </p:custDataLst>
            </p:nvPr>
          </p:nvSpPr>
          <p:spPr bwMode="auto">
            <a:xfrm>
              <a:off x="11593098" y="2946014"/>
              <a:ext cx="331833" cy="107429"/>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7" name="Freeform 113"/>
            <p:cNvSpPr>
              <a:spLocks/>
            </p:cNvSpPr>
            <p:nvPr>
              <p:custDataLst>
                <p:tags r:id="rId28"/>
              </p:custDataLst>
            </p:nvPr>
          </p:nvSpPr>
          <p:spPr bwMode="auto">
            <a:xfrm>
              <a:off x="11631295" y="2795615"/>
              <a:ext cx="322284" cy="105041"/>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8" name="Freeform 227"/>
            <p:cNvSpPr>
              <a:spLocks/>
            </p:cNvSpPr>
            <p:nvPr>
              <p:custDataLst>
                <p:tags r:id="rId29"/>
              </p:custDataLst>
            </p:nvPr>
          </p:nvSpPr>
          <p:spPr bwMode="auto">
            <a:xfrm>
              <a:off x="8807123" y="4886887"/>
              <a:ext cx="1675882" cy="293637"/>
            </a:xfrm>
            <a:custGeom>
              <a:avLst/>
              <a:gdLst>
                <a:gd name="T0" fmla="*/ 2147483647 w 701"/>
                <a:gd name="T1" fmla="*/ 2147483647 h 123"/>
                <a:gd name="T2" fmla="*/ 2147483647 w 701"/>
                <a:gd name="T3" fmla="*/ 0 h 123"/>
                <a:gd name="T4" fmla="*/ 2147483647 w 701"/>
                <a:gd name="T5" fmla="*/ 2147483647 h 123"/>
                <a:gd name="T6" fmla="*/ 0 w 701"/>
                <a:gd name="T7" fmla="*/ 2147483647 h 123"/>
                <a:gd name="T8" fmla="*/ 0 60000 65536"/>
                <a:gd name="T9" fmla="*/ 0 60000 65536"/>
                <a:gd name="T10" fmla="*/ 0 60000 65536"/>
                <a:gd name="T11" fmla="*/ 0 60000 65536"/>
                <a:gd name="T12" fmla="*/ 0 w 701"/>
                <a:gd name="T13" fmla="*/ 0 h 123"/>
                <a:gd name="T14" fmla="*/ 502 w 701"/>
                <a:gd name="T15" fmla="*/ 188 h 123"/>
              </a:gdLst>
              <a:ahLst/>
              <a:cxnLst>
                <a:cxn ang="T8">
                  <a:pos x="T0" y="T1"/>
                </a:cxn>
                <a:cxn ang="T9">
                  <a:pos x="T2" y="T3"/>
                </a:cxn>
                <a:cxn ang="T10">
                  <a:pos x="T4" y="T5"/>
                </a:cxn>
                <a:cxn ang="T11">
                  <a:pos x="T6" y="T7"/>
                </a:cxn>
              </a:cxnLst>
              <a:rect l="T12" t="T13" r="T14" b="T15"/>
              <a:pathLst>
                <a:path w="701" h="123">
                  <a:moveTo>
                    <a:pt x="121" y="0"/>
                  </a:moveTo>
                  <a:cubicBezTo>
                    <a:pt x="66" y="58"/>
                    <a:pt x="69" y="59"/>
                    <a:pt x="0" y="121"/>
                  </a:cubicBezTo>
                  <a:cubicBezTo>
                    <a:pt x="0" y="121"/>
                    <a:pt x="701" y="123"/>
                    <a:pt x="701" y="123"/>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39" name="Line 228"/>
            <p:cNvSpPr>
              <a:spLocks noChangeShapeType="1"/>
            </p:cNvSpPr>
            <p:nvPr>
              <p:custDataLst>
                <p:tags r:id="rId30"/>
              </p:custDataLst>
            </p:nvPr>
          </p:nvSpPr>
          <p:spPr bwMode="auto">
            <a:xfrm>
              <a:off x="1986618" y="4891662"/>
              <a:ext cx="976403" cy="0"/>
            </a:xfrm>
            <a:prstGeom prst="line">
              <a:avLst/>
            </a:prstGeom>
            <a:noFill/>
            <a:ln w="19050">
              <a:solidFill>
                <a:srgbClr val="3366AA"/>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0" name="Freeform 118"/>
            <p:cNvSpPr>
              <a:spLocks/>
            </p:cNvSpPr>
            <p:nvPr>
              <p:custDataLst>
                <p:tags r:id="rId31"/>
              </p:custDataLst>
            </p:nvPr>
          </p:nvSpPr>
          <p:spPr bwMode="auto">
            <a:xfrm>
              <a:off x="4173382" y="4820043"/>
              <a:ext cx="238730" cy="155174"/>
            </a:xfrm>
            <a:custGeom>
              <a:avLst/>
              <a:gdLst>
                <a:gd name="T0" fmla="*/ 2147483647 w 248"/>
                <a:gd name="T1" fmla="*/ 0 h 156"/>
                <a:gd name="T2" fmla="*/ 0 w 248"/>
                <a:gd name="T3" fmla="*/ 2147483647 h 156"/>
                <a:gd name="T4" fmla="*/ 2147483647 w 248"/>
                <a:gd name="T5" fmla="*/ 2147483647 h 156"/>
                <a:gd name="T6" fmla="*/ 2147483647 w 248"/>
                <a:gd name="T7" fmla="*/ 0 h 156"/>
                <a:gd name="T8" fmla="*/ 0 60000 65536"/>
                <a:gd name="T9" fmla="*/ 0 60000 65536"/>
                <a:gd name="T10" fmla="*/ 0 60000 65536"/>
                <a:gd name="T11" fmla="*/ 0 60000 65536"/>
                <a:gd name="T12" fmla="*/ 0 w 248"/>
                <a:gd name="T13" fmla="*/ 0 h 156"/>
                <a:gd name="T14" fmla="*/ 248 w 248"/>
                <a:gd name="T15" fmla="*/ 156 h 156"/>
              </a:gdLst>
              <a:ahLst/>
              <a:cxnLst>
                <a:cxn ang="T8">
                  <a:pos x="T0" y="T1"/>
                </a:cxn>
                <a:cxn ang="T9">
                  <a:pos x="T2" y="T3"/>
                </a:cxn>
                <a:cxn ang="T10">
                  <a:pos x="T4" y="T5"/>
                </a:cxn>
                <a:cxn ang="T11">
                  <a:pos x="T6" y="T7"/>
                </a:cxn>
              </a:cxnLst>
              <a:rect l="T12" t="T13" r="T14" b="T15"/>
              <a:pathLst>
                <a:path w="248" h="156">
                  <a:moveTo>
                    <a:pt x="248" y="0"/>
                  </a:moveTo>
                  <a:lnTo>
                    <a:pt x="0" y="76"/>
                  </a:lnTo>
                  <a:lnTo>
                    <a:pt x="92" y="156"/>
                  </a:lnTo>
                  <a:lnTo>
                    <a:pt x="248"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1" name="Freeform 119"/>
            <p:cNvSpPr>
              <a:spLocks/>
            </p:cNvSpPr>
            <p:nvPr>
              <p:custDataLst>
                <p:tags r:id="rId32"/>
              </p:custDataLst>
            </p:nvPr>
          </p:nvSpPr>
          <p:spPr bwMode="auto">
            <a:xfrm>
              <a:off x="4311845" y="4815268"/>
              <a:ext cx="253053" cy="159948"/>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2" name="Freeform 120"/>
            <p:cNvSpPr>
              <a:spLocks/>
            </p:cNvSpPr>
            <p:nvPr>
              <p:custDataLst>
                <p:tags r:id="rId33"/>
              </p:custDataLst>
            </p:nvPr>
          </p:nvSpPr>
          <p:spPr bwMode="auto">
            <a:xfrm>
              <a:off x="6527256" y="4820043"/>
              <a:ext cx="238730" cy="155174"/>
            </a:xfrm>
            <a:custGeom>
              <a:avLst/>
              <a:gdLst>
                <a:gd name="T0" fmla="*/ 2147483647 w 248"/>
                <a:gd name="T1" fmla="*/ 0 h 156"/>
                <a:gd name="T2" fmla="*/ 0 w 248"/>
                <a:gd name="T3" fmla="*/ 2147483647 h 156"/>
                <a:gd name="T4" fmla="*/ 2147483647 w 248"/>
                <a:gd name="T5" fmla="*/ 2147483647 h 156"/>
                <a:gd name="T6" fmla="*/ 2147483647 w 248"/>
                <a:gd name="T7" fmla="*/ 0 h 156"/>
                <a:gd name="T8" fmla="*/ 0 60000 65536"/>
                <a:gd name="T9" fmla="*/ 0 60000 65536"/>
                <a:gd name="T10" fmla="*/ 0 60000 65536"/>
                <a:gd name="T11" fmla="*/ 0 60000 65536"/>
                <a:gd name="T12" fmla="*/ 0 w 248"/>
                <a:gd name="T13" fmla="*/ 0 h 156"/>
                <a:gd name="T14" fmla="*/ 248 w 248"/>
                <a:gd name="T15" fmla="*/ 156 h 156"/>
              </a:gdLst>
              <a:ahLst/>
              <a:cxnLst>
                <a:cxn ang="T8">
                  <a:pos x="T0" y="T1"/>
                </a:cxn>
                <a:cxn ang="T9">
                  <a:pos x="T2" y="T3"/>
                </a:cxn>
                <a:cxn ang="T10">
                  <a:pos x="T4" y="T5"/>
                </a:cxn>
                <a:cxn ang="T11">
                  <a:pos x="T6" y="T7"/>
                </a:cxn>
              </a:cxnLst>
              <a:rect l="T12" t="T13" r="T14" b="T15"/>
              <a:pathLst>
                <a:path w="248" h="156">
                  <a:moveTo>
                    <a:pt x="248" y="0"/>
                  </a:moveTo>
                  <a:lnTo>
                    <a:pt x="0" y="76"/>
                  </a:lnTo>
                  <a:lnTo>
                    <a:pt x="92" y="156"/>
                  </a:lnTo>
                  <a:lnTo>
                    <a:pt x="248"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3" name="Freeform 121"/>
            <p:cNvSpPr>
              <a:spLocks/>
            </p:cNvSpPr>
            <p:nvPr>
              <p:custDataLst>
                <p:tags r:id="rId34"/>
              </p:custDataLst>
            </p:nvPr>
          </p:nvSpPr>
          <p:spPr bwMode="auto">
            <a:xfrm>
              <a:off x="6670493" y="4815268"/>
              <a:ext cx="250665" cy="159948"/>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4" name="Freeform 124"/>
            <p:cNvSpPr>
              <a:spLocks/>
            </p:cNvSpPr>
            <p:nvPr>
              <p:custDataLst>
                <p:tags r:id="rId35"/>
              </p:custDataLst>
            </p:nvPr>
          </p:nvSpPr>
          <p:spPr bwMode="auto">
            <a:xfrm>
              <a:off x="9255935" y="2869621"/>
              <a:ext cx="331835"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5" name="Freeform 127"/>
            <p:cNvSpPr>
              <a:spLocks/>
            </p:cNvSpPr>
            <p:nvPr>
              <p:custDataLst>
                <p:tags r:id="rId36"/>
              </p:custDataLst>
            </p:nvPr>
          </p:nvSpPr>
          <p:spPr bwMode="auto">
            <a:xfrm>
              <a:off x="7475012" y="4325872"/>
              <a:ext cx="331835"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6" name="Freeform 129"/>
            <p:cNvSpPr>
              <a:spLocks/>
            </p:cNvSpPr>
            <p:nvPr>
              <p:custDataLst>
                <p:tags r:id="rId37"/>
              </p:custDataLst>
            </p:nvPr>
          </p:nvSpPr>
          <p:spPr bwMode="auto">
            <a:xfrm>
              <a:off x="9012430" y="4793782"/>
              <a:ext cx="331835"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7" name="Freeform 130"/>
            <p:cNvSpPr>
              <a:spLocks/>
            </p:cNvSpPr>
            <p:nvPr>
              <p:custDataLst>
                <p:tags r:id="rId38"/>
              </p:custDataLst>
            </p:nvPr>
          </p:nvSpPr>
          <p:spPr bwMode="auto">
            <a:xfrm>
              <a:off x="9060176" y="4643383"/>
              <a:ext cx="322286" cy="107428"/>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8" name="Freeform 131"/>
            <p:cNvSpPr>
              <a:spLocks/>
            </p:cNvSpPr>
            <p:nvPr>
              <p:custDataLst>
                <p:tags r:id="rId39"/>
              </p:custDataLst>
            </p:nvPr>
          </p:nvSpPr>
          <p:spPr bwMode="auto">
            <a:xfrm>
              <a:off x="3863033" y="2869621"/>
              <a:ext cx="331833"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49" name="Freeform 132"/>
            <p:cNvSpPr>
              <a:spLocks/>
            </p:cNvSpPr>
            <p:nvPr>
              <p:custDataLst>
                <p:tags r:id="rId40"/>
              </p:custDataLst>
            </p:nvPr>
          </p:nvSpPr>
          <p:spPr bwMode="auto">
            <a:xfrm>
              <a:off x="2624026" y="4087142"/>
              <a:ext cx="331835"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50" name="Freeform 133"/>
            <p:cNvSpPr>
              <a:spLocks/>
            </p:cNvSpPr>
            <p:nvPr>
              <p:custDataLst>
                <p:tags r:id="rId41"/>
              </p:custDataLst>
            </p:nvPr>
          </p:nvSpPr>
          <p:spPr bwMode="auto">
            <a:xfrm>
              <a:off x="2208636" y="4815268"/>
              <a:ext cx="250667" cy="159948"/>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51" name="Line 145"/>
            <p:cNvSpPr>
              <a:spLocks noChangeShapeType="1"/>
            </p:cNvSpPr>
            <p:nvPr>
              <p:custDataLst>
                <p:tags r:id="rId42"/>
              </p:custDataLst>
            </p:nvPr>
          </p:nvSpPr>
          <p:spPr bwMode="auto">
            <a:xfrm flipH="1">
              <a:off x="9449306" y="4521630"/>
              <a:ext cx="809293"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52" name="Freeform 239"/>
            <p:cNvSpPr>
              <a:spLocks noChangeAspect="1"/>
            </p:cNvSpPr>
            <p:nvPr>
              <p:custDataLst>
                <p:tags r:id="rId43"/>
              </p:custDataLst>
            </p:nvPr>
          </p:nvSpPr>
          <p:spPr bwMode="auto">
            <a:xfrm>
              <a:off x="2831721" y="2530625"/>
              <a:ext cx="2848044" cy="2389685"/>
            </a:xfrm>
            <a:custGeom>
              <a:avLst/>
              <a:gdLst>
                <a:gd name="T0" fmla="*/ 0 w 1189"/>
                <a:gd name="T1" fmla="*/ 2147483647 h 999"/>
                <a:gd name="T2" fmla="*/ 2147483647 w 1189"/>
                <a:gd name="T3" fmla="*/ 0 h 999"/>
                <a:gd name="T4" fmla="*/ 2147483647 w 1189"/>
                <a:gd name="T5" fmla="*/ 2147483647 h 999"/>
                <a:gd name="T6" fmla="*/ 0 60000 65536"/>
                <a:gd name="T7" fmla="*/ 0 60000 65536"/>
                <a:gd name="T8" fmla="*/ 0 60000 65536"/>
                <a:gd name="T9" fmla="*/ 0 w 1189"/>
                <a:gd name="T10" fmla="*/ 0 h 999"/>
                <a:gd name="T11" fmla="*/ 10908 w 1189"/>
                <a:gd name="T12" fmla="*/ 9971 h 999"/>
              </a:gdLst>
              <a:ahLst/>
              <a:cxnLst>
                <a:cxn ang="T6">
                  <a:pos x="T0" y="T1"/>
                </a:cxn>
                <a:cxn ang="T7">
                  <a:pos x="T2" y="T3"/>
                </a:cxn>
                <a:cxn ang="T8">
                  <a:pos x="T4" y="T5"/>
                </a:cxn>
              </a:cxnLst>
              <a:rect l="T9" t="T10" r="T11" b="T12"/>
              <a:pathLst>
                <a:path w="1189" h="999">
                  <a:moveTo>
                    <a:pt x="1189" y="0"/>
                  </a:moveTo>
                  <a:cubicBezTo>
                    <a:pt x="1189" y="0"/>
                    <a:pt x="987" y="0"/>
                    <a:pt x="987" y="0"/>
                  </a:cubicBezTo>
                  <a:cubicBezTo>
                    <a:pt x="987" y="0"/>
                    <a:pt x="0" y="999"/>
                    <a:pt x="0" y="999"/>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53" name="Freeform 149"/>
            <p:cNvSpPr>
              <a:spLocks/>
            </p:cNvSpPr>
            <p:nvPr>
              <p:custDataLst>
                <p:tags r:id="rId44"/>
              </p:custDataLst>
            </p:nvPr>
          </p:nvSpPr>
          <p:spPr bwMode="auto">
            <a:xfrm>
              <a:off x="3385574" y="4187409"/>
              <a:ext cx="336608"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54" name="Freeform 150"/>
            <p:cNvSpPr>
              <a:spLocks/>
            </p:cNvSpPr>
            <p:nvPr>
              <p:custDataLst>
                <p:tags r:id="rId45"/>
              </p:custDataLst>
            </p:nvPr>
          </p:nvSpPr>
          <p:spPr bwMode="auto">
            <a:xfrm>
              <a:off x="3435706" y="4037010"/>
              <a:ext cx="322286" cy="107428"/>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pic>
          <p:nvPicPr>
            <p:cNvPr id="4155" name="Picture 33" descr="eCar0000"/>
            <p:cNvPicPr>
              <a:picLocks noChangeAspect="1" noChangeArrowheads="1"/>
            </p:cNvPicPr>
            <p:nvPr>
              <p:custDataLst>
                <p:tags r:id="rId46"/>
              </p:custDataLst>
            </p:nvPr>
          </p:nvPicPr>
          <p:blipFill>
            <a:blip r:embed="rId111" cstate="print"/>
            <a:srcRect/>
            <a:stretch>
              <a:fillRect/>
            </a:stretch>
          </p:blipFill>
          <p:spPr bwMode="auto">
            <a:xfrm>
              <a:off x="9900505" y="2988986"/>
              <a:ext cx="935820" cy="389130"/>
            </a:xfrm>
            <a:prstGeom prst="rect">
              <a:avLst/>
            </a:prstGeom>
            <a:noFill/>
            <a:ln w="9525">
              <a:noFill/>
              <a:miter lim="800000"/>
              <a:headEnd/>
              <a:tailEnd/>
            </a:ln>
          </p:spPr>
        </p:pic>
        <p:pic>
          <p:nvPicPr>
            <p:cNvPr id="4156" name="Picture 107" descr="Photovoltaikfeld0000"/>
            <p:cNvPicPr>
              <a:picLocks noChangeAspect="1" noChangeArrowheads="1"/>
            </p:cNvPicPr>
            <p:nvPr>
              <p:custDataLst>
                <p:tags r:id="rId47"/>
              </p:custDataLst>
            </p:nvPr>
          </p:nvPicPr>
          <p:blipFill>
            <a:blip r:embed="rId112" cstate="print"/>
            <a:srcRect/>
            <a:stretch>
              <a:fillRect/>
            </a:stretch>
          </p:blipFill>
          <p:spPr bwMode="auto">
            <a:xfrm>
              <a:off x="6687204" y="3963003"/>
              <a:ext cx="680380" cy="229180"/>
            </a:xfrm>
            <a:prstGeom prst="rect">
              <a:avLst/>
            </a:prstGeom>
            <a:noFill/>
            <a:ln w="9525">
              <a:noFill/>
              <a:miter lim="800000"/>
              <a:headEnd/>
              <a:tailEnd/>
            </a:ln>
          </p:spPr>
        </p:pic>
        <p:pic>
          <p:nvPicPr>
            <p:cNvPr id="4158" name="Picture 2" descr="BiogasEngineCHP3MW"/>
            <p:cNvPicPr>
              <a:picLocks noChangeAspect="1" noChangeArrowheads="1"/>
            </p:cNvPicPr>
            <p:nvPr>
              <p:custDataLst>
                <p:tags r:id="rId48"/>
              </p:custDataLst>
            </p:nvPr>
          </p:nvPicPr>
          <p:blipFill>
            <a:blip r:embed="rId113" cstate="print"/>
            <a:srcRect/>
            <a:stretch>
              <a:fillRect/>
            </a:stretch>
          </p:blipFill>
          <p:spPr bwMode="auto">
            <a:xfrm>
              <a:off x="8074224" y="2194017"/>
              <a:ext cx="983566" cy="410615"/>
            </a:xfrm>
            <a:prstGeom prst="rect">
              <a:avLst/>
            </a:prstGeom>
            <a:noFill/>
            <a:ln w="9525">
              <a:noFill/>
              <a:miter lim="800000"/>
              <a:headEnd/>
              <a:tailEnd/>
            </a:ln>
          </p:spPr>
        </p:pic>
        <p:pic>
          <p:nvPicPr>
            <p:cNvPr id="4159" name="Picture 3" descr="DieselGenerator"/>
            <p:cNvPicPr>
              <a:picLocks noChangeAspect="1" noChangeArrowheads="1"/>
            </p:cNvPicPr>
            <p:nvPr>
              <p:custDataLst>
                <p:tags r:id="rId49"/>
              </p:custDataLst>
            </p:nvPr>
          </p:nvPicPr>
          <p:blipFill>
            <a:blip r:embed="rId114" cstate="print"/>
            <a:srcRect/>
            <a:stretch>
              <a:fillRect/>
            </a:stretch>
          </p:blipFill>
          <p:spPr bwMode="auto">
            <a:xfrm>
              <a:off x="7023813" y="2215502"/>
              <a:ext cx="997890" cy="391517"/>
            </a:xfrm>
            <a:prstGeom prst="rect">
              <a:avLst/>
            </a:prstGeom>
            <a:noFill/>
            <a:ln w="9525">
              <a:noFill/>
              <a:miter lim="800000"/>
              <a:headEnd/>
              <a:tailEnd/>
            </a:ln>
          </p:spPr>
        </p:pic>
        <p:pic>
          <p:nvPicPr>
            <p:cNvPr id="4160" name="Picture 7" descr="OffshoreWind"/>
            <p:cNvPicPr>
              <a:picLocks noChangeAspect="1" noChangeArrowheads="1"/>
            </p:cNvPicPr>
            <p:nvPr>
              <p:custDataLst>
                <p:tags r:id="rId50"/>
              </p:custDataLst>
            </p:nvPr>
          </p:nvPicPr>
          <p:blipFill>
            <a:blip r:embed="rId115" cstate="print"/>
            <a:srcRect/>
            <a:stretch>
              <a:fillRect/>
            </a:stretch>
          </p:blipFill>
          <p:spPr bwMode="auto">
            <a:xfrm>
              <a:off x="2444979" y="1907541"/>
              <a:ext cx="1838218" cy="845103"/>
            </a:xfrm>
            <a:prstGeom prst="rect">
              <a:avLst/>
            </a:prstGeom>
            <a:noFill/>
            <a:ln w="9525">
              <a:noFill/>
              <a:miter lim="800000"/>
              <a:headEnd/>
              <a:tailEnd/>
            </a:ln>
          </p:spPr>
        </p:pic>
        <p:pic>
          <p:nvPicPr>
            <p:cNvPr id="4161" name="Picture 9" descr="Solarhaus2"/>
            <p:cNvPicPr>
              <a:picLocks noChangeAspect="1" noChangeArrowheads="1"/>
            </p:cNvPicPr>
            <p:nvPr>
              <p:custDataLst>
                <p:tags r:id="rId51"/>
              </p:custDataLst>
            </p:nvPr>
          </p:nvPicPr>
          <p:blipFill>
            <a:blip r:embed="rId116" cstate="print"/>
            <a:srcRect/>
            <a:stretch>
              <a:fillRect/>
            </a:stretch>
          </p:blipFill>
          <p:spPr bwMode="auto">
            <a:xfrm>
              <a:off x="10650116" y="2100911"/>
              <a:ext cx="969242" cy="506107"/>
            </a:xfrm>
            <a:prstGeom prst="rect">
              <a:avLst/>
            </a:prstGeom>
            <a:noFill/>
            <a:ln w="9525">
              <a:noFill/>
              <a:miter lim="800000"/>
              <a:headEnd/>
              <a:tailEnd/>
            </a:ln>
          </p:spPr>
        </p:pic>
        <p:sp>
          <p:nvSpPr>
            <p:cNvPr id="4162" name="Rectangle 34"/>
            <p:cNvSpPr>
              <a:spLocks noChangeArrowheads="1"/>
            </p:cNvSpPr>
            <p:nvPr>
              <p:custDataLst>
                <p:tags r:id="rId52"/>
              </p:custDataLst>
            </p:nvPr>
          </p:nvSpPr>
          <p:spPr bwMode="auto">
            <a:xfrm>
              <a:off x="2318452" y="2821875"/>
              <a:ext cx="1496835"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海上风电</a:t>
              </a:r>
              <a:endParaRPr lang="en-US" sz="700" i="1" dirty="0">
                <a:latin typeface="等线" panose="02010600030101010101" pitchFamily="2" charset="-122"/>
                <a:ea typeface="等线" panose="02010600030101010101" pitchFamily="2" charset="-122"/>
              </a:endParaRPr>
            </a:p>
          </p:txBody>
        </p:sp>
        <p:sp>
          <p:nvSpPr>
            <p:cNvPr id="4163" name="Rectangle 34"/>
            <p:cNvSpPr>
              <a:spLocks noChangeArrowheads="1"/>
            </p:cNvSpPr>
            <p:nvPr>
              <p:custDataLst>
                <p:tags r:id="rId53"/>
              </p:custDataLst>
            </p:nvPr>
          </p:nvSpPr>
          <p:spPr bwMode="auto">
            <a:xfrm>
              <a:off x="6021149" y="3874674"/>
              <a:ext cx="1231845"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分布式光伏电站</a:t>
              </a:r>
              <a:endParaRPr lang="en-US" sz="700" i="1" dirty="0">
                <a:latin typeface="等线" panose="02010600030101010101" pitchFamily="2" charset="-122"/>
                <a:ea typeface="等线" panose="02010600030101010101" pitchFamily="2" charset="-122"/>
              </a:endParaRPr>
            </a:p>
          </p:txBody>
        </p:sp>
        <p:sp>
          <p:nvSpPr>
            <p:cNvPr id="4164" name="Rectangle 34"/>
            <p:cNvSpPr>
              <a:spLocks noChangeArrowheads="1"/>
            </p:cNvSpPr>
            <p:nvPr>
              <p:custDataLst>
                <p:tags r:id="rId54"/>
              </p:custDataLst>
            </p:nvPr>
          </p:nvSpPr>
          <p:spPr bwMode="auto">
            <a:xfrm>
              <a:off x="6512932" y="2926916"/>
              <a:ext cx="1229457"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小型燃气轮机</a:t>
              </a:r>
              <a:endParaRPr lang="en-US" sz="700" i="1" dirty="0">
                <a:latin typeface="等线" panose="02010600030101010101" pitchFamily="2" charset="-122"/>
                <a:ea typeface="等线" panose="02010600030101010101" pitchFamily="2" charset="-122"/>
              </a:endParaRPr>
            </a:p>
          </p:txBody>
        </p:sp>
        <p:sp>
          <p:nvSpPr>
            <p:cNvPr id="4165" name="Rectangle 34"/>
            <p:cNvSpPr>
              <a:spLocks noChangeArrowheads="1"/>
            </p:cNvSpPr>
            <p:nvPr>
              <p:custDataLst>
                <p:tags r:id="rId55"/>
              </p:custDataLst>
            </p:nvPr>
          </p:nvSpPr>
          <p:spPr bwMode="auto">
            <a:xfrm>
              <a:off x="8303404" y="1993484"/>
              <a:ext cx="1229457" cy="135421"/>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生物质气</a:t>
              </a:r>
              <a:r>
                <a:rPr lang="en-US" sz="700" i="1" dirty="0">
                  <a:latin typeface="等线" panose="02010600030101010101" pitchFamily="2" charset="-122"/>
                  <a:ea typeface="等线" panose="02010600030101010101" pitchFamily="2" charset="-122"/>
                </a:rPr>
                <a:t> CHP</a:t>
              </a:r>
            </a:p>
          </p:txBody>
        </p:sp>
        <p:sp>
          <p:nvSpPr>
            <p:cNvPr id="4166" name="Rectangle 34"/>
            <p:cNvSpPr>
              <a:spLocks noChangeArrowheads="1"/>
            </p:cNvSpPr>
            <p:nvPr>
              <p:custDataLst>
                <p:tags r:id="rId56"/>
              </p:custDataLst>
            </p:nvPr>
          </p:nvSpPr>
          <p:spPr bwMode="auto">
            <a:xfrm>
              <a:off x="7038137" y="1993484"/>
              <a:ext cx="1231845"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内燃发电机</a:t>
              </a:r>
              <a:endParaRPr lang="en-US" sz="700" i="1" dirty="0">
                <a:latin typeface="等线" panose="02010600030101010101" pitchFamily="2" charset="-122"/>
                <a:ea typeface="等线" panose="02010600030101010101" pitchFamily="2" charset="-122"/>
              </a:endParaRPr>
            </a:p>
          </p:txBody>
        </p:sp>
        <p:sp>
          <p:nvSpPr>
            <p:cNvPr id="4167" name="Rectangle 34"/>
            <p:cNvSpPr>
              <a:spLocks noChangeArrowheads="1"/>
            </p:cNvSpPr>
            <p:nvPr>
              <p:custDataLst>
                <p:tags r:id="rId57"/>
              </p:custDataLst>
            </p:nvPr>
          </p:nvSpPr>
          <p:spPr bwMode="auto">
            <a:xfrm>
              <a:off x="8981396" y="3440186"/>
              <a:ext cx="778259"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储能方案</a:t>
              </a:r>
              <a:endParaRPr lang="en-US" sz="700" i="1" dirty="0">
                <a:latin typeface="等线" panose="02010600030101010101" pitchFamily="2" charset="-122"/>
                <a:ea typeface="等线" panose="02010600030101010101" pitchFamily="2" charset="-122"/>
              </a:endParaRPr>
            </a:p>
          </p:txBody>
        </p:sp>
        <p:sp>
          <p:nvSpPr>
            <p:cNvPr id="4168" name="Rectangle 34"/>
            <p:cNvSpPr>
              <a:spLocks noChangeArrowheads="1"/>
            </p:cNvSpPr>
            <p:nvPr>
              <p:custDataLst>
                <p:tags r:id="rId58"/>
              </p:custDataLst>
            </p:nvPr>
          </p:nvSpPr>
          <p:spPr bwMode="auto">
            <a:xfrm>
              <a:off x="9890956" y="3390052"/>
              <a:ext cx="1229458"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电动车</a:t>
              </a:r>
              <a:endParaRPr lang="en-US" sz="700" i="1" dirty="0">
                <a:latin typeface="等线" panose="02010600030101010101" pitchFamily="2" charset="-122"/>
                <a:ea typeface="等线" panose="02010600030101010101" pitchFamily="2" charset="-122"/>
              </a:endParaRPr>
            </a:p>
          </p:txBody>
        </p:sp>
        <p:sp>
          <p:nvSpPr>
            <p:cNvPr id="4169" name="Rectangle 34"/>
            <p:cNvSpPr>
              <a:spLocks noChangeArrowheads="1"/>
            </p:cNvSpPr>
            <p:nvPr>
              <p:custDataLst>
                <p:tags r:id="rId59"/>
              </p:custDataLst>
            </p:nvPr>
          </p:nvSpPr>
          <p:spPr bwMode="auto">
            <a:xfrm>
              <a:off x="10645341" y="2621342"/>
              <a:ext cx="1229458"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小型屋顶光伏</a:t>
              </a:r>
              <a:endParaRPr lang="en-US" sz="700" i="1" dirty="0">
                <a:latin typeface="等线" panose="02010600030101010101" pitchFamily="2" charset="-122"/>
                <a:ea typeface="等线" panose="02010600030101010101" pitchFamily="2" charset="-122"/>
              </a:endParaRPr>
            </a:p>
          </p:txBody>
        </p:sp>
        <p:sp>
          <p:nvSpPr>
            <p:cNvPr id="4170" name="Rectangle 34"/>
            <p:cNvSpPr>
              <a:spLocks noChangeArrowheads="1"/>
            </p:cNvSpPr>
            <p:nvPr>
              <p:custDataLst>
                <p:tags r:id="rId60"/>
              </p:custDataLst>
            </p:nvPr>
          </p:nvSpPr>
          <p:spPr bwMode="auto">
            <a:xfrm>
              <a:off x="5519817" y="1993484"/>
              <a:ext cx="1229457"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储氢厂</a:t>
              </a:r>
              <a:endParaRPr lang="en-US" sz="700" i="1" dirty="0">
                <a:latin typeface="等线" panose="02010600030101010101" pitchFamily="2" charset="-122"/>
                <a:ea typeface="等线" panose="02010600030101010101" pitchFamily="2" charset="-122"/>
              </a:endParaRPr>
            </a:p>
          </p:txBody>
        </p:sp>
        <p:sp>
          <p:nvSpPr>
            <p:cNvPr id="4171" name="Freeform 217"/>
            <p:cNvSpPr>
              <a:spLocks/>
            </p:cNvSpPr>
            <p:nvPr>
              <p:custDataLst>
                <p:tags r:id="rId61"/>
              </p:custDataLst>
            </p:nvPr>
          </p:nvSpPr>
          <p:spPr bwMode="auto">
            <a:xfrm>
              <a:off x="4612644" y="2962726"/>
              <a:ext cx="334221"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2" name="Freeform 218"/>
            <p:cNvSpPr>
              <a:spLocks/>
            </p:cNvSpPr>
            <p:nvPr>
              <p:custDataLst>
                <p:tags r:id="rId62"/>
              </p:custDataLst>
            </p:nvPr>
          </p:nvSpPr>
          <p:spPr bwMode="auto">
            <a:xfrm>
              <a:off x="4653227" y="2809939"/>
              <a:ext cx="322286" cy="107428"/>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3" name="Freeform 239"/>
            <p:cNvSpPr>
              <a:spLocks noChangeAspect="1"/>
            </p:cNvSpPr>
            <p:nvPr>
              <p:custDataLst>
                <p:tags r:id="rId63"/>
              </p:custDataLst>
            </p:nvPr>
          </p:nvSpPr>
          <p:spPr bwMode="auto">
            <a:xfrm>
              <a:off x="3509713" y="3342306"/>
              <a:ext cx="1558904" cy="1578004"/>
            </a:xfrm>
            <a:custGeom>
              <a:avLst/>
              <a:gdLst>
                <a:gd name="T0" fmla="*/ 0 w 557"/>
                <a:gd name="T1" fmla="*/ 2147483647 h 564"/>
                <a:gd name="T2" fmla="*/ 2147483647 w 557"/>
                <a:gd name="T3" fmla="*/ 0 h 564"/>
                <a:gd name="T4" fmla="*/ 2147483647 w 557"/>
                <a:gd name="T5" fmla="*/ 2147483647 h 564"/>
                <a:gd name="T6" fmla="*/ 0 60000 65536"/>
                <a:gd name="T7" fmla="*/ 0 60000 65536"/>
                <a:gd name="T8" fmla="*/ 0 60000 65536"/>
                <a:gd name="T9" fmla="*/ 0 w 557"/>
                <a:gd name="T10" fmla="*/ 0 h 564"/>
                <a:gd name="T11" fmla="*/ 10908 w 557"/>
                <a:gd name="T12" fmla="*/ 9971 h 564"/>
              </a:gdLst>
              <a:ahLst/>
              <a:cxnLst>
                <a:cxn ang="T6">
                  <a:pos x="T0" y="T1"/>
                </a:cxn>
                <a:cxn ang="T7">
                  <a:pos x="T2" y="T3"/>
                </a:cxn>
                <a:cxn ang="T8">
                  <a:pos x="T4" y="T5"/>
                </a:cxn>
              </a:cxnLst>
              <a:rect l="T9" t="T10" r="T11" b="T12"/>
              <a:pathLst>
                <a:path w="557" h="564">
                  <a:moveTo>
                    <a:pt x="557" y="0"/>
                  </a:moveTo>
                  <a:cubicBezTo>
                    <a:pt x="557" y="0"/>
                    <a:pt x="0" y="564"/>
                    <a:pt x="0" y="564"/>
                  </a:cubicBezTo>
                </a:path>
              </a:pathLst>
            </a:custGeom>
            <a:noFill/>
            <a:ln w="19050" cap="flat" cmpd="sng">
              <a:solidFill>
                <a:srgbClr val="E99423"/>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4" name="Freeform 222"/>
            <p:cNvSpPr>
              <a:spLocks/>
            </p:cNvSpPr>
            <p:nvPr>
              <p:custDataLst>
                <p:tags r:id="rId64"/>
              </p:custDataLst>
            </p:nvPr>
          </p:nvSpPr>
          <p:spPr bwMode="auto">
            <a:xfrm>
              <a:off x="4075502" y="4187409"/>
              <a:ext cx="334221"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5" name="Freeform 223"/>
            <p:cNvSpPr>
              <a:spLocks/>
            </p:cNvSpPr>
            <p:nvPr>
              <p:custDataLst>
                <p:tags r:id="rId65"/>
              </p:custDataLst>
            </p:nvPr>
          </p:nvSpPr>
          <p:spPr bwMode="auto">
            <a:xfrm>
              <a:off x="4125636" y="4037010"/>
              <a:ext cx="322284" cy="107428"/>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6" name="Freeform 226"/>
            <p:cNvSpPr>
              <a:spLocks/>
            </p:cNvSpPr>
            <p:nvPr>
              <p:custDataLst>
                <p:tags r:id="rId66"/>
              </p:custDataLst>
            </p:nvPr>
          </p:nvSpPr>
          <p:spPr bwMode="auto">
            <a:xfrm>
              <a:off x="8052737" y="3920031"/>
              <a:ext cx="331835" cy="107429"/>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7" name="Freeform 227"/>
            <p:cNvSpPr>
              <a:spLocks/>
            </p:cNvSpPr>
            <p:nvPr>
              <p:custDataLst>
                <p:tags r:id="rId67"/>
              </p:custDataLst>
            </p:nvPr>
          </p:nvSpPr>
          <p:spPr bwMode="auto">
            <a:xfrm>
              <a:off x="8098097" y="3772019"/>
              <a:ext cx="324672" cy="102655"/>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78" name="Line 228"/>
            <p:cNvSpPr>
              <a:spLocks noChangeShapeType="1"/>
            </p:cNvSpPr>
            <p:nvPr>
              <p:custDataLst>
                <p:tags r:id="rId68"/>
              </p:custDataLst>
            </p:nvPr>
          </p:nvSpPr>
          <p:spPr bwMode="auto">
            <a:xfrm flipH="1">
              <a:off x="7584827" y="3666978"/>
              <a:ext cx="885688" cy="0"/>
            </a:xfrm>
            <a:prstGeom prst="line">
              <a:avLst/>
            </a:prstGeom>
            <a:noFill/>
            <a:ln w="19050">
              <a:solidFill>
                <a:srgbClr val="E99423"/>
              </a:solid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pic>
          <p:nvPicPr>
            <p:cNvPr id="4179" name="Picture 229" descr="Baddarie0000"/>
            <p:cNvPicPr>
              <a:picLocks noChangeAspect="1" noChangeArrowheads="1"/>
            </p:cNvPicPr>
            <p:nvPr>
              <p:custDataLst>
                <p:tags r:id="rId69"/>
              </p:custDataLst>
            </p:nvPr>
          </p:nvPicPr>
          <p:blipFill>
            <a:blip r:embed="rId117" cstate="print"/>
            <a:srcRect/>
            <a:stretch>
              <a:fillRect/>
            </a:stretch>
          </p:blipFill>
          <p:spPr bwMode="auto">
            <a:xfrm>
              <a:off x="8680597" y="3748146"/>
              <a:ext cx="931046" cy="479847"/>
            </a:xfrm>
            <a:prstGeom prst="rect">
              <a:avLst/>
            </a:prstGeom>
            <a:noFill/>
            <a:ln w="9525">
              <a:noFill/>
              <a:miter lim="800000"/>
              <a:headEnd/>
              <a:tailEnd/>
            </a:ln>
          </p:spPr>
        </p:pic>
        <p:sp>
          <p:nvSpPr>
            <p:cNvPr id="4180" name="Freeform 233"/>
            <p:cNvSpPr>
              <a:spLocks/>
            </p:cNvSpPr>
            <p:nvPr>
              <p:custDataLst>
                <p:tags r:id="rId70"/>
              </p:custDataLst>
            </p:nvPr>
          </p:nvSpPr>
          <p:spPr bwMode="auto">
            <a:xfrm>
              <a:off x="9470791" y="4347358"/>
              <a:ext cx="334221" cy="105041"/>
            </a:xfrm>
            <a:custGeom>
              <a:avLst/>
              <a:gdLst>
                <a:gd name="T0" fmla="*/ 0 w 344"/>
                <a:gd name="T1" fmla="*/ 0 h 108"/>
                <a:gd name="T2" fmla="*/ 2147483647 w 344"/>
                <a:gd name="T3" fmla="*/ 0 h 108"/>
                <a:gd name="T4" fmla="*/ 2147483647 w 344"/>
                <a:gd name="T5" fmla="*/ 2147483647 h 108"/>
                <a:gd name="T6" fmla="*/ 0 w 344"/>
                <a:gd name="T7" fmla="*/ 0 h 108"/>
                <a:gd name="T8" fmla="*/ 0 60000 65536"/>
                <a:gd name="T9" fmla="*/ 0 60000 65536"/>
                <a:gd name="T10" fmla="*/ 0 60000 65536"/>
                <a:gd name="T11" fmla="*/ 0 60000 65536"/>
                <a:gd name="T12" fmla="*/ 0 w 344"/>
                <a:gd name="T13" fmla="*/ 0 h 108"/>
                <a:gd name="T14" fmla="*/ 344 w 344"/>
                <a:gd name="T15" fmla="*/ 108 h 108"/>
              </a:gdLst>
              <a:ahLst/>
              <a:cxnLst>
                <a:cxn ang="T8">
                  <a:pos x="T0" y="T1"/>
                </a:cxn>
                <a:cxn ang="T9">
                  <a:pos x="T2" y="T3"/>
                </a:cxn>
                <a:cxn ang="T10">
                  <a:pos x="T4" y="T5"/>
                </a:cxn>
                <a:cxn ang="T11">
                  <a:pos x="T6" y="T7"/>
                </a:cxn>
              </a:cxnLst>
              <a:rect l="T12" t="T13" r="T14" b="T15"/>
              <a:pathLst>
                <a:path w="344" h="108">
                  <a:moveTo>
                    <a:pt x="0" y="0"/>
                  </a:moveTo>
                  <a:lnTo>
                    <a:pt x="344" y="0"/>
                  </a:lnTo>
                  <a:lnTo>
                    <a:pt x="56" y="108"/>
                  </a:lnTo>
                  <a:lnTo>
                    <a:pt x="0"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81" name="Freeform 234"/>
            <p:cNvSpPr>
              <a:spLocks/>
            </p:cNvSpPr>
            <p:nvPr>
              <p:custDataLst>
                <p:tags r:id="rId71"/>
              </p:custDataLst>
            </p:nvPr>
          </p:nvSpPr>
          <p:spPr bwMode="auto">
            <a:xfrm>
              <a:off x="9518537" y="4194571"/>
              <a:ext cx="322286" cy="105041"/>
            </a:xfrm>
            <a:custGeom>
              <a:avLst/>
              <a:gdLst>
                <a:gd name="T0" fmla="*/ 2147483647 w 332"/>
                <a:gd name="T1" fmla="*/ 2147483647 h 108"/>
                <a:gd name="T2" fmla="*/ 2147483647 w 332"/>
                <a:gd name="T3" fmla="*/ 0 h 108"/>
                <a:gd name="T4" fmla="*/ 0 w 332"/>
                <a:gd name="T5" fmla="*/ 2147483647 h 108"/>
                <a:gd name="T6" fmla="*/ 2147483647 w 332"/>
                <a:gd name="T7" fmla="*/ 2147483647 h 108"/>
                <a:gd name="T8" fmla="*/ 0 60000 65536"/>
                <a:gd name="T9" fmla="*/ 0 60000 65536"/>
                <a:gd name="T10" fmla="*/ 0 60000 65536"/>
                <a:gd name="T11" fmla="*/ 0 60000 65536"/>
                <a:gd name="T12" fmla="*/ 0 w 332"/>
                <a:gd name="T13" fmla="*/ 0 h 108"/>
                <a:gd name="T14" fmla="*/ 332 w 332"/>
                <a:gd name="T15" fmla="*/ 108 h 108"/>
              </a:gdLst>
              <a:ahLst/>
              <a:cxnLst>
                <a:cxn ang="T8">
                  <a:pos x="T0" y="T1"/>
                </a:cxn>
                <a:cxn ang="T9">
                  <a:pos x="T2" y="T3"/>
                </a:cxn>
                <a:cxn ang="T10">
                  <a:pos x="T4" y="T5"/>
                </a:cxn>
                <a:cxn ang="T11">
                  <a:pos x="T6" y="T7"/>
                </a:cxn>
              </a:cxnLst>
              <a:rect l="T12" t="T13" r="T14" b="T15"/>
              <a:pathLst>
                <a:path w="332" h="108">
                  <a:moveTo>
                    <a:pt x="332" y="108"/>
                  </a:moveTo>
                  <a:lnTo>
                    <a:pt x="276" y="0"/>
                  </a:lnTo>
                  <a:lnTo>
                    <a:pt x="0" y="104"/>
                  </a:lnTo>
                  <a:lnTo>
                    <a:pt x="332" y="108"/>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82" name="Freeform 239"/>
            <p:cNvSpPr>
              <a:spLocks noChangeAspect="1"/>
            </p:cNvSpPr>
            <p:nvPr>
              <p:custDataLst>
                <p:tags r:id="rId72"/>
              </p:custDataLst>
            </p:nvPr>
          </p:nvSpPr>
          <p:spPr bwMode="auto">
            <a:xfrm>
              <a:off x="10616693" y="4111015"/>
              <a:ext cx="1241394" cy="420164"/>
            </a:xfrm>
            <a:custGeom>
              <a:avLst/>
              <a:gdLst>
                <a:gd name="T0" fmla="*/ 2147483647 w 520"/>
                <a:gd name="T1" fmla="*/ 0 h 176"/>
                <a:gd name="T2" fmla="*/ 2147483647 w 520"/>
                <a:gd name="T3" fmla="*/ 2147483647 h 176"/>
                <a:gd name="T4" fmla="*/ 0 w 520"/>
                <a:gd name="T5" fmla="*/ 2147483647 h 176"/>
                <a:gd name="T6" fmla="*/ 0 60000 65536"/>
                <a:gd name="T7" fmla="*/ 0 60000 65536"/>
                <a:gd name="T8" fmla="*/ 0 60000 65536"/>
                <a:gd name="T9" fmla="*/ 0 w 520"/>
                <a:gd name="T10" fmla="*/ 0 h 176"/>
                <a:gd name="T11" fmla="*/ 10000 w 520"/>
                <a:gd name="T12" fmla="*/ 10000 h 176"/>
              </a:gdLst>
              <a:ahLst/>
              <a:cxnLst>
                <a:cxn ang="T6">
                  <a:pos x="T0" y="T1"/>
                </a:cxn>
                <a:cxn ang="T7">
                  <a:pos x="T2" y="T3"/>
                </a:cxn>
                <a:cxn ang="T8">
                  <a:pos x="T4" y="T5"/>
                </a:cxn>
              </a:cxnLst>
              <a:rect l="T9" t="T10" r="T11" b="T12"/>
              <a:pathLst>
                <a:path w="520" h="176">
                  <a:moveTo>
                    <a:pt x="520" y="0"/>
                  </a:moveTo>
                  <a:cubicBezTo>
                    <a:pt x="520" y="0"/>
                    <a:pt x="180" y="0"/>
                    <a:pt x="180" y="0"/>
                  </a:cubicBezTo>
                  <a:cubicBezTo>
                    <a:pt x="180" y="0"/>
                    <a:pt x="0" y="176"/>
                    <a:pt x="0" y="176"/>
                  </a:cubicBezTo>
                </a:path>
              </a:pathLst>
            </a:custGeom>
            <a:noFill/>
            <a:ln w="19050" cap="flat" cmpd="sng">
              <a:solidFill>
                <a:srgbClr val="3366AA"/>
              </a:solidFill>
              <a:prstDash val="solid"/>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pic>
          <p:nvPicPr>
            <p:cNvPr id="4183" name="Picture 92" descr="NewStraßenlaterne0000"/>
            <p:cNvPicPr>
              <a:picLocks noChangeAspect="1" noChangeArrowheads="1"/>
            </p:cNvPicPr>
            <p:nvPr>
              <p:custDataLst>
                <p:tags r:id="rId73"/>
              </p:custDataLst>
            </p:nvPr>
          </p:nvPicPr>
          <p:blipFill>
            <a:blip r:embed="rId118" cstate="print"/>
            <a:srcRect/>
            <a:stretch>
              <a:fillRect/>
            </a:stretch>
          </p:blipFill>
          <p:spPr bwMode="auto">
            <a:xfrm>
              <a:off x="11736336" y="3645493"/>
              <a:ext cx="353320" cy="508493"/>
            </a:xfrm>
            <a:prstGeom prst="rect">
              <a:avLst/>
            </a:prstGeom>
            <a:noFill/>
            <a:ln w="9525">
              <a:noFill/>
              <a:miter lim="800000"/>
              <a:headEnd/>
              <a:tailEnd/>
            </a:ln>
          </p:spPr>
        </p:pic>
        <p:pic>
          <p:nvPicPr>
            <p:cNvPr id="4184" name="Picture 92" descr="NewStraßenlaterne0000"/>
            <p:cNvPicPr>
              <a:picLocks noChangeAspect="1" noChangeArrowheads="1"/>
            </p:cNvPicPr>
            <p:nvPr>
              <p:custDataLst>
                <p:tags r:id="rId74"/>
              </p:custDataLst>
            </p:nvPr>
          </p:nvPicPr>
          <p:blipFill>
            <a:blip r:embed="rId118" cstate="print"/>
            <a:srcRect/>
            <a:stretch>
              <a:fillRect/>
            </a:stretch>
          </p:blipFill>
          <p:spPr bwMode="auto">
            <a:xfrm>
              <a:off x="11447472" y="3645493"/>
              <a:ext cx="355708" cy="508493"/>
            </a:xfrm>
            <a:prstGeom prst="rect">
              <a:avLst/>
            </a:prstGeom>
            <a:noFill/>
            <a:ln w="9525">
              <a:noFill/>
              <a:miter lim="800000"/>
              <a:headEnd/>
              <a:tailEnd/>
            </a:ln>
          </p:spPr>
        </p:pic>
        <p:pic>
          <p:nvPicPr>
            <p:cNvPr id="4185" name="Picture 5" descr="IndustrieGaskraftwerk"/>
            <p:cNvPicPr>
              <a:picLocks noChangeAspect="1" noChangeArrowheads="1"/>
            </p:cNvPicPr>
            <p:nvPr>
              <p:custDataLst>
                <p:tags r:id="rId75"/>
              </p:custDataLst>
            </p:nvPr>
          </p:nvPicPr>
          <p:blipFill>
            <a:blip r:embed="rId119" cstate="print"/>
            <a:srcRect/>
            <a:stretch>
              <a:fillRect/>
            </a:stretch>
          </p:blipFill>
          <p:spPr bwMode="auto">
            <a:xfrm>
              <a:off x="7362809" y="2771742"/>
              <a:ext cx="861813" cy="625472"/>
            </a:xfrm>
            <a:prstGeom prst="rect">
              <a:avLst/>
            </a:prstGeom>
            <a:noFill/>
            <a:ln w="9525">
              <a:noFill/>
              <a:miter lim="800000"/>
              <a:headEnd/>
              <a:tailEnd/>
            </a:ln>
          </p:spPr>
        </p:pic>
        <p:pic>
          <p:nvPicPr>
            <p:cNvPr id="4186" name="Picture 224" descr="Baddarie0000"/>
            <p:cNvPicPr>
              <a:picLocks noChangeAspect="1" noChangeArrowheads="1"/>
            </p:cNvPicPr>
            <p:nvPr>
              <p:custDataLst>
                <p:tags r:id="rId76"/>
              </p:custDataLst>
            </p:nvPr>
          </p:nvPicPr>
          <p:blipFill>
            <a:blip r:embed="rId117" cstate="print"/>
            <a:srcRect/>
            <a:stretch>
              <a:fillRect/>
            </a:stretch>
          </p:blipFill>
          <p:spPr bwMode="auto">
            <a:xfrm>
              <a:off x="6911610" y="3316046"/>
              <a:ext cx="933434" cy="479846"/>
            </a:xfrm>
            <a:prstGeom prst="rect">
              <a:avLst/>
            </a:prstGeom>
            <a:noFill/>
            <a:ln w="9525">
              <a:noFill/>
              <a:miter lim="800000"/>
              <a:headEnd/>
              <a:tailEnd/>
            </a:ln>
          </p:spPr>
        </p:pic>
        <p:sp>
          <p:nvSpPr>
            <p:cNvPr id="4187" name="Rectangle 34"/>
            <p:cNvSpPr>
              <a:spLocks noChangeArrowheads="1"/>
            </p:cNvSpPr>
            <p:nvPr>
              <p:custDataLst>
                <p:tags r:id="rId77"/>
              </p:custDataLst>
            </p:nvPr>
          </p:nvSpPr>
          <p:spPr bwMode="auto">
            <a:xfrm>
              <a:off x="6307624" y="3440186"/>
              <a:ext cx="778259"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储能方案</a:t>
              </a:r>
              <a:endParaRPr lang="en-US" sz="700" i="1" dirty="0">
                <a:latin typeface="等线" panose="02010600030101010101" pitchFamily="2" charset="-122"/>
                <a:ea typeface="等线" panose="02010600030101010101" pitchFamily="2" charset="-122"/>
              </a:endParaRPr>
            </a:p>
          </p:txBody>
        </p:sp>
        <p:sp>
          <p:nvSpPr>
            <p:cNvPr id="4188" name="Freeform 269"/>
            <p:cNvSpPr>
              <a:spLocks/>
            </p:cNvSpPr>
            <p:nvPr>
              <p:custDataLst>
                <p:tags r:id="rId78"/>
              </p:custDataLst>
            </p:nvPr>
          </p:nvSpPr>
          <p:spPr bwMode="auto">
            <a:xfrm>
              <a:off x="10346930" y="4459561"/>
              <a:ext cx="245891" cy="155175"/>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89" name="Freeform 270"/>
            <p:cNvSpPr>
              <a:spLocks/>
            </p:cNvSpPr>
            <p:nvPr>
              <p:custDataLst>
                <p:tags r:id="rId79"/>
              </p:custDataLst>
            </p:nvPr>
          </p:nvSpPr>
          <p:spPr bwMode="auto">
            <a:xfrm>
              <a:off x="11110864" y="4039396"/>
              <a:ext cx="245891" cy="155175"/>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3366AA"/>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90" name="Freeform 118"/>
            <p:cNvSpPr>
              <a:spLocks/>
            </p:cNvSpPr>
            <p:nvPr>
              <p:custDataLst>
                <p:tags r:id="rId80"/>
              </p:custDataLst>
            </p:nvPr>
          </p:nvSpPr>
          <p:spPr bwMode="auto">
            <a:xfrm>
              <a:off x="8828609" y="5092195"/>
              <a:ext cx="238730" cy="155174"/>
            </a:xfrm>
            <a:custGeom>
              <a:avLst/>
              <a:gdLst>
                <a:gd name="T0" fmla="*/ 2147483647 w 248"/>
                <a:gd name="T1" fmla="*/ 0 h 156"/>
                <a:gd name="T2" fmla="*/ 0 w 248"/>
                <a:gd name="T3" fmla="*/ 2147483647 h 156"/>
                <a:gd name="T4" fmla="*/ 2147483647 w 248"/>
                <a:gd name="T5" fmla="*/ 2147483647 h 156"/>
                <a:gd name="T6" fmla="*/ 2147483647 w 248"/>
                <a:gd name="T7" fmla="*/ 0 h 156"/>
                <a:gd name="T8" fmla="*/ 0 60000 65536"/>
                <a:gd name="T9" fmla="*/ 0 60000 65536"/>
                <a:gd name="T10" fmla="*/ 0 60000 65536"/>
                <a:gd name="T11" fmla="*/ 0 60000 65536"/>
                <a:gd name="T12" fmla="*/ 0 w 248"/>
                <a:gd name="T13" fmla="*/ 0 h 156"/>
                <a:gd name="T14" fmla="*/ 248 w 248"/>
                <a:gd name="T15" fmla="*/ 156 h 156"/>
              </a:gdLst>
              <a:ahLst/>
              <a:cxnLst>
                <a:cxn ang="T8">
                  <a:pos x="T0" y="T1"/>
                </a:cxn>
                <a:cxn ang="T9">
                  <a:pos x="T2" y="T3"/>
                </a:cxn>
                <a:cxn ang="T10">
                  <a:pos x="T4" y="T5"/>
                </a:cxn>
                <a:cxn ang="T11">
                  <a:pos x="T6" y="T7"/>
                </a:cxn>
              </a:cxnLst>
              <a:rect l="T12" t="T13" r="T14" b="T15"/>
              <a:pathLst>
                <a:path w="248" h="156">
                  <a:moveTo>
                    <a:pt x="248" y="0"/>
                  </a:moveTo>
                  <a:lnTo>
                    <a:pt x="0" y="76"/>
                  </a:lnTo>
                  <a:lnTo>
                    <a:pt x="92" y="156"/>
                  </a:lnTo>
                  <a:lnTo>
                    <a:pt x="248" y="0"/>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sp>
          <p:nvSpPr>
            <p:cNvPr id="4191" name="Freeform 119"/>
            <p:cNvSpPr>
              <a:spLocks/>
            </p:cNvSpPr>
            <p:nvPr>
              <p:custDataLst>
                <p:tags r:id="rId81"/>
              </p:custDataLst>
            </p:nvPr>
          </p:nvSpPr>
          <p:spPr bwMode="auto">
            <a:xfrm>
              <a:off x="8967072" y="5087420"/>
              <a:ext cx="253053" cy="159948"/>
            </a:xfrm>
            <a:custGeom>
              <a:avLst/>
              <a:gdLst>
                <a:gd name="T0" fmla="*/ 0 w 260"/>
                <a:gd name="T1" fmla="*/ 2147483647 h 164"/>
                <a:gd name="T2" fmla="*/ 2147483647 w 260"/>
                <a:gd name="T3" fmla="*/ 0 h 164"/>
                <a:gd name="T4" fmla="*/ 2147483647 w 260"/>
                <a:gd name="T5" fmla="*/ 2147483647 h 164"/>
                <a:gd name="T6" fmla="*/ 0 w 260"/>
                <a:gd name="T7" fmla="*/ 2147483647 h 164"/>
                <a:gd name="T8" fmla="*/ 0 60000 65536"/>
                <a:gd name="T9" fmla="*/ 0 60000 65536"/>
                <a:gd name="T10" fmla="*/ 0 60000 65536"/>
                <a:gd name="T11" fmla="*/ 0 60000 65536"/>
                <a:gd name="T12" fmla="*/ 0 w 260"/>
                <a:gd name="T13" fmla="*/ 0 h 164"/>
                <a:gd name="T14" fmla="*/ 260 w 260"/>
                <a:gd name="T15" fmla="*/ 164 h 164"/>
              </a:gdLst>
              <a:ahLst/>
              <a:cxnLst>
                <a:cxn ang="T8">
                  <a:pos x="T0" y="T1"/>
                </a:cxn>
                <a:cxn ang="T9">
                  <a:pos x="T2" y="T3"/>
                </a:cxn>
                <a:cxn ang="T10">
                  <a:pos x="T4" y="T5"/>
                </a:cxn>
                <a:cxn ang="T11">
                  <a:pos x="T6" y="T7"/>
                </a:cxn>
              </a:cxnLst>
              <a:rect l="T12" t="T13" r="T14" b="T15"/>
              <a:pathLst>
                <a:path w="260" h="164">
                  <a:moveTo>
                    <a:pt x="0" y="164"/>
                  </a:moveTo>
                  <a:lnTo>
                    <a:pt x="164" y="0"/>
                  </a:lnTo>
                  <a:lnTo>
                    <a:pt x="260" y="88"/>
                  </a:lnTo>
                  <a:lnTo>
                    <a:pt x="0" y="164"/>
                  </a:lnTo>
                  <a:close/>
                </a:path>
              </a:pathLst>
            </a:custGeom>
            <a:solidFill>
              <a:srgbClr val="E99423"/>
            </a:solidFill>
            <a:ln w="9525">
              <a:noFill/>
              <a:round/>
              <a:headEnd/>
              <a:tailEnd/>
            </a:ln>
          </p:spPr>
          <p:txBody>
            <a:bodyPr wrap="none" anchor="ctr"/>
            <a:lstStyle/>
            <a:p>
              <a:endParaRPr lang="zh-CN" altLang="en-US" sz="2000" dirty="0">
                <a:latin typeface="等线" panose="02010600030101010101" pitchFamily="2" charset="-122"/>
                <a:ea typeface="等线" panose="02010600030101010101" pitchFamily="2" charset="-122"/>
              </a:endParaRPr>
            </a:p>
          </p:txBody>
        </p:sp>
        <p:pic>
          <p:nvPicPr>
            <p:cNvPr id="4192" name="Picture 207" descr="Pumpspeicher0000"/>
            <p:cNvPicPr>
              <a:picLocks noChangeAspect="1" noChangeArrowheads="1"/>
            </p:cNvPicPr>
            <p:nvPr>
              <p:custDataLst>
                <p:tags r:id="rId82"/>
              </p:custDataLst>
            </p:nvPr>
          </p:nvPicPr>
          <p:blipFill>
            <a:blip r:embed="rId120" cstate="print"/>
            <a:srcRect/>
            <a:stretch>
              <a:fillRect/>
            </a:stretch>
          </p:blipFill>
          <p:spPr bwMode="auto">
            <a:xfrm>
              <a:off x="4638904" y="2917367"/>
              <a:ext cx="1246169" cy="520431"/>
            </a:xfrm>
            <a:prstGeom prst="rect">
              <a:avLst/>
            </a:prstGeom>
            <a:noFill/>
            <a:ln w="9525">
              <a:noFill/>
              <a:miter lim="800000"/>
              <a:headEnd/>
              <a:tailEnd/>
            </a:ln>
          </p:spPr>
        </p:pic>
        <p:sp>
          <p:nvSpPr>
            <p:cNvPr id="4193" name="Rectangle 34"/>
            <p:cNvSpPr>
              <a:spLocks noChangeArrowheads="1"/>
            </p:cNvSpPr>
            <p:nvPr>
              <p:custDataLst>
                <p:tags r:id="rId83"/>
              </p:custDataLst>
            </p:nvPr>
          </p:nvSpPr>
          <p:spPr bwMode="auto">
            <a:xfrm>
              <a:off x="4934928" y="3473608"/>
              <a:ext cx="1229458" cy="134730"/>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抽水蓄能</a:t>
              </a:r>
              <a:endParaRPr lang="en-US" sz="700" i="1" dirty="0">
                <a:latin typeface="等线" panose="02010600030101010101" pitchFamily="2" charset="-122"/>
                <a:ea typeface="等线" panose="02010600030101010101" pitchFamily="2" charset="-122"/>
              </a:endParaRPr>
            </a:p>
          </p:txBody>
        </p:sp>
        <p:pic>
          <p:nvPicPr>
            <p:cNvPr id="4194" name="Picture 275" descr="Metering0000"/>
            <p:cNvPicPr>
              <a:picLocks noChangeAspect="1" noChangeArrowheads="1"/>
            </p:cNvPicPr>
            <p:nvPr>
              <p:custDataLst>
                <p:tags r:id="rId84"/>
              </p:custDataLst>
            </p:nvPr>
          </p:nvPicPr>
          <p:blipFill>
            <a:blip r:embed="rId121" cstate="print"/>
            <a:srcRect/>
            <a:stretch>
              <a:fillRect/>
            </a:stretch>
          </p:blipFill>
          <p:spPr bwMode="auto">
            <a:xfrm>
              <a:off x="10874521" y="3062993"/>
              <a:ext cx="296025" cy="296025"/>
            </a:xfrm>
            <a:prstGeom prst="rect">
              <a:avLst/>
            </a:prstGeom>
            <a:noFill/>
            <a:ln w="9525">
              <a:noFill/>
              <a:miter lim="800000"/>
              <a:headEnd/>
              <a:tailEnd/>
            </a:ln>
          </p:spPr>
        </p:pic>
        <p:pic>
          <p:nvPicPr>
            <p:cNvPr id="4195" name="Picture 276" descr="Metering0000"/>
            <p:cNvPicPr>
              <a:picLocks noChangeAspect="1" noChangeArrowheads="1"/>
            </p:cNvPicPr>
            <p:nvPr>
              <p:custDataLst>
                <p:tags r:id="rId85"/>
              </p:custDataLst>
            </p:nvPr>
          </p:nvPicPr>
          <p:blipFill>
            <a:blip r:embed="rId121" cstate="print"/>
            <a:srcRect/>
            <a:stretch>
              <a:fillRect/>
            </a:stretch>
          </p:blipFill>
          <p:spPr bwMode="auto">
            <a:xfrm>
              <a:off x="11571612" y="2356353"/>
              <a:ext cx="296025" cy="296025"/>
            </a:xfrm>
            <a:prstGeom prst="rect">
              <a:avLst/>
            </a:prstGeom>
            <a:noFill/>
            <a:ln w="9525">
              <a:noFill/>
              <a:miter lim="800000"/>
              <a:headEnd/>
              <a:tailEnd/>
            </a:ln>
          </p:spPr>
        </p:pic>
        <p:pic>
          <p:nvPicPr>
            <p:cNvPr id="4196" name="Picture 277" descr="Metering0000"/>
            <p:cNvPicPr>
              <a:picLocks noChangeAspect="1" noChangeArrowheads="1"/>
            </p:cNvPicPr>
            <p:nvPr>
              <p:custDataLst>
                <p:tags r:id="rId86"/>
              </p:custDataLst>
            </p:nvPr>
          </p:nvPicPr>
          <p:blipFill>
            <a:blip r:embed="rId121" cstate="print"/>
            <a:srcRect/>
            <a:stretch>
              <a:fillRect/>
            </a:stretch>
          </p:blipFill>
          <p:spPr bwMode="auto">
            <a:xfrm>
              <a:off x="10721734" y="4352133"/>
              <a:ext cx="296025" cy="296025"/>
            </a:xfrm>
            <a:prstGeom prst="rect">
              <a:avLst/>
            </a:prstGeom>
            <a:noFill/>
            <a:ln w="9525">
              <a:noFill/>
              <a:miter lim="800000"/>
              <a:headEnd/>
              <a:tailEnd/>
            </a:ln>
          </p:spPr>
        </p:pic>
        <p:pic>
          <p:nvPicPr>
            <p:cNvPr id="4197" name="Picture 279" descr="Metering0000"/>
            <p:cNvPicPr>
              <a:picLocks noChangeAspect="1" noChangeArrowheads="1"/>
            </p:cNvPicPr>
            <p:nvPr>
              <p:custDataLst>
                <p:tags r:id="rId87"/>
              </p:custDataLst>
            </p:nvPr>
          </p:nvPicPr>
          <p:blipFill>
            <a:blip r:embed="rId121" cstate="print"/>
            <a:srcRect/>
            <a:stretch>
              <a:fillRect/>
            </a:stretch>
          </p:blipFill>
          <p:spPr bwMode="auto">
            <a:xfrm>
              <a:off x="10101037" y="4982379"/>
              <a:ext cx="296025" cy="296025"/>
            </a:xfrm>
            <a:prstGeom prst="rect">
              <a:avLst/>
            </a:prstGeom>
            <a:noFill/>
            <a:ln w="9525">
              <a:noFill/>
              <a:miter lim="800000"/>
              <a:headEnd/>
              <a:tailEnd/>
            </a:ln>
          </p:spPr>
        </p:pic>
        <p:pic>
          <p:nvPicPr>
            <p:cNvPr id="4198" name="Picture 278" descr="Metering0000"/>
            <p:cNvPicPr>
              <a:picLocks noChangeAspect="1" noChangeArrowheads="1"/>
            </p:cNvPicPr>
            <p:nvPr>
              <p:custDataLst>
                <p:tags r:id="rId88"/>
              </p:custDataLst>
            </p:nvPr>
          </p:nvPicPr>
          <p:blipFill>
            <a:blip r:embed="rId121" cstate="print"/>
            <a:srcRect/>
            <a:stretch>
              <a:fillRect/>
            </a:stretch>
          </p:blipFill>
          <p:spPr bwMode="auto">
            <a:xfrm>
              <a:off x="9148507" y="4982379"/>
              <a:ext cx="296025" cy="296025"/>
            </a:xfrm>
            <a:prstGeom prst="rect">
              <a:avLst/>
            </a:prstGeom>
            <a:noFill/>
            <a:ln w="9525">
              <a:noFill/>
              <a:miter lim="800000"/>
              <a:headEnd/>
              <a:tailEnd/>
            </a:ln>
          </p:spPr>
        </p:pic>
        <p:pic>
          <p:nvPicPr>
            <p:cNvPr id="4199" name="Picture 275" descr="Metering0000"/>
            <p:cNvPicPr>
              <a:picLocks noChangeAspect="1" noChangeArrowheads="1"/>
            </p:cNvPicPr>
            <p:nvPr>
              <p:custDataLst>
                <p:tags r:id="rId89"/>
              </p:custDataLst>
            </p:nvPr>
          </p:nvPicPr>
          <p:blipFill>
            <a:blip r:embed="rId121" cstate="print"/>
            <a:srcRect/>
            <a:stretch>
              <a:fillRect/>
            </a:stretch>
          </p:blipFill>
          <p:spPr bwMode="auto">
            <a:xfrm>
              <a:off x="1919581" y="4478659"/>
              <a:ext cx="296025" cy="296025"/>
            </a:xfrm>
            <a:prstGeom prst="rect">
              <a:avLst/>
            </a:prstGeom>
            <a:noFill/>
            <a:ln w="9525">
              <a:noFill/>
              <a:miter lim="800000"/>
              <a:headEnd/>
              <a:tailEnd/>
            </a:ln>
          </p:spPr>
        </p:pic>
        <p:pic>
          <p:nvPicPr>
            <p:cNvPr id="4200" name="Picture 275" descr="Metering0000"/>
            <p:cNvPicPr>
              <a:picLocks noChangeAspect="1" noChangeArrowheads="1"/>
            </p:cNvPicPr>
            <p:nvPr>
              <p:custDataLst>
                <p:tags r:id="rId90"/>
              </p:custDataLst>
            </p:nvPr>
          </p:nvPicPr>
          <p:blipFill>
            <a:blip r:embed="rId121" cstate="print"/>
            <a:srcRect/>
            <a:stretch>
              <a:fillRect/>
            </a:stretch>
          </p:blipFill>
          <p:spPr bwMode="auto">
            <a:xfrm>
              <a:off x="2817397" y="3509416"/>
              <a:ext cx="296025" cy="296025"/>
            </a:xfrm>
            <a:prstGeom prst="rect">
              <a:avLst/>
            </a:prstGeom>
            <a:noFill/>
            <a:ln w="9525">
              <a:noFill/>
              <a:miter lim="800000"/>
              <a:headEnd/>
              <a:tailEnd/>
            </a:ln>
          </p:spPr>
        </p:pic>
        <p:pic>
          <p:nvPicPr>
            <p:cNvPr id="4201" name="Picture 275" descr="Metering0000"/>
            <p:cNvPicPr>
              <a:picLocks noChangeAspect="1" noChangeArrowheads="1"/>
            </p:cNvPicPr>
            <p:nvPr>
              <p:custDataLst>
                <p:tags r:id="rId91"/>
              </p:custDataLst>
            </p:nvPr>
          </p:nvPicPr>
          <p:blipFill>
            <a:blip r:embed="rId121" cstate="print"/>
            <a:srcRect/>
            <a:stretch>
              <a:fillRect/>
            </a:stretch>
          </p:blipFill>
          <p:spPr bwMode="auto">
            <a:xfrm>
              <a:off x="3953750" y="2361127"/>
              <a:ext cx="296025" cy="296025"/>
            </a:xfrm>
            <a:prstGeom prst="rect">
              <a:avLst/>
            </a:prstGeom>
            <a:noFill/>
            <a:ln w="9525">
              <a:noFill/>
              <a:miter lim="800000"/>
              <a:headEnd/>
              <a:tailEnd/>
            </a:ln>
          </p:spPr>
        </p:pic>
        <p:pic>
          <p:nvPicPr>
            <p:cNvPr id="4202" name="Picture 275" descr="Metering0000"/>
            <p:cNvPicPr>
              <a:picLocks noChangeAspect="1" noChangeArrowheads="1"/>
            </p:cNvPicPr>
            <p:nvPr>
              <p:custDataLst>
                <p:tags r:id="rId92"/>
              </p:custDataLst>
            </p:nvPr>
          </p:nvPicPr>
          <p:blipFill>
            <a:blip r:embed="rId121" cstate="print"/>
            <a:srcRect/>
            <a:stretch>
              <a:fillRect/>
            </a:stretch>
          </p:blipFill>
          <p:spPr bwMode="auto">
            <a:xfrm>
              <a:off x="1525628" y="5020455"/>
              <a:ext cx="296025" cy="296025"/>
            </a:xfrm>
            <a:prstGeom prst="rect">
              <a:avLst/>
            </a:prstGeom>
            <a:noFill/>
            <a:ln w="9525">
              <a:noFill/>
              <a:miter lim="800000"/>
              <a:headEnd/>
              <a:tailEnd/>
            </a:ln>
          </p:spPr>
        </p:pic>
        <p:pic>
          <p:nvPicPr>
            <p:cNvPr id="4203" name="Picture 275" descr="Metering0000"/>
            <p:cNvPicPr>
              <a:picLocks noChangeAspect="1" noChangeArrowheads="1"/>
            </p:cNvPicPr>
            <p:nvPr>
              <p:custDataLst>
                <p:tags r:id="rId93"/>
              </p:custDataLst>
            </p:nvPr>
          </p:nvPicPr>
          <p:blipFill>
            <a:blip r:embed="rId121" cstate="print"/>
            <a:srcRect/>
            <a:stretch>
              <a:fillRect/>
            </a:stretch>
          </p:blipFill>
          <p:spPr bwMode="auto">
            <a:xfrm>
              <a:off x="4646066" y="3447347"/>
              <a:ext cx="296025" cy="296025"/>
            </a:xfrm>
            <a:prstGeom prst="rect">
              <a:avLst/>
            </a:prstGeom>
            <a:noFill/>
            <a:ln w="9525">
              <a:noFill/>
              <a:miter lim="800000"/>
              <a:headEnd/>
              <a:tailEnd/>
            </a:ln>
          </p:spPr>
        </p:pic>
        <p:pic>
          <p:nvPicPr>
            <p:cNvPr id="4204" name="Picture 275" descr="Metering0000"/>
            <p:cNvPicPr>
              <a:picLocks noChangeAspect="1" noChangeArrowheads="1"/>
            </p:cNvPicPr>
            <p:nvPr>
              <p:custDataLst>
                <p:tags r:id="rId94"/>
              </p:custDataLst>
            </p:nvPr>
          </p:nvPicPr>
          <p:blipFill>
            <a:blip r:embed="rId121" cstate="print"/>
            <a:srcRect/>
            <a:stretch>
              <a:fillRect/>
            </a:stretch>
          </p:blipFill>
          <p:spPr bwMode="auto">
            <a:xfrm>
              <a:off x="5235873" y="2363514"/>
              <a:ext cx="296025" cy="296025"/>
            </a:xfrm>
            <a:prstGeom prst="rect">
              <a:avLst/>
            </a:prstGeom>
            <a:noFill/>
            <a:ln w="9525">
              <a:noFill/>
              <a:miter lim="800000"/>
              <a:headEnd/>
              <a:tailEnd/>
            </a:ln>
          </p:spPr>
        </p:pic>
        <p:pic>
          <p:nvPicPr>
            <p:cNvPr id="4205" name="Picture 275" descr="Metering0000"/>
            <p:cNvPicPr>
              <a:picLocks noChangeAspect="1" noChangeArrowheads="1"/>
            </p:cNvPicPr>
            <p:nvPr>
              <p:custDataLst>
                <p:tags r:id="rId95"/>
              </p:custDataLst>
            </p:nvPr>
          </p:nvPicPr>
          <p:blipFill>
            <a:blip r:embed="rId121" cstate="print"/>
            <a:srcRect/>
            <a:stretch>
              <a:fillRect/>
            </a:stretch>
          </p:blipFill>
          <p:spPr bwMode="auto">
            <a:xfrm>
              <a:off x="8069449" y="3072542"/>
              <a:ext cx="296025" cy="296025"/>
            </a:xfrm>
            <a:prstGeom prst="rect">
              <a:avLst/>
            </a:prstGeom>
            <a:noFill/>
            <a:ln w="9525">
              <a:noFill/>
              <a:miter lim="800000"/>
              <a:headEnd/>
              <a:tailEnd/>
            </a:ln>
          </p:spPr>
        </p:pic>
        <p:pic>
          <p:nvPicPr>
            <p:cNvPr id="4206" name="Picture 275" descr="Metering0000"/>
            <p:cNvPicPr>
              <a:picLocks noChangeAspect="1" noChangeArrowheads="1"/>
            </p:cNvPicPr>
            <p:nvPr>
              <p:custDataLst>
                <p:tags r:id="rId96"/>
              </p:custDataLst>
            </p:nvPr>
          </p:nvPicPr>
          <p:blipFill>
            <a:blip r:embed="rId121" cstate="print"/>
            <a:srcRect/>
            <a:stretch>
              <a:fillRect/>
            </a:stretch>
          </p:blipFill>
          <p:spPr bwMode="auto">
            <a:xfrm>
              <a:off x="7627799" y="3487931"/>
              <a:ext cx="296025" cy="296025"/>
            </a:xfrm>
            <a:prstGeom prst="rect">
              <a:avLst/>
            </a:prstGeom>
            <a:noFill/>
            <a:ln w="9525">
              <a:noFill/>
              <a:miter lim="800000"/>
              <a:headEnd/>
              <a:tailEnd/>
            </a:ln>
          </p:spPr>
        </p:pic>
        <p:pic>
          <p:nvPicPr>
            <p:cNvPr id="4207" name="Picture 275" descr="Metering0000"/>
            <p:cNvPicPr>
              <a:picLocks noChangeAspect="1" noChangeArrowheads="1"/>
            </p:cNvPicPr>
            <p:nvPr>
              <p:custDataLst>
                <p:tags r:id="rId97"/>
              </p:custDataLst>
            </p:nvPr>
          </p:nvPicPr>
          <p:blipFill>
            <a:blip r:embed="rId121" cstate="print"/>
            <a:srcRect/>
            <a:stretch>
              <a:fillRect/>
            </a:stretch>
          </p:blipFill>
          <p:spPr bwMode="auto">
            <a:xfrm>
              <a:off x="7186149" y="3905708"/>
              <a:ext cx="296025" cy="296025"/>
            </a:xfrm>
            <a:prstGeom prst="rect">
              <a:avLst/>
            </a:prstGeom>
            <a:noFill/>
            <a:ln w="9525">
              <a:noFill/>
              <a:miter lim="800000"/>
              <a:headEnd/>
              <a:tailEnd/>
            </a:ln>
          </p:spPr>
        </p:pic>
        <p:pic>
          <p:nvPicPr>
            <p:cNvPr id="4208" name="Picture 275" descr="Metering0000"/>
            <p:cNvPicPr>
              <a:picLocks noChangeAspect="1" noChangeArrowheads="1"/>
            </p:cNvPicPr>
            <p:nvPr>
              <p:custDataLst>
                <p:tags r:id="rId98"/>
              </p:custDataLst>
            </p:nvPr>
          </p:nvPicPr>
          <p:blipFill>
            <a:blip r:embed="rId121" cstate="print"/>
            <a:srcRect/>
            <a:stretch>
              <a:fillRect/>
            </a:stretch>
          </p:blipFill>
          <p:spPr bwMode="auto">
            <a:xfrm>
              <a:off x="8905003" y="2318156"/>
              <a:ext cx="296025" cy="296025"/>
            </a:xfrm>
            <a:prstGeom prst="rect">
              <a:avLst/>
            </a:prstGeom>
            <a:noFill/>
            <a:ln w="9525">
              <a:noFill/>
              <a:miter lim="800000"/>
              <a:headEnd/>
              <a:tailEnd/>
            </a:ln>
          </p:spPr>
        </p:pic>
        <p:pic>
          <p:nvPicPr>
            <p:cNvPr id="4209" name="Picture 277" descr="Metering0000"/>
            <p:cNvPicPr>
              <a:picLocks noChangeAspect="1" noChangeArrowheads="1"/>
            </p:cNvPicPr>
            <p:nvPr>
              <p:custDataLst>
                <p:tags r:id="rId99"/>
              </p:custDataLst>
            </p:nvPr>
          </p:nvPicPr>
          <p:blipFill>
            <a:blip r:embed="rId121" cstate="print"/>
            <a:srcRect/>
            <a:stretch>
              <a:fillRect/>
            </a:stretch>
          </p:blipFill>
          <p:spPr bwMode="auto">
            <a:xfrm>
              <a:off x="9349040" y="3912870"/>
              <a:ext cx="296025" cy="296025"/>
            </a:xfrm>
            <a:prstGeom prst="rect">
              <a:avLst/>
            </a:prstGeom>
            <a:noFill/>
            <a:ln w="9525">
              <a:noFill/>
              <a:miter lim="800000"/>
              <a:headEnd/>
              <a:tailEnd/>
            </a:ln>
          </p:spPr>
        </p:pic>
        <p:pic>
          <p:nvPicPr>
            <p:cNvPr id="4210" name="Picture 277" descr="Metering0000"/>
            <p:cNvPicPr>
              <a:picLocks noChangeAspect="1" noChangeArrowheads="1"/>
            </p:cNvPicPr>
            <p:nvPr>
              <p:custDataLst>
                <p:tags r:id="rId100"/>
              </p:custDataLst>
            </p:nvPr>
          </p:nvPicPr>
          <p:blipFill>
            <a:blip r:embed="rId121" cstate="print"/>
            <a:srcRect/>
            <a:stretch>
              <a:fillRect/>
            </a:stretch>
          </p:blipFill>
          <p:spPr bwMode="auto">
            <a:xfrm>
              <a:off x="11270813" y="3912870"/>
              <a:ext cx="296025" cy="296025"/>
            </a:xfrm>
            <a:prstGeom prst="rect">
              <a:avLst/>
            </a:prstGeom>
            <a:noFill/>
            <a:ln w="9525">
              <a:noFill/>
              <a:miter lim="800000"/>
              <a:headEnd/>
              <a:tailEnd/>
            </a:ln>
          </p:spPr>
        </p:pic>
        <p:pic>
          <p:nvPicPr>
            <p:cNvPr id="4211" name="Picture 277" descr="Metering0000"/>
            <p:cNvPicPr>
              <a:picLocks noChangeAspect="1" noChangeArrowheads="1"/>
            </p:cNvPicPr>
            <p:nvPr>
              <p:custDataLst>
                <p:tags r:id="rId101"/>
              </p:custDataLst>
            </p:nvPr>
          </p:nvPicPr>
          <p:blipFill>
            <a:blip r:embed="rId121" cstate="print"/>
            <a:srcRect/>
            <a:stretch>
              <a:fillRect/>
            </a:stretch>
          </p:blipFill>
          <p:spPr bwMode="auto">
            <a:xfrm>
              <a:off x="4252162" y="4531179"/>
              <a:ext cx="296025" cy="296025"/>
            </a:xfrm>
            <a:prstGeom prst="rect">
              <a:avLst/>
            </a:prstGeom>
            <a:noFill/>
            <a:ln w="9525">
              <a:noFill/>
              <a:miter lim="800000"/>
              <a:headEnd/>
              <a:tailEnd/>
            </a:ln>
          </p:spPr>
        </p:pic>
        <p:pic>
          <p:nvPicPr>
            <p:cNvPr id="4212" name="Picture 277" descr="Metering0000"/>
            <p:cNvPicPr>
              <a:picLocks noChangeAspect="1" noChangeArrowheads="1"/>
            </p:cNvPicPr>
            <p:nvPr>
              <p:custDataLst>
                <p:tags r:id="rId102"/>
              </p:custDataLst>
            </p:nvPr>
          </p:nvPicPr>
          <p:blipFill>
            <a:blip r:embed="rId121" cstate="print"/>
            <a:srcRect/>
            <a:stretch>
              <a:fillRect/>
            </a:stretch>
          </p:blipFill>
          <p:spPr bwMode="auto">
            <a:xfrm>
              <a:off x="6639361" y="4531179"/>
              <a:ext cx="296025" cy="296025"/>
            </a:xfrm>
            <a:prstGeom prst="rect">
              <a:avLst/>
            </a:prstGeom>
            <a:noFill/>
            <a:ln w="9525">
              <a:noFill/>
              <a:miter lim="800000"/>
              <a:headEnd/>
              <a:tailEnd/>
            </a:ln>
          </p:spPr>
        </p:pic>
        <p:pic>
          <p:nvPicPr>
            <p:cNvPr id="4213" name="Picture 200" descr="Wasserstoffspeicher0000"/>
            <p:cNvPicPr>
              <a:picLocks noChangeAspect="1" noChangeArrowheads="1"/>
            </p:cNvPicPr>
            <p:nvPr>
              <p:custDataLst>
                <p:tags r:id="rId103"/>
              </p:custDataLst>
            </p:nvPr>
          </p:nvPicPr>
          <p:blipFill>
            <a:blip r:embed="rId122" cstate="print"/>
            <a:srcRect/>
            <a:stretch>
              <a:fillRect/>
            </a:stretch>
          </p:blipFill>
          <p:spPr bwMode="auto">
            <a:xfrm>
              <a:off x="5491169" y="2186854"/>
              <a:ext cx="904785" cy="1301077"/>
            </a:xfrm>
            <a:prstGeom prst="rect">
              <a:avLst/>
            </a:prstGeom>
            <a:noFill/>
            <a:ln w="9525">
              <a:noFill/>
              <a:miter lim="800000"/>
              <a:headEnd/>
              <a:tailEnd/>
            </a:ln>
          </p:spPr>
        </p:pic>
      </p:grpSp>
      <p:sp>
        <p:nvSpPr>
          <p:cNvPr id="4104" name="Rectangle 2"/>
          <p:cNvSpPr>
            <a:spLocks noGrp="1" noChangeArrowheads="1"/>
          </p:cNvSpPr>
          <p:nvPr>
            <p:ph type="title" idx="4294967295"/>
          </p:nvPr>
        </p:nvSpPr>
        <p:spPr/>
        <p:txBody>
          <a:bodyPr/>
          <a:lstStyle/>
          <a:p>
            <a:r>
              <a:rPr lang="zh-CN" altLang="en-US" dirty="0">
                <a:latin typeface="等线" panose="02010600030101010101" pitchFamily="2" charset="-122"/>
              </a:rPr>
              <a:t>多层次的能源互联网架构</a:t>
            </a:r>
            <a:endParaRPr lang="en-US" dirty="0">
              <a:latin typeface="等线" panose="02010600030101010101" pitchFamily="2" charset="-122"/>
            </a:endParaRPr>
          </a:p>
        </p:txBody>
      </p:sp>
      <p:pic>
        <p:nvPicPr>
          <p:cNvPr id="4107" name="Picture 110" descr="NewRail0000"/>
          <p:cNvPicPr>
            <a:picLocks noChangeAspect="1" noChangeArrowheads="1"/>
          </p:cNvPicPr>
          <p:nvPr/>
        </p:nvPicPr>
        <p:blipFill>
          <a:blip r:embed="rId123" cstate="print"/>
          <a:srcRect/>
          <a:stretch>
            <a:fillRect/>
          </a:stretch>
        </p:blipFill>
        <p:spPr bwMode="auto">
          <a:xfrm>
            <a:off x="3434059" y="2627233"/>
            <a:ext cx="1531935" cy="759354"/>
          </a:xfrm>
          <a:prstGeom prst="rect">
            <a:avLst/>
          </a:prstGeom>
          <a:noFill/>
          <a:ln w="9525">
            <a:noFill/>
            <a:miter lim="800000"/>
            <a:headEnd/>
            <a:tailEnd/>
          </a:ln>
        </p:spPr>
      </p:pic>
      <p:pic>
        <p:nvPicPr>
          <p:cNvPr id="4108" name="Picture 106" descr="Hochhäuser0000"/>
          <p:cNvPicPr>
            <a:picLocks noChangeAspect="1" noChangeArrowheads="1"/>
          </p:cNvPicPr>
          <p:nvPr/>
        </p:nvPicPr>
        <p:blipFill>
          <a:blip r:embed="rId124" cstate="print"/>
          <a:srcRect/>
          <a:stretch>
            <a:fillRect/>
          </a:stretch>
        </p:blipFill>
        <p:spPr bwMode="auto">
          <a:xfrm>
            <a:off x="7024050" y="2955316"/>
            <a:ext cx="511835" cy="619125"/>
          </a:xfrm>
          <a:prstGeom prst="rect">
            <a:avLst/>
          </a:prstGeom>
          <a:noFill/>
          <a:ln w="9525">
            <a:noFill/>
            <a:miter lim="800000"/>
            <a:headEnd/>
            <a:tailEnd/>
          </a:ln>
        </p:spPr>
      </p:pic>
      <p:pic>
        <p:nvPicPr>
          <p:cNvPr id="4109" name="Picture 105" descr="Fabrik0000"/>
          <p:cNvPicPr>
            <a:picLocks noChangeAspect="1" noChangeArrowheads="1"/>
          </p:cNvPicPr>
          <p:nvPr/>
        </p:nvPicPr>
        <p:blipFill>
          <a:blip r:embed="rId125" cstate="print"/>
          <a:srcRect/>
          <a:stretch>
            <a:fillRect/>
          </a:stretch>
        </p:blipFill>
        <p:spPr bwMode="auto">
          <a:xfrm>
            <a:off x="7757284" y="3094223"/>
            <a:ext cx="511835" cy="477573"/>
          </a:xfrm>
          <a:prstGeom prst="rect">
            <a:avLst/>
          </a:prstGeom>
          <a:noFill/>
          <a:ln w="9525">
            <a:noFill/>
            <a:miter lim="800000"/>
            <a:headEnd/>
            <a:tailEnd/>
          </a:ln>
        </p:spPr>
      </p:pic>
      <p:pic>
        <p:nvPicPr>
          <p:cNvPr id="4110" name="Picture 59" descr="Ortsnetzstation0000"/>
          <p:cNvPicPr>
            <a:picLocks noChangeAspect="1" noChangeArrowheads="1"/>
          </p:cNvPicPr>
          <p:nvPr/>
        </p:nvPicPr>
        <p:blipFill>
          <a:blip r:embed="rId126" cstate="print"/>
          <a:srcRect/>
          <a:stretch>
            <a:fillRect/>
          </a:stretch>
        </p:blipFill>
        <p:spPr bwMode="auto">
          <a:xfrm>
            <a:off x="7428756" y="2682795"/>
            <a:ext cx="380901" cy="308240"/>
          </a:xfrm>
          <a:prstGeom prst="rect">
            <a:avLst/>
          </a:prstGeom>
          <a:noFill/>
          <a:ln w="9525">
            <a:noFill/>
            <a:miter lim="800000"/>
            <a:headEnd/>
            <a:tailEnd/>
          </a:ln>
        </p:spPr>
      </p:pic>
      <p:pic>
        <p:nvPicPr>
          <p:cNvPr id="4111" name="Picture 108" descr="Siedlung0000"/>
          <p:cNvPicPr>
            <a:picLocks noChangeAspect="1" noChangeArrowheads="1"/>
          </p:cNvPicPr>
          <p:nvPr/>
        </p:nvPicPr>
        <p:blipFill>
          <a:blip r:embed="rId127" cstate="print"/>
          <a:srcRect/>
          <a:stretch>
            <a:fillRect/>
          </a:stretch>
        </p:blipFill>
        <p:spPr bwMode="auto">
          <a:xfrm>
            <a:off x="8239361" y="2743650"/>
            <a:ext cx="511835" cy="263261"/>
          </a:xfrm>
          <a:prstGeom prst="rect">
            <a:avLst/>
          </a:prstGeom>
          <a:noFill/>
          <a:ln w="9525">
            <a:noFill/>
            <a:miter lim="800000"/>
            <a:headEnd/>
            <a:tailEnd/>
          </a:ln>
        </p:spPr>
      </p:pic>
      <p:pic>
        <p:nvPicPr>
          <p:cNvPr id="4112" name="Picture 203" descr="Distribution3_0000"/>
          <p:cNvPicPr>
            <a:picLocks noChangeAspect="1" noChangeArrowheads="1"/>
          </p:cNvPicPr>
          <p:nvPr/>
        </p:nvPicPr>
        <p:blipFill>
          <a:blip r:embed="rId128" cstate="print"/>
          <a:srcRect/>
          <a:stretch>
            <a:fillRect/>
          </a:stretch>
        </p:blipFill>
        <p:spPr bwMode="auto">
          <a:xfrm>
            <a:off x="5118355" y="2696025"/>
            <a:ext cx="1505749" cy="685271"/>
          </a:xfrm>
          <a:prstGeom prst="rect">
            <a:avLst/>
          </a:prstGeom>
          <a:noFill/>
          <a:ln w="9525">
            <a:noFill/>
            <a:miter lim="800000"/>
            <a:headEnd/>
            <a:tailEnd/>
          </a:ln>
        </p:spPr>
      </p:pic>
      <p:pic>
        <p:nvPicPr>
          <p:cNvPr id="4113" name="Picture 108" descr="NewUmspannstation0000"/>
          <p:cNvPicPr>
            <a:picLocks noChangeAspect="1" noChangeArrowheads="1"/>
          </p:cNvPicPr>
          <p:nvPr/>
        </p:nvPicPr>
        <p:blipFill>
          <a:blip r:embed="rId129" cstate="print"/>
          <a:srcRect/>
          <a:stretch>
            <a:fillRect/>
          </a:stretch>
        </p:blipFill>
        <p:spPr bwMode="auto">
          <a:xfrm>
            <a:off x="1965211" y="2670889"/>
            <a:ext cx="1173651" cy="707760"/>
          </a:xfrm>
          <a:prstGeom prst="rect">
            <a:avLst/>
          </a:prstGeom>
          <a:noFill/>
          <a:ln w="9525">
            <a:noFill/>
            <a:miter lim="800000"/>
            <a:headEnd/>
            <a:tailEnd/>
          </a:ln>
        </p:spPr>
      </p:pic>
      <p:pic>
        <p:nvPicPr>
          <p:cNvPr id="4114" name="Picture 99" descr="Gaskraftwerk0000"/>
          <p:cNvPicPr>
            <a:picLocks noChangeAspect="1" noChangeArrowheads="1"/>
          </p:cNvPicPr>
          <p:nvPr/>
        </p:nvPicPr>
        <p:blipFill>
          <a:blip r:embed="rId130" cstate="print"/>
          <a:srcRect/>
          <a:stretch>
            <a:fillRect/>
          </a:stretch>
        </p:blipFill>
        <p:spPr bwMode="auto">
          <a:xfrm>
            <a:off x="574923" y="2338837"/>
            <a:ext cx="1005816" cy="826823"/>
          </a:xfrm>
          <a:prstGeom prst="rect">
            <a:avLst/>
          </a:prstGeom>
          <a:noFill/>
          <a:ln w="9525">
            <a:noFill/>
            <a:miter lim="800000"/>
            <a:headEnd/>
            <a:tailEnd/>
          </a:ln>
        </p:spPr>
      </p:pic>
      <p:pic>
        <p:nvPicPr>
          <p:cNvPr id="4115" name="Picture 110" descr="Windkraftwerk0000"/>
          <p:cNvPicPr>
            <a:picLocks noChangeAspect="1" noChangeArrowheads="1"/>
          </p:cNvPicPr>
          <p:nvPr/>
        </p:nvPicPr>
        <p:blipFill>
          <a:blip r:embed="rId131" cstate="print"/>
          <a:srcRect/>
          <a:stretch>
            <a:fillRect/>
          </a:stretch>
        </p:blipFill>
        <p:spPr bwMode="auto">
          <a:xfrm>
            <a:off x="244015" y="3022785"/>
            <a:ext cx="1005816" cy="522552"/>
          </a:xfrm>
          <a:prstGeom prst="rect">
            <a:avLst/>
          </a:prstGeom>
          <a:noFill/>
          <a:ln w="9525">
            <a:noFill/>
            <a:miter lim="800000"/>
            <a:headEnd/>
            <a:tailEnd/>
          </a:ln>
        </p:spPr>
      </p:pic>
      <p:pic>
        <p:nvPicPr>
          <p:cNvPr id="123" name="Picture 107" descr="Photovoltaikfeld0000"/>
          <p:cNvPicPr>
            <a:picLocks noChangeAspect="1" noChangeArrowheads="1"/>
          </p:cNvPicPr>
          <p:nvPr>
            <p:custDataLst>
              <p:tags r:id="rId3"/>
            </p:custDataLst>
          </p:nvPr>
        </p:nvPicPr>
        <p:blipFill>
          <a:blip r:embed="rId112" cstate="print"/>
          <a:srcRect/>
          <a:stretch>
            <a:fillRect/>
          </a:stretch>
        </p:blipFill>
        <p:spPr bwMode="auto">
          <a:xfrm>
            <a:off x="1690035" y="2087214"/>
            <a:ext cx="510047" cy="190983"/>
          </a:xfrm>
          <a:prstGeom prst="rect">
            <a:avLst/>
          </a:prstGeom>
          <a:noFill/>
          <a:ln w="9525">
            <a:noFill/>
            <a:miter lim="800000"/>
            <a:headEnd/>
            <a:tailEnd/>
          </a:ln>
        </p:spPr>
      </p:pic>
      <p:sp>
        <p:nvSpPr>
          <p:cNvPr id="124" name="Rectangle 34"/>
          <p:cNvSpPr>
            <a:spLocks noChangeArrowheads="1"/>
          </p:cNvSpPr>
          <p:nvPr>
            <p:custDataLst>
              <p:tags r:id="rId4"/>
            </p:custDataLst>
          </p:nvPr>
        </p:nvSpPr>
        <p:spPr bwMode="auto">
          <a:xfrm>
            <a:off x="1291094" y="2571908"/>
            <a:ext cx="923452" cy="112275"/>
          </a:xfrm>
          <a:prstGeom prst="rect">
            <a:avLst/>
          </a:prstGeom>
          <a:noFill/>
          <a:ln w="28575">
            <a:noFill/>
            <a:miter lim="800000"/>
            <a:headEnd/>
            <a:tailEnd/>
          </a:ln>
        </p:spPr>
        <p:txBody>
          <a:bodyPr lIns="0" tIns="0" rIns="0" bIns="0">
            <a:spAutoFit/>
          </a:bodyPr>
          <a:lstStyle/>
          <a:p>
            <a:pPr eaLnBrk="1" hangingPunct="1">
              <a:lnSpc>
                <a:spcPct val="110000"/>
              </a:lnSpc>
              <a:spcBef>
                <a:spcPct val="50000"/>
              </a:spcBef>
              <a:buClr>
                <a:schemeClr val="folHlink"/>
              </a:buClr>
            </a:pPr>
            <a:r>
              <a:rPr lang="zh-CN" altLang="en-US" sz="700" i="1" dirty="0">
                <a:latin typeface="等线" panose="02010600030101010101" pitchFamily="2" charset="-122"/>
                <a:ea typeface="等线" panose="02010600030101010101" pitchFamily="2" charset="-122"/>
              </a:rPr>
              <a:t>大型地面电站</a:t>
            </a:r>
            <a:endParaRPr lang="en-US" sz="700" i="1" dirty="0">
              <a:latin typeface="等线" panose="02010600030101010101" pitchFamily="2" charset="-122"/>
              <a:ea typeface="等线" panose="02010600030101010101" pitchFamily="2" charset="-122"/>
            </a:endParaRPr>
          </a:p>
        </p:txBody>
      </p:sp>
      <p:pic>
        <p:nvPicPr>
          <p:cNvPr id="125" name="Picture 107" descr="Photovoltaikfeld0000"/>
          <p:cNvPicPr>
            <a:picLocks noChangeAspect="1" noChangeArrowheads="1"/>
          </p:cNvPicPr>
          <p:nvPr>
            <p:custDataLst>
              <p:tags r:id="rId5"/>
            </p:custDataLst>
          </p:nvPr>
        </p:nvPicPr>
        <p:blipFill>
          <a:blip r:embed="rId112" cstate="print"/>
          <a:srcRect/>
          <a:stretch>
            <a:fillRect/>
          </a:stretch>
        </p:blipFill>
        <p:spPr bwMode="auto">
          <a:xfrm>
            <a:off x="1561623" y="2357594"/>
            <a:ext cx="510047" cy="190983"/>
          </a:xfrm>
          <a:prstGeom prst="rect">
            <a:avLst/>
          </a:prstGeom>
          <a:noFill/>
          <a:ln w="9525">
            <a:noFill/>
            <a:miter lim="800000"/>
            <a:headEnd/>
            <a:tailEnd/>
          </a:ln>
        </p:spPr>
      </p:pic>
      <p:pic>
        <p:nvPicPr>
          <p:cNvPr id="126" name="Picture 107" descr="Photovoltaikfeld0000"/>
          <p:cNvPicPr>
            <a:picLocks noChangeAspect="1" noChangeArrowheads="1"/>
          </p:cNvPicPr>
          <p:nvPr>
            <p:custDataLst>
              <p:tags r:id="rId6"/>
            </p:custDataLst>
          </p:nvPr>
        </p:nvPicPr>
        <p:blipFill>
          <a:blip r:embed="rId112" cstate="print"/>
          <a:srcRect/>
          <a:stretch>
            <a:fillRect/>
          </a:stretch>
        </p:blipFill>
        <p:spPr bwMode="auto">
          <a:xfrm>
            <a:off x="1071538" y="2357594"/>
            <a:ext cx="510047" cy="190983"/>
          </a:xfrm>
          <a:prstGeom prst="rect">
            <a:avLst/>
          </a:prstGeom>
          <a:noFill/>
          <a:ln w="9525">
            <a:noFill/>
            <a:miter lim="800000"/>
            <a:headEnd/>
            <a:tailEnd/>
          </a:ln>
        </p:spPr>
      </p:pic>
      <p:pic>
        <p:nvPicPr>
          <p:cNvPr id="127" name="Picture 107" descr="Photovoltaikfeld0000"/>
          <p:cNvPicPr>
            <a:picLocks noChangeAspect="1" noChangeArrowheads="1"/>
          </p:cNvPicPr>
          <p:nvPr>
            <p:custDataLst>
              <p:tags r:id="rId7"/>
            </p:custDataLst>
          </p:nvPr>
        </p:nvPicPr>
        <p:blipFill>
          <a:blip r:embed="rId112" cstate="print"/>
          <a:srcRect/>
          <a:stretch>
            <a:fillRect/>
          </a:stretch>
        </p:blipFill>
        <p:spPr bwMode="auto">
          <a:xfrm>
            <a:off x="1208030" y="2095173"/>
            <a:ext cx="510047" cy="190983"/>
          </a:xfrm>
          <a:prstGeom prst="rect">
            <a:avLst/>
          </a:prstGeom>
          <a:noFill/>
          <a:ln w="9525">
            <a:noFill/>
            <a:miter lim="800000"/>
            <a:headEnd/>
            <a:tailEnd/>
          </a:ln>
        </p:spPr>
      </p:pic>
      <p:sp>
        <p:nvSpPr>
          <p:cNvPr id="4" name="矩形 3"/>
          <p:cNvSpPr/>
          <p:nvPr/>
        </p:nvSpPr>
        <p:spPr>
          <a:xfrm>
            <a:off x="279509" y="4347800"/>
            <a:ext cx="2818377" cy="830997"/>
          </a:xfrm>
          <a:prstGeom prst="rect">
            <a:avLst/>
          </a:prstGeom>
        </p:spPr>
        <p:txBody>
          <a:bodyPr wrap="square">
            <a:spAutoFit/>
          </a:bodyPr>
          <a:lstStyle/>
          <a:p>
            <a:r>
              <a:rPr lang="zh-CN" altLang="en-US" sz="1200" dirty="0">
                <a:ea typeface="等线" panose="02010600030101010101" pitchFamily="2" charset="-122"/>
              </a:rPr>
              <a:t>在大规模可再生能源基地，采取大规模输电、储能、弃风光电制氢，建立源端多能源互补网络和就地消纳等方式，平抑可再生能源波动性。</a:t>
            </a:r>
          </a:p>
        </p:txBody>
      </p:sp>
      <p:sp>
        <p:nvSpPr>
          <p:cNvPr id="6" name="矩形 5"/>
          <p:cNvSpPr/>
          <p:nvPr/>
        </p:nvSpPr>
        <p:spPr>
          <a:xfrm>
            <a:off x="6118791" y="4354980"/>
            <a:ext cx="2845697" cy="830997"/>
          </a:xfrm>
          <a:prstGeom prst="rect">
            <a:avLst/>
          </a:prstGeom>
        </p:spPr>
        <p:txBody>
          <a:bodyPr wrap="square">
            <a:spAutoFit/>
          </a:bodyPr>
          <a:lstStyle/>
          <a:p>
            <a:r>
              <a:rPr lang="zh-CN" altLang="en-US" sz="1200" dirty="0">
                <a:ea typeface="等线" panose="02010600030101010101" pitchFamily="2" charset="-122"/>
              </a:rPr>
              <a:t>采取可再生能源和清洁能源热电冷联供等方式，大幅提高能源利用效率。有园区能源微网、区域综合能源网、大型企业综合能源网等形式。</a:t>
            </a:r>
          </a:p>
        </p:txBody>
      </p:sp>
      <p:sp>
        <p:nvSpPr>
          <p:cNvPr id="8" name="矩形 7"/>
          <p:cNvSpPr/>
          <p:nvPr/>
        </p:nvSpPr>
        <p:spPr>
          <a:xfrm>
            <a:off x="3555710" y="4347800"/>
            <a:ext cx="2240426" cy="646331"/>
          </a:xfrm>
          <a:prstGeom prst="rect">
            <a:avLst/>
          </a:prstGeom>
        </p:spPr>
        <p:txBody>
          <a:bodyPr wrap="square">
            <a:spAutoFit/>
          </a:bodyPr>
          <a:lstStyle/>
          <a:p>
            <a:r>
              <a:rPr lang="zh-CN" altLang="en-US" sz="1200" dirty="0">
                <a:ea typeface="等线" panose="02010600030101010101" pitchFamily="2" charset="-122"/>
              </a:rPr>
              <a:t>电力网和管网（气网、热网），包括源端互补的电力网络，远距离传输网络和配送网络。</a:t>
            </a:r>
          </a:p>
        </p:txBody>
      </p:sp>
      <p:sp>
        <p:nvSpPr>
          <p:cNvPr id="9" name="矩形 8"/>
          <p:cNvSpPr/>
          <p:nvPr/>
        </p:nvSpPr>
        <p:spPr>
          <a:xfrm>
            <a:off x="765839" y="4075514"/>
            <a:ext cx="1620957" cy="307777"/>
          </a:xfrm>
          <a:prstGeom prst="rect">
            <a:avLst/>
          </a:prstGeom>
        </p:spPr>
        <p:txBody>
          <a:bodyPr wrap="none">
            <a:spAutoFit/>
          </a:bodyPr>
          <a:lstStyle/>
          <a:p>
            <a:r>
              <a:rPr lang="zh-CN" altLang="en-US" sz="1400" dirty="0">
                <a:latin typeface="等线" panose="02010600030101010101" pitchFamily="2" charset="-122"/>
                <a:ea typeface="等线" panose="02010600030101010101" pitchFamily="2" charset="-122"/>
              </a:rPr>
              <a:t>源端综合能源系统</a:t>
            </a:r>
          </a:p>
        </p:txBody>
      </p:sp>
      <p:sp>
        <p:nvSpPr>
          <p:cNvPr id="10" name="矩形 9"/>
          <p:cNvSpPr/>
          <p:nvPr/>
        </p:nvSpPr>
        <p:spPr>
          <a:xfrm>
            <a:off x="3865444" y="4057472"/>
            <a:ext cx="1261884" cy="307777"/>
          </a:xfrm>
          <a:prstGeom prst="rect">
            <a:avLst/>
          </a:prstGeom>
        </p:spPr>
        <p:txBody>
          <a:bodyPr wrap="none">
            <a:spAutoFit/>
          </a:bodyPr>
          <a:lstStyle/>
          <a:p>
            <a:r>
              <a:rPr lang="zh-CN" altLang="en-US" sz="1400" dirty="0">
                <a:latin typeface="等线" panose="02010600030101010101" pitchFamily="2" charset="-122"/>
                <a:ea typeface="等线" panose="02010600030101010101" pitchFamily="2" charset="-122"/>
              </a:rPr>
              <a:t>能源输配网络</a:t>
            </a:r>
          </a:p>
        </p:txBody>
      </p:sp>
      <p:sp>
        <p:nvSpPr>
          <p:cNvPr id="11" name="矩形 10"/>
          <p:cNvSpPr/>
          <p:nvPr/>
        </p:nvSpPr>
        <p:spPr>
          <a:xfrm>
            <a:off x="6632132" y="4044535"/>
            <a:ext cx="1620957" cy="307777"/>
          </a:xfrm>
          <a:prstGeom prst="rect">
            <a:avLst/>
          </a:prstGeom>
        </p:spPr>
        <p:txBody>
          <a:bodyPr wrap="none">
            <a:spAutoFit/>
          </a:bodyPr>
          <a:lstStyle/>
          <a:p>
            <a:r>
              <a:rPr lang="zh-CN" altLang="en-US" sz="1400" dirty="0">
                <a:latin typeface="等线" panose="02010600030101010101" pitchFamily="2" charset="-122"/>
                <a:ea typeface="等线" panose="02010600030101010101" pitchFamily="2" charset="-122"/>
              </a:rPr>
              <a:t>受端综合能源系统</a:t>
            </a:r>
          </a:p>
        </p:txBody>
      </p:sp>
      <p:sp>
        <p:nvSpPr>
          <p:cNvPr id="128" name="灯片编号占位符 2"/>
          <p:cNvSpPr txBox="1">
            <a:spLocks/>
          </p:cNvSpPr>
          <p:nvPr/>
        </p:nvSpPr>
        <p:spPr>
          <a:xfrm>
            <a:off x="6630118" y="5460030"/>
            <a:ext cx="2364483" cy="303212"/>
          </a:xfrm>
          <a:prstGeom prst="rect">
            <a:avLst/>
          </a:prstGeom>
          <a:noFill/>
          <a:ln>
            <a:noFill/>
          </a:ln>
        </p:spPr>
        <p:txBody>
          <a:bodyPr/>
          <a:lstStyle/>
          <a:p>
            <a:pPr marL="0" marR="0" lvl="0" indent="0" algn="l" defTabSz="848918"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Source</a:t>
            </a:r>
            <a:r>
              <a:rPr kumimoji="0" lang="zh-CN" altLang="en-US"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rPr>
              <a:t>：能源区块链实验室</a:t>
            </a:r>
            <a:endParaRPr kumimoji="0" lang="en-US" altLang="zh-CN" sz="10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p:txBody>
      </p:sp>
    </p:spTree>
    <p:extLst>
      <p:ext uri="{BB962C8B-B14F-4D97-AF65-F5344CB8AC3E}">
        <p14:creationId xmlns:p14="http://schemas.microsoft.com/office/powerpoint/2010/main" val="32705389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p:nvPr/>
        </p:nvSpPr>
        <p:spPr>
          <a:xfrm>
            <a:off x="1122363" y="1436688"/>
            <a:ext cx="6870700" cy="3111500"/>
          </a:xfrm>
          <a:prstGeom prst="rect">
            <a:avLst/>
          </a:prstGeom>
          <a:solidFill>
            <a:schemeClr val="bg1">
              <a:alpha val="62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40" noProof="1">
              <a:latin typeface="等线" panose="02010600030101010101" pitchFamily="2" charset="-122"/>
              <a:ea typeface="等线" panose="02010600030101010101" pitchFamily="2" charset="-122"/>
            </a:endParaRPr>
          </a:p>
        </p:txBody>
      </p:sp>
      <p:cxnSp>
        <p:nvCxnSpPr>
          <p:cNvPr id="298" name="Straight Arrow Connector 297"/>
          <p:cNvCxnSpPr/>
          <p:nvPr/>
        </p:nvCxnSpPr>
        <p:spPr>
          <a:xfrm flipV="1">
            <a:off x="1122363" y="1250950"/>
            <a:ext cx="0" cy="329723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p:nvPr/>
        </p:nvCxnSpPr>
        <p:spPr>
          <a:xfrm>
            <a:off x="1120775" y="4543425"/>
            <a:ext cx="7065963"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TextBox 75"/>
          <p:cNvSpPr txBox="1"/>
          <p:nvPr/>
        </p:nvSpPr>
        <p:spPr>
          <a:xfrm>
            <a:off x="1763713" y="4538663"/>
            <a:ext cx="652462"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latin typeface="等线" panose="02010600030101010101" pitchFamily="2" charset="-122"/>
                <a:ea typeface="等线" panose="02010600030101010101" pitchFamily="2" charset="-122"/>
              </a:rPr>
              <a:t>供给</a:t>
            </a:r>
          </a:p>
        </p:txBody>
      </p:sp>
      <p:sp>
        <p:nvSpPr>
          <p:cNvPr id="307" name="TextBox 75"/>
          <p:cNvSpPr txBox="1"/>
          <p:nvPr/>
        </p:nvSpPr>
        <p:spPr>
          <a:xfrm>
            <a:off x="3602038" y="4538663"/>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latin typeface="等线" panose="02010600030101010101" pitchFamily="2" charset="-122"/>
                <a:ea typeface="等线" panose="02010600030101010101" pitchFamily="2" charset="-122"/>
              </a:rPr>
              <a:t>传输</a:t>
            </a:r>
          </a:p>
        </p:txBody>
      </p:sp>
      <p:sp>
        <p:nvSpPr>
          <p:cNvPr id="308" name="TextBox 75"/>
          <p:cNvSpPr txBox="1"/>
          <p:nvPr/>
        </p:nvSpPr>
        <p:spPr>
          <a:xfrm>
            <a:off x="6086475" y="4537075"/>
            <a:ext cx="652463"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latin typeface="等线" panose="02010600030101010101" pitchFamily="2" charset="-122"/>
                <a:ea typeface="等线" panose="02010600030101010101" pitchFamily="2" charset="-122"/>
              </a:rPr>
              <a:t>需求</a:t>
            </a:r>
          </a:p>
        </p:txBody>
      </p:sp>
      <p:grpSp>
        <p:nvGrpSpPr>
          <p:cNvPr id="40967" name="Group 394"/>
          <p:cNvGrpSpPr>
            <a:grpSpLocks/>
          </p:cNvGrpSpPr>
          <p:nvPr/>
        </p:nvGrpSpPr>
        <p:grpSpPr bwMode="auto">
          <a:xfrm>
            <a:off x="663575" y="2835275"/>
            <a:ext cx="444500" cy="368300"/>
            <a:chOff x="7381072" y="495323"/>
            <a:chExt cx="317725" cy="324196"/>
          </a:xfrm>
        </p:grpSpPr>
        <p:sp>
          <p:nvSpPr>
            <p:cNvPr id="396" name="Rectangle 395"/>
            <p:cNvSpPr/>
            <p:nvPr/>
          </p:nvSpPr>
          <p:spPr>
            <a:xfrm>
              <a:off x="7381072" y="495323"/>
              <a:ext cx="317725" cy="3241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solidFill>
                  <a:schemeClr val="tx1"/>
                </a:solidFill>
                <a:latin typeface="等线" panose="02010600030101010101" pitchFamily="2" charset="-122"/>
                <a:ea typeface="等线" panose="02010600030101010101" pitchFamily="2" charset="-122"/>
              </a:endParaRPr>
            </a:p>
          </p:txBody>
        </p:sp>
        <p:pic>
          <p:nvPicPr>
            <p:cNvPr id="40969" name="Picture 397"/>
            <p:cNvPicPr>
              <a:picLocks noChangeAspect="1" noChangeArrowheads="1"/>
            </p:cNvPicPr>
            <p:nvPr/>
          </p:nvPicPr>
          <p:blipFill>
            <a:blip r:embed="rId3" cstate="print"/>
            <a:srcRect/>
            <a:stretch>
              <a:fillRect/>
            </a:stretch>
          </p:blipFill>
          <p:spPr bwMode="auto">
            <a:xfrm>
              <a:off x="7492862" y="544657"/>
              <a:ext cx="86073" cy="230677"/>
            </a:xfrm>
            <a:prstGeom prst="rect">
              <a:avLst/>
            </a:prstGeom>
            <a:noFill/>
            <a:ln w="9525">
              <a:noFill/>
              <a:miter lim="800000"/>
              <a:headEnd/>
              <a:tailEnd/>
            </a:ln>
          </p:spPr>
        </p:pic>
      </p:grpSp>
      <p:grpSp>
        <p:nvGrpSpPr>
          <p:cNvPr id="40970" name="Group 401"/>
          <p:cNvGrpSpPr>
            <a:grpSpLocks/>
          </p:cNvGrpSpPr>
          <p:nvPr/>
        </p:nvGrpSpPr>
        <p:grpSpPr bwMode="auto">
          <a:xfrm>
            <a:off x="655638" y="1878013"/>
            <a:ext cx="454025" cy="387350"/>
            <a:chOff x="7026929" y="495324"/>
            <a:chExt cx="317725" cy="324196"/>
          </a:xfrm>
        </p:grpSpPr>
        <p:sp>
          <p:nvSpPr>
            <p:cNvPr id="403" name="Rectangle 402"/>
            <p:cNvSpPr/>
            <p:nvPr/>
          </p:nvSpPr>
          <p:spPr>
            <a:xfrm>
              <a:off x="7026929" y="495324"/>
              <a:ext cx="317725" cy="324196"/>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solidFill>
                  <a:schemeClr val="tx1"/>
                </a:solidFill>
                <a:latin typeface="等线" panose="02010600030101010101" pitchFamily="2" charset="-122"/>
                <a:ea typeface="等线" panose="02010600030101010101" pitchFamily="2" charset="-122"/>
              </a:endParaRPr>
            </a:p>
          </p:txBody>
        </p:sp>
        <p:pic>
          <p:nvPicPr>
            <p:cNvPr id="40972" name="Picture 403"/>
            <p:cNvPicPr>
              <a:picLocks noChangeAspect="1" noChangeArrowheads="1"/>
            </p:cNvPicPr>
            <p:nvPr/>
          </p:nvPicPr>
          <p:blipFill>
            <a:blip r:embed="rId4" cstate="print"/>
            <a:srcRect/>
            <a:stretch>
              <a:fillRect/>
            </a:stretch>
          </p:blipFill>
          <p:spPr bwMode="auto">
            <a:xfrm>
              <a:off x="7124121" y="552897"/>
              <a:ext cx="112628" cy="213189"/>
            </a:xfrm>
            <a:prstGeom prst="rect">
              <a:avLst/>
            </a:prstGeom>
            <a:noFill/>
            <a:ln w="9525">
              <a:noFill/>
              <a:miter lim="800000"/>
              <a:headEnd/>
              <a:tailEnd/>
            </a:ln>
          </p:spPr>
        </p:pic>
      </p:grpSp>
      <p:sp>
        <p:nvSpPr>
          <p:cNvPr id="407" name="TextBox 75"/>
          <p:cNvSpPr txBox="1"/>
          <p:nvPr/>
        </p:nvSpPr>
        <p:spPr>
          <a:xfrm>
            <a:off x="546100" y="2241550"/>
            <a:ext cx="652463" cy="325438"/>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440" noProof="1">
                <a:latin typeface="等线" panose="02010600030101010101" pitchFamily="2" charset="-122"/>
                <a:ea typeface="等线" panose="02010600030101010101" pitchFamily="2" charset="-122"/>
              </a:rPr>
              <a:t>电力</a:t>
            </a:r>
          </a:p>
        </p:txBody>
      </p:sp>
      <p:sp>
        <p:nvSpPr>
          <p:cNvPr id="408" name="TextBox 75"/>
          <p:cNvSpPr txBox="1"/>
          <p:nvPr/>
        </p:nvSpPr>
        <p:spPr>
          <a:xfrm>
            <a:off x="554038" y="3187700"/>
            <a:ext cx="652462" cy="325438"/>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440" noProof="1">
                <a:latin typeface="等线" panose="02010600030101010101" pitchFamily="2" charset="-122"/>
                <a:ea typeface="等线" panose="02010600030101010101" pitchFamily="2" charset="-122"/>
              </a:rPr>
              <a:t>热力</a:t>
            </a:r>
          </a:p>
        </p:txBody>
      </p:sp>
      <p:grpSp>
        <p:nvGrpSpPr>
          <p:cNvPr id="40975" name="Group 410"/>
          <p:cNvGrpSpPr>
            <a:grpSpLocks/>
          </p:cNvGrpSpPr>
          <p:nvPr/>
        </p:nvGrpSpPr>
        <p:grpSpPr bwMode="auto">
          <a:xfrm>
            <a:off x="655638" y="3794125"/>
            <a:ext cx="449262" cy="385763"/>
            <a:chOff x="6544348" y="712357"/>
            <a:chExt cx="768662" cy="784316"/>
          </a:xfrm>
        </p:grpSpPr>
        <p:sp>
          <p:nvSpPr>
            <p:cNvPr id="416" name="Rectangle 415"/>
            <p:cNvSpPr/>
            <p:nvPr/>
          </p:nvSpPr>
          <p:spPr>
            <a:xfrm>
              <a:off x="6544348" y="712357"/>
              <a:ext cx="768662" cy="784316"/>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solidFill>
                  <a:schemeClr val="tx1"/>
                </a:solidFill>
                <a:latin typeface="等线" panose="02010600030101010101" pitchFamily="2" charset="-122"/>
                <a:ea typeface="等线" panose="02010600030101010101" pitchFamily="2" charset="-122"/>
              </a:endParaRPr>
            </a:p>
          </p:txBody>
        </p:sp>
        <p:pic>
          <p:nvPicPr>
            <p:cNvPr id="40977" name="Picture 416"/>
            <p:cNvPicPr>
              <a:picLocks noChangeAspect="1" noChangeArrowheads="1"/>
            </p:cNvPicPr>
            <p:nvPr/>
          </p:nvPicPr>
          <p:blipFill>
            <a:blip r:embed="rId5" cstate="print"/>
            <a:srcRect/>
            <a:stretch>
              <a:fillRect/>
            </a:stretch>
          </p:blipFill>
          <p:spPr bwMode="auto">
            <a:xfrm>
              <a:off x="6778636" y="838201"/>
              <a:ext cx="330828" cy="520878"/>
            </a:xfrm>
            <a:prstGeom prst="rect">
              <a:avLst/>
            </a:prstGeom>
            <a:noFill/>
            <a:ln w="9525">
              <a:noFill/>
              <a:miter lim="800000"/>
              <a:headEnd/>
              <a:tailEnd/>
            </a:ln>
          </p:spPr>
        </p:pic>
      </p:grpSp>
      <p:sp>
        <p:nvSpPr>
          <p:cNvPr id="424" name="TextBox 75"/>
          <p:cNvSpPr txBox="1"/>
          <p:nvPr/>
        </p:nvSpPr>
        <p:spPr>
          <a:xfrm>
            <a:off x="544513" y="4151313"/>
            <a:ext cx="652462" cy="67945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260" noProof="1">
                <a:latin typeface="等线" panose="02010600030101010101" pitchFamily="2" charset="-122"/>
                <a:ea typeface="等线" panose="02010600030101010101" pitchFamily="2" charset="-122"/>
              </a:rPr>
              <a:t>天然气</a:t>
            </a:r>
            <a:r>
              <a:rPr lang="en-US" altLang="zh-CN" sz="1260" noProof="1">
                <a:latin typeface="等线" panose="02010600030101010101" pitchFamily="2" charset="-122"/>
                <a:ea typeface="等线" panose="02010600030101010101" pitchFamily="2" charset="-122"/>
              </a:rPr>
              <a:t>/</a:t>
            </a:r>
            <a:r>
              <a:rPr lang="zh-CN" altLang="en-US" sz="1260" noProof="1">
                <a:latin typeface="等线" panose="02010600030101010101" pitchFamily="2" charset="-122"/>
                <a:ea typeface="等线" panose="02010600030101010101" pitchFamily="2" charset="-122"/>
              </a:rPr>
              <a:t>石油</a:t>
            </a:r>
          </a:p>
        </p:txBody>
      </p:sp>
      <p:sp>
        <p:nvSpPr>
          <p:cNvPr id="3" name="Rounded Rectangle 2"/>
          <p:cNvSpPr/>
          <p:nvPr/>
        </p:nvSpPr>
        <p:spPr>
          <a:xfrm>
            <a:off x="1331913" y="1524000"/>
            <a:ext cx="6540500" cy="2978150"/>
          </a:xfrm>
          <a:prstGeom prst="roundRect">
            <a:avLst>
              <a:gd name="adj" fmla="val 10131"/>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40" noProof="1">
              <a:latin typeface="等线" panose="02010600030101010101" pitchFamily="2" charset="-122"/>
              <a:ea typeface="等线" panose="02010600030101010101" pitchFamily="2" charset="-122"/>
            </a:endParaRPr>
          </a:p>
        </p:txBody>
      </p:sp>
      <p:sp>
        <p:nvSpPr>
          <p:cNvPr id="40980" name="Title 1"/>
          <p:cNvSpPr>
            <a:spLocks noGrp="1" noChangeArrowheads="1"/>
          </p:cNvSpPr>
          <p:nvPr>
            <p:ph type="title"/>
          </p:nvPr>
        </p:nvSpPr>
        <p:spPr/>
        <p:txBody>
          <a:bodyPr/>
          <a:lstStyle/>
          <a:p>
            <a:pPr algn="l"/>
            <a:r>
              <a:rPr lang="zh-CN" altLang="en-US" sz="1800" dirty="0">
                <a:latin typeface="等线" panose="02010600030101010101" pitchFamily="2" charset="-122"/>
              </a:rPr>
              <a:t>能源革命的目标：安全低碳高效的能源系统</a:t>
            </a:r>
          </a:p>
        </p:txBody>
      </p:sp>
      <p:cxnSp>
        <p:nvCxnSpPr>
          <p:cNvPr id="913" name="Straight Connector 124"/>
          <p:cNvCxnSpPr/>
          <p:nvPr/>
        </p:nvCxnSpPr>
        <p:spPr>
          <a:xfrm>
            <a:off x="4244975" y="3290888"/>
            <a:ext cx="684213"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14" name="Picture 125"/>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75512" y="2906921"/>
            <a:ext cx="481723" cy="401435"/>
          </a:xfrm>
          <a:prstGeom prst="rect">
            <a:avLst/>
          </a:prstGeom>
        </p:spPr>
      </p:pic>
      <p:pic>
        <p:nvPicPr>
          <p:cNvPr id="915" name="Picture 126"/>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24496" y="3002526"/>
            <a:ext cx="330850" cy="275709"/>
          </a:xfrm>
          <a:prstGeom prst="rect">
            <a:avLst/>
          </a:prstGeom>
        </p:spPr>
      </p:pic>
      <p:pic>
        <p:nvPicPr>
          <p:cNvPr id="916" name="Picture 12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40220" y="1983722"/>
            <a:ext cx="191921" cy="383238"/>
          </a:xfrm>
          <a:prstGeom prst="rect">
            <a:avLst/>
          </a:prstGeom>
        </p:spPr>
      </p:pic>
      <p:cxnSp>
        <p:nvCxnSpPr>
          <p:cNvPr id="917" name="Straight Connector 128"/>
          <p:cNvCxnSpPr/>
          <p:nvPr/>
        </p:nvCxnSpPr>
        <p:spPr>
          <a:xfrm>
            <a:off x="2679700" y="2063750"/>
            <a:ext cx="1252538"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18" name="Picture 1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876341" y="4079801"/>
            <a:ext cx="318516" cy="265427"/>
          </a:xfrm>
          <a:prstGeom prst="rect">
            <a:avLst/>
          </a:prstGeom>
        </p:spPr>
      </p:pic>
      <p:pic>
        <p:nvPicPr>
          <p:cNvPr id="919" name="Picture 130"/>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80743" y="1765983"/>
            <a:ext cx="324366" cy="270306"/>
          </a:xfrm>
          <a:prstGeom prst="rect">
            <a:avLst/>
          </a:prstGeom>
        </p:spPr>
      </p:pic>
      <p:pic>
        <p:nvPicPr>
          <p:cNvPr id="920" name="Picture 1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95121" y="1718945"/>
            <a:ext cx="400359" cy="333633"/>
          </a:xfrm>
          <a:prstGeom prst="rect">
            <a:avLst/>
          </a:prstGeom>
        </p:spPr>
      </p:pic>
      <p:cxnSp>
        <p:nvCxnSpPr>
          <p:cNvPr id="921" name="Straight Connector 132"/>
          <p:cNvCxnSpPr/>
          <p:nvPr/>
        </p:nvCxnSpPr>
        <p:spPr>
          <a:xfrm>
            <a:off x="2679700" y="2085975"/>
            <a:ext cx="1265238"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22" name="Picture 133"/>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806491" y="2820776"/>
            <a:ext cx="842751" cy="702292"/>
          </a:xfrm>
          <a:prstGeom prst="rect">
            <a:avLst/>
          </a:prstGeom>
        </p:spPr>
      </p:pic>
      <p:pic>
        <p:nvPicPr>
          <p:cNvPr id="923" name="Picture 134"/>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853154" y="2965310"/>
            <a:ext cx="365767" cy="438920"/>
          </a:xfrm>
          <a:prstGeom prst="rect">
            <a:avLst/>
          </a:prstGeom>
        </p:spPr>
      </p:pic>
      <p:cxnSp>
        <p:nvCxnSpPr>
          <p:cNvPr id="924" name="Straight Connector 135"/>
          <p:cNvCxnSpPr/>
          <p:nvPr/>
        </p:nvCxnSpPr>
        <p:spPr>
          <a:xfrm>
            <a:off x="2690813" y="3065463"/>
            <a:ext cx="1135062"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25" name="Picture 136"/>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842859" y="3932808"/>
            <a:ext cx="365767" cy="438917"/>
          </a:xfrm>
          <a:prstGeom prst="rect">
            <a:avLst/>
          </a:prstGeom>
        </p:spPr>
      </p:pic>
      <p:pic>
        <p:nvPicPr>
          <p:cNvPr id="926" name="Picture 137"/>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5410" y="4032082"/>
            <a:ext cx="400345" cy="333622"/>
          </a:xfrm>
          <a:prstGeom prst="rect">
            <a:avLst/>
          </a:prstGeom>
        </p:spPr>
      </p:pic>
      <p:cxnSp>
        <p:nvCxnSpPr>
          <p:cNvPr id="927" name="Straight Connector 138"/>
          <p:cNvCxnSpPr/>
          <p:nvPr/>
        </p:nvCxnSpPr>
        <p:spPr>
          <a:xfrm>
            <a:off x="2684463" y="4033838"/>
            <a:ext cx="1136650" cy="0"/>
          </a:xfrm>
          <a:prstGeom prst="line">
            <a:avLst/>
          </a:prstGeom>
          <a:ln w="19050">
            <a:solidFill>
              <a:srgbClr val="259ED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8" name="Rectangle 139"/>
          <p:cNvSpPr/>
          <p:nvPr/>
        </p:nvSpPr>
        <p:spPr>
          <a:xfrm>
            <a:off x="1598613" y="2362200"/>
            <a:ext cx="2717800" cy="25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929" name="Picture 140"/>
          <p:cNvPicPr>
            <a:picLocks noChangeAspect="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07182" y="2036316"/>
            <a:ext cx="457909" cy="381589"/>
          </a:xfrm>
          <a:prstGeom prst="rect">
            <a:avLst/>
          </a:prstGeom>
        </p:spPr>
      </p:pic>
      <p:pic>
        <p:nvPicPr>
          <p:cNvPr id="40998" name="Picture 141"/>
          <p:cNvPicPr>
            <a:picLocks noChangeAspect="1" noChangeArrowheads="1"/>
          </p:cNvPicPr>
          <p:nvPr/>
        </p:nvPicPr>
        <p:blipFill>
          <a:blip r:embed="rId16" cstate="print"/>
          <a:srcRect/>
          <a:stretch>
            <a:fillRect/>
          </a:stretch>
        </p:blipFill>
        <p:spPr bwMode="auto">
          <a:xfrm>
            <a:off x="3913188" y="1979613"/>
            <a:ext cx="192087" cy="384175"/>
          </a:xfrm>
          <a:prstGeom prst="rect">
            <a:avLst/>
          </a:prstGeom>
          <a:noFill/>
          <a:ln w="9525">
            <a:noFill/>
            <a:miter lim="800000"/>
            <a:headEnd/>
            <a:tailEnd/>
          </a:ln>
        </p:spPr>
      </p:pic>
      <p:pic>
        <p:nvPicPr>
          <p:cNvPr id="931" name="Picture 14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58261" y="1983721"/>
            <a:ext cx="191920" cy="383238"/>
          </a:xfrm>
          <a:prstGeom prst="rect">
            <a:avLst/>
          </a:prstGeom>
        </p:spPr>
      </p:pic>
      <p:cxnSp>
        <p:nvCxnSpPr>
          <p:cNvPr id="932" name="Straight Connector 143"/>
          <p:cNvCxnSpPr/>
          <p:nvPr/>
        </p:nvCxnSpPr>
        <p:spPr>
          <a:xfrm>
            <a:off x="2676525" y="2108200"/>
            <a:ext cx="1268413"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1001" name="Group 144"/>
          <p:cNvGrpSpPr>
            <a:grpSpLocks/>
          </p:cNvGrpSpPr>
          <p:nvPr/>
        </p:nvGrpSpPr>
        <p:grpSpPr bwMode="auto">
          <a:xfrm>
            <a:off x="5481638" y="3273425"/>
            <a:ext cx="663575" cy="184150"/>
            <a:chOff x="6825188" y="647723"/>
            <a:chExt cx="983062" cy="327638"/>
          </a:xfrm>
        </p:grpSpPr>
        <p:grpSp>
          <p:nvGrpSpPr>
            <p:cNvPr id="41002" name="Group 235"/>
            <p:cNvGrpSpPr>
              <a:grpSpLocks/>
            </p:cNvGrpSpPr>
            <p:nvPr/>
          </p:nvGrpSpPr>
          <p:grpSpPr bwMode="auto">
            <a:xfrm>
              <a:off x="6825188" y="651165"/>
              <a:ext cx="317725" cy="324196"/>
              <a:chOff x="6544348" y="712357"/>
              <a:chExt cx="768662" cy="784316"/>
            </a:xfrm>
          </p:grpSpPr>
          <p:sp>
            <p:nvSpPr>
              <p:cNvPr id="941" name="Rectangle 242"/>
              <p:cNvSpPr/>
              <p:nvPr/>
            </p:nvSpPr>
            <p:spPr>
              <a:xfrm>
                <a:off x="6544348" y="710863"/>
                <a:ext cx="768106" cy="785810"/>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04" name="Picture 243"/>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grpSp>
          <p:nvGrpSpPr>
            <p:cNvPr id="41005" name="Group 236"/>
            <p:cNvGrpSpPr>
              <a:grpSpLocks/>
            </p:cNvGrpSpPr>
            <p:nvPr/>
          </p:nvGrpSpPr>
          <p:grpSpPr bwMode="auto">
            <a:xfrm>
              <a:off x="7153929" y="647723"/>
              <a:ext cx="317725" cy="324196"/>
              <a:chOff x="7026930" y="495323"/>
              <a:chExt cx="317725" cy="324196"/>
            </a:xfrm>
          </p:grpSpPr>
          <p:sp>
            <p:nvSpPr>
              <p:cNvPr id="939" name="Rectangle 240"/>
              <p:cNvSpPr/>
              <p:nvPr/>
            </p:nvSpPr>
            <p:spPr>
              <a:xfrm>
                <a:off x="7027444" y="495323"/>
                <a:ext cx="317495" cy="324815"/>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07" name="Picture 241"/>
              <p:cNvPicPr>
                <a:picLocks noChangeAspect="1" noChangeArrowheads="1"/>
              </p:cNvPicPr>
              <p:nvPr/>
            </p:nvPicPr>
            <p:blipFill>
              <a:blip r:embed="rId4" cstate="print"/>
              <a:srcRect/>
              <a:stretch>
                <a:fillRect/>
              </a:stretch>
            </p:blipFill>
            <p:spPr bwMode="auto">
              <a:xfrm>
                <a:off x="7124121" y="552897"/>
                <a:ext cx="112628" cy="213189"/>
              </a:xfrm>
              <a:prstGeom prst="rect">
                <a:avLst/>
              </a:prstGeom>
              <a:noFill/>
              <a:ln w="9525">
                <a:noFill/>
                <a:miter lim="800000"/>
                <a:headEnd/>
                <a:tailEnd/>
              </a:ln>
            </p:spPr>
          </p:pic>
        </p:grpSp>
        <p:grpSp>
          <p:nvGrpSpPr>
            <p:cNvPr id="41008" name="Group 237"/>
            <p:cNvGrpSpPr>
              <a:grpSpLocks/>
            </p:cNvGrpSpPr>
            <p:nvPr/>
          </p:nvGrpSpPr>
          <p:grpSpPr bwMode="auto">
            <a:xfrm>
              <a:off x="7490525" y="647723"/>
              <a:ext cx="317725" cy="324196"/>
              <a:chOff x="7397394" y="495323"/>
              <a:chExt cx="317725" cy="324196"/>
            </a:xfrm>
          </p:grpSpPr>
          <p:sp>
            <p:nvSpPr>
              <p:cNvPr id="937" name="Rectangle 238"/>
              <p:cNvSpPr/>
              <p:nvPr/>
            </p:nvSpPr>
            <p:spPr>
              <a:xfrm>
                <a:off x="7397622" y="495323"/>
                <a:ext cx="317497" cy="3248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10" name="Picture 239"/>
              <p:cNvPicPr>
                <a:picLocks noChangeAspect="1" noChangeArrowheads="1"/>
              </p:cNvPicPr>
              <p:nvPr/>
            </p:nvPicPr>
            <p:blipFill>
              <a:blip r:embed="rId18" cstate="print"/>
              <a:srcRect/>
              <a:stretch>
                <a:fillRect/>
              </a:stretch>
            </p:blipFill>
            <p:spPr bwMode="auto">
              <a:xfrm>
                <a:off x="7507148" y="544657"/>
                <a:ext cx="86073" cy="230677"/>
              </a:xfrm>
              <a:prstGeom prst="rect">
                <a:avLst/>
              </a:prstGeom>
              <a:noFill/>
              <a:ln w="9525">
                <a:noFill/>
                <a:miter lim="800000"/>
                <a:headEnd/>
                <a:tailEnd/>
              </a:ln>
            </p:spPr>
          </p:pic>
        </p:grpSp>
      </p:grpSp>
      <p:cxnSp>
        <p:nvCxnSpPr>
          <p:cNvPr id="943" name="Straight Connector 145"/>
          <p:cNvCxnSpPr/>
          <p:nvPr/>
        </p:nvCxnSpPr>
        <p:spPr>
          <a:xfrm>
            <a:off x="2676525" y="1857375"/>
            <a:ext cx="0" cy="382588"/>
          </a:xfrm>
          <a:prstGeom prst="line">
            <a:avLst/>
          </a:prstGeom>
          <a:ln w="28575">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44" name="Picture 146"/>
          <p:cNvPicPr>
            <a:picLocks noChangeAspect="1"/>
          </p:cNvPicPr>
          <p:nvPr/>
        </p:nvPicPr>
        <p:blipFill>
          <a:blip r:embed="rId1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73487" y="2898256"/>
            <a:ext cx="478314" cy="398593"/>
          </a:xfrm>
          <a:prstGeom prst="rect">
            <a:avLst/>
          </a:prstGeom>
        </p:spPr>
      </p:pic>
      <p:sp>
        <p:nvSpPr>
          <p:cNvPr id="945" name="TextBox 75"/>
          <p:cNvSpPr txBox="1"/>
          <p:nvPr/>
        </p:nvSpPr>
        <p:spPr>
          <a:xfrm>
            <a:off x="1814513" y="1554163"/>
            <a:ext cx="652462"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发电</a:t>
            </a:r>
          </a:p>
        </p:txBody>
      </p:sp>
      <p:sp>
        <p:nvSpPr>
          <p:cNvPr id="946" name="Rectangle 148"/>
          <p:cNvSpPr/>
          <p:nvPr/>
        </p:nvSpPr>
        <p:spPr>
          <a:xfrm>
            <a:off x="1598613" y="3328988"/>
            <a:ext cx="2717800" cy="25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cxnSp>
        <p:nvCxnSpPr>
          <p:cNvPr id="947" name="Straight Connector 149"/>
          <p:cNvCxnSpPr/>
          <p:nvPr/>
        </p:nvCxnSpPr>
        <p:spPr>
          <a:xfrm>
            <a:off x="1595438" y="1579563"/>
            <a:ext cx="27098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8" name="TextBox 75"/>
          <p:cNvSpPr txBox="1"/>
          <p:nvPr/>
        </p:nvSpPr>
        <p:spPr>
          <a:xfrm>
            <a:off x="3681413" y="1824038"/>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输配电</a:t>
            </a:r>
          </a:p>
        </p:txBody>
      </p:sp>
      <p:sp>
        <p:nvSpPr>
          <p:cNvPr id="949" name="TextBox 75"/>
          <p:cNvSpPr txBox="1"/>
          <p:nvPr/>
        </p:nvSpPr>
        <p:spPr>
          <a:xfrm>
            <a:off x="5472113" y="2754313"/>
            <a:ext cx="652462"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工业</a:t>
            </a:r>
          </a:p>
        </p:txBody>
      </p:sp>
      <p:cxnSp>
        <p:nvCxnSpPr>
          <p:cNvPr id="950" name="Straight Connector 152"/>
          <p:cNvCxnSpPr/>
          <p:nvPr/>
        </p:nvCxnSpPr>
        <p:spPr>
          <a:xfrm>
            <a:off x="5426075" y="2776538"/>
            <a:ext cx="71913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1019" name="Group 153"/>
          <p:cNvGrpSpPr>
            <a:grpSpLocks/>
          </p:cNvGrpSpPr>
          <p:nvPr/>
        </p:nvGrpSpPr>
        <p:grpSpPr bwMode="auto">
          <a:xfrm>
            <a:off x="2427288" y="1863725"/>
            <a:ext cx="214312" cy="182563"/>
            <a:chOff x="6544348" y="712357"/>
            <a:chExt cx="768662" cy="784316"/>
          </a:xfrm>
        </p:grpSpPr>
        <p:sp>
          <p:nvSpPr>
            <p:cNvPr id="952" name="Rectangle 233"/>
            <p:cNvSpPr/>
            <p:nvPr/>
          </p:nvSpPr>
          <p:spPr>
            <a:xfrm>
              <a:off x="6544348" y="712357"/>
              <a:ext cx="768662" cy="784316"/>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21" name="Picture 234"/>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sp>
        <p:nvSpPr>
          <p:cNvPr id="954" name="Rectangle 154"/>
          <p:cNvSpPr/>
          <p:nvPr/>
        </p:nvSpPr>
        <p:spPr>
          <a:xfrm>
            <a:off x="1598613" y="4322763"/>
            <a:ext cx="2717800" cy="269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sp>
        <p:nvSpPr>
          <p:cNvPr id="955" name="TextBox 75"/>
          <p:cNvSpPr txBox="1"/>
          <p:nvPr/>
        </p:nvSpPr>
        <p:spPr>
          <a:xfrm>
            <a:off x="1855788" y="2800350"/>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锅炉</a:t>
            </a:r>
          </a:p>
        </p:txBody>
      </p:sp>
      <p:cxnSp>
        <p:nvCxnSpPr>
          <p:cNvPr id="956" name="Straight Connector 156"/>
          <p:cNvCxnSpPr/>
          <p:nvPr/>
        </p:nvCxnSpPr>
        <p:spPr>
          <a:xfrm>
            <a:off x="1598613" y="2830513"/>
            <a:ext cx="27098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7" name="TextBox 75"/>
          <p:cNvSpPr txBox="1"/>
          <p:nvPr/>
        </p:nvSpPr>
        <p:spPr>
          <a:xfrm>
            <a:off x="3557588" y="2801938"/>
            <a:ext cx="89852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热力管道</a:t>
            </a:r>
          </a:p>
        </p:txBody>
      </p:sp>
      <p:sp>
        <p:nvSpPr>
          <p:cNvPr id="958" name="TextBox 75"/>
          <p:cNvSpPr txBox="1"/>
          <p:nvPr/>
        </p:nvSpPr>
        <p:spPr>
          <a:xfrm>
            <a:off x="1674813" y="3783013"/>
            <a:ext cx="1009650"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开采</a:t>
            </a:r>
            <a:r>
              <a:rPr lang="en-US" altLang="zh-CN" sz="1080" noProof="1">
                <a:solidFill>
                  <a:schemeClr val="bg2">
                    <a:lumMod val="50000"/>
                  </a:schemeClr>
                </a:solidFill>
                <a:latin typeface="等线" panose="02010600030101010101" pitchFamily="2" charset="-122"/>
                <a:ea typeface="等线" panose="02010600030101010101" pitchFamily="2" charset="-122"/>
              </a:rPr>
              <a:t>/</a:t>
            </a:r>
            <a:r>
              <a:rPr lang="zh-CN" altLang="en-US" sz="1080" noProof="1">
                <a:solidFill>
                  <a:schemeClr val="bg2">
                    <a:lumMod val="50000"/>
                  </a:schemeClr>
                </a:solidFill>
                <a:latin typeface="等线" panose="02010600030101010101" pitchFamily="2" charset="-122"/>
                <a:ea typeface="等线" panose="02010600030101010101" pitchFamily="2" charset="-122"/>
              </a:rPr>
              <a:t>制造</a:t>
            </a:r>
          </a:p>
        </p:txBody>
      </p:sp>
      <p:cxnSp>
        <p:nvCxnSpPr>
          <p:cNvPr id="959" name="Straight Connector 159"/>
          <p:cNvCxnSpPr/>
          <p:nvPr/>
        </p:nvCxnSpPr>
        <p:spPr>
          <a:xfrm>
            <a:off x="1598613" y="3813175"/>
            <a:ext cx="27098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0" name="Elbow Connector 160"/>
          <p:cNvCxnSpPr/>
          <p:nvPr/>
        </p:nvCxnSpPr>
        <p:spPr>
          <a:xfrm rot="5400000">
            <a:off x="2552700" y="4054475"/>
            <a:ext cx="166688" cy="122238"/>
          </a:xfrm>
          <a:prstGeom prst="bentConnector2">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1" name="Elbow Connector 161"/>
          <p:cNvCxnSpPr/>
          <p:nvPr/>
        </p:nvCxnSpPr>
        <p:spPr>
          <a:xfrm rot="5400000">
            <a:off x="2505075" y="3071813"/>
            <a:ext cx="187325" cy="184150"/>
          </a:xfrm>
          <a:prstGeom prst="bentConnector3">
            <a:avLst>
              <a:gd name="adj1" fmla="val 103285"/>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62" name="TextBox 75"/>
          <p:cNvSpPr txBox="1"/>
          <p:nvPr/>
        </p:nvSpPr>
        <p:spPr>
          <a:xfrm>
            <a:off x="3552825" y="3783013"/>
            <a:ext cx="896938"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燃料管道</a:t>
            </a:r>
          </a:p>
        </p:txBody>
      </p:sp>
      <p:pic>
        <p:nvPicPr>
          <p:cNvPr id="963" name="Picture 163"/>
          <p:cNvPicPr>
            <a:picLocks noChangeAspect="1"/>
          </p:cNvPicPr>
          <p:nvPr/>
        </p:nvPicPr>
        <p:blipFill>
          <a:blip r:embed="rId2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2908" y="2925656"/>
            <a:ext cx="403359" cy="336136"/>
          </a:xfrm>
          <a:prstGeom prst="rect">
            <a:avLst/>
          </a:prstGeom>
        </p:spPr>
      </p:pic>
      <p:grpSp>
        <p:nvGrpSpPr>
          <p:cNvPr id="41032" name="Group 164"/>
          <p:cNvGrpSpPr>
            <a:grpSpLocks/>
          </p:cNvGrpSpPr>
          <p:nvPr/>
        </p:nvGrpSpPr>
        <p:grpSpPr bwMode="auto">
          <a:xfrm>
            <a:off x="6369050" y="3276600"/>
            <a:ext cx="663575" cy="184150"/>
            <a:chOff x="6825188" y="642698"/>
            <a:chExt cx="983062" cy="329221"/>
          </a:xfrm>
        </p:grpSpPr>
        <p:grpSp>
          <p:nvGrpSpPr>
            <p:cNvPr id="41033" name="Group 224"/>
            <p:cNvGrpSpPr>
              <a:grpSpLocks/>
            </p:cNvGrpSpPr>
            <p:nvPr/>
          </p:nvGrpSpPr>
          <p:grpSpPr bwMode="auto">
            <a:xfrm>
              <a:off x="6825188" y="642698"/>
              <a:ext cx="317725" cy="324196"/>
              <a:chOff x="6544348" y="691873"/>
              <a:chExt cx="768662" cy="784316"/>
            </a:xfrm>
          </p:grpSpPr>
          <p:sp>
            <p:nvSpPr>
              <p:cNvPr id="972" name="Rectangle 231"/>
              <p:cNvSpPr/>
              <p:nvPr/>
            </p:nvSpPr>
            <p:spPr>
              <a:xfrm>
                <a:off x="6544348" y="691873"/>
                <a:ext cx="768110" cy="782742"/>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35" name="Picture 232"/>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grpSp>
          <p:nvGrpSpPr>
            <p:cNvPr id="41036" name="Group 225"/>
            <p:cNvGrpSpPr>
              <a:grpSpLocks/>
            </p:cNvGrpSpPr>
            <p:nvPr/>
          </p:nvGrpSpPr>
          <p:grpSpPr bwMode="auto">
            <a:xfrm>
              <a:off x="7153929" y="647723"/>
              <a:ext cx="317725" cy="324196"/>
              <a:chOff x="7026930" y="495323"/>
              <a:chExt cx="317725" cy="324196"/>
            </a:xfrm>
          </p:grpSpPr>
          <p:sp>
            <p:nvSpPr>
              <p:cNvPr id="970" name="Rectangle 229"/>
              <p:cNvSpPr/>
              <p:nvPr/>
            </p:nvSpPr>
            <p:spPr>
              <a:xfrm>
                <a:off x="7027444" y="495974"/>
                <a:ext cx="317497" cy="323545"/>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38" name="Picture 230"/>
              <p:cNvPicPr>
                <a:picLocks noChangeAspect="1" noChangeArrowheads="1"/>
              </p:cNvPicPr>
              <p:nvPr/>
            </p:nvPicPr>
            <p:blipFill>
              <a:blip r:embed="rId4" cstate="print"/>
              <a:srcRect/>
              <a:stretch>
                <a:fillRect/>
              </a:stretch>
            </p:blipFill>
            <p:spPr bwMode="auto">
              <a:xfrm>
                <a:off x="7124121" y="552897"/>
                <a:ext cx="112628" cy="213189"/>
              </a:xfrm>
              <a:prstGeom prst="rect">
                <a:avLst/>
              </a:prstGeom>
              <a:noFill/>
              <a:ln w="9525">
                <a:noFill/>
                <a:miter lim="800000"/>
                <a:headEnd/>
                <a:tailEnd/>
              </a:ln>
            </p:spPr>
          </p:pic>
        </p:grpSp>
        <p:grpSp>
          <p:nvGrpSpPr>
            <p:cNvPr id="41039" name="Group 226"/>
            <p:cNvGrpSpPr>
              <a:grpSpLocks/>
            </p:cNvGrpSpPr>
            <p:nvPr/>
          </p:nvGrpSpPr>
          <p:grpSpPr bwMode="auto">
            <a:xfrm>
              <a:off x="7490525" y="647723"/>
              <a:ext cx="317725" cy="324196"/>
              <a:chOff x="7397394" y="495323"/>
              <a:chExt cx="317725" cy="324196"/>
            </a:xfrm>
          </p:grpSpPr>
          <p:sp>
            <p:nvSpPr>
              <p:cNvPr id="968" name="Rectangle 227"/>
              <p:cNvSpPr/>
              <p:nvPr/>
            </p:nvSpPr>
            <p:spPr>
              <a:xfrm>
                <a:off x="7397624" y="495974"/>
                <a:ext cx="317495" cy="323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41" name="Picture 228"/>
              <p:cNvPicPr>
                <a:picLocks noChangeAspect="1" noChangeArrowheads="1"/>
              </p:cNvPicPr>
              <p:nvPr/>
            </p:nvPicPr>
            <p:blipFill>
              <a:blip r:embed="rId18" cstate="print"/>
              <a:srcRect/>
              <a:stretch>
                <a:fillRect/>
              </a:stretch>
            </p:blipFill>
            <p:spPr bwMode="auto">
              <a:xfrm>
                <a:off x="7509529" y="544657"/>
                <a:ext cx="86073" cy="230677"/>
              </a:xfrm>
              <a:prstGeom prst="rect">
                <a:avLst/>
              </a:prstGeom>
              <a:noFill/>
              <a:ln w="9525">
                <a:noFill/>
                <a:miter lim="800000"/>
                <a:headEnd/>
                <a:tailEnd/>
              </a:ln>
            </p:spPr>
          </p:pic>
        </p:grpSp>
      </p:grpSp>
      <p:sp>
        <p:nvSpPr>
          <p:cNvPr id="974" name="TextBox 75"/>
          <p:cNvSpPr txBox="1"/>
          <p:nvPr/>
        </p:nvSpPr>
        <p:spPr>
          <a:xfrm>
            <a:off x="6362700" y="2759075"/>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建筑</a:t>
            </a:r>
          </a:p>
        </p:txBody>
      </p:sp>
      <p:pic>
        <p:nvPicPr>
          <p:cNvPr id="975" name="Picture 166"/>
          <p:cNvPicPr>
            <a:picLocks noChangeAspect="1"/>
          </p:cNvPicPr>
          <p:nvPr/>
        </p:nvPicPr>
        <p:blipFill>
          <a:blip r:embed="rId2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42890" y="2964229"/>
            <a:ext cx="290064" cy="244552"/>
          </a:xfrm>
          <a:prstGeom prst="rect">
            <a:avLst/>
          </a:prstGeom>
        </p:spPr>
      </p:pic>
      <p:sp>
        <p:nvSpPr>
          <p:cNvPr id="976" name="TextBox 75"/>
          <p:cNvSpPr txBox="1"/>
          <p:nvPr/>
        </p:nvSpPr>
        <p:spPr>
          <a:xfrm>
            <a:off x="7145338" y="2759075"/>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交通</a:t>
            </a:r>
          </a:p>
        </p:txBody>
      </p:sp>
      <p:sp>
        <p:nvSpPr>
          <p:cNvPr id="977" name="Rectangle 168"/>
          <p:cNvSpPr/>
          <p:nvPr/>
        </p:nvSpPr>
        <p:spPr>
          <a:xfrm flipV="1">
            <a:off x="5275263" y="3255963"/>
            <a:ext cx="2489200" cy="25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grpSp>
        <p:nvGrpSpPr>
          <p:cNvPr id="41046" name="Group 169"/>
          <p:cNvGrpSpPr>
            <a:grpSpLocks/>
          </p:cNvGrpSpPr>
          <p:nvPr/>
        </p:nvGrpSpPr>
        <p:grpSpPr bwMode="auto">
          <a:xfrm>
            <a:off x="7242175" y="3278188"/>
            <a:ext cx="214313" cy="182562"/>
            <a:chOff x="6544348" y="712357"/>
            <a:chExt cx="768662" cy="784316"/>
          </a:xfrm>
        </p:grpSpPr>
        <p:sp>
          <p:nvSpPr>
            <p:cNvPr id="979" name="Rectangle 222"/>
            <p:cNvSpPr/>
            <p:nvPr/>
          </p:nvSpPr>
          <p:spPr>
            <a:xfrm>
              <a:off x="6544348" y="712357"/>
              <a:ext cx="768662" cy="784316"/>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48" name="Picture 223"/>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cxnSp>
        <p:nvCxnSpPr>
          <p:cNvPr id="981" name="Straight Connector 170"/>
          <p:cNvCxnSpPr/>
          <p:nvPr/>
        </p:nvCxnSpPr>
        <p:spPr>
          <a:xfrm>
            <a:off x="6475413" y="2776538"/>
            <a:ext cx="42068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2" name="Straight Connector 171"/>
          <p:cNvCxnSpPr/>
          <p:nvPr/>
        </p:nvCxnSpPr>
        <p:spPr>
          <a:xfrm>
            <a:off x="7251700" y="2776538"/>
            <a:ext cx="42068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1051" name="Group 172"/>
          <p:cNvGrpSpPr>
            <a:grpSpLocks/>
          </p:cNvGrpSpPr>
          <p:nvPr/>
        </p:nvGrpSpPr>
        <p:grpSpPr bwMode="auto">
          <a:xfrm>
            <a:off x="2105025" y="3355975"/>
            <a:ext cx="214313" cy="182563"/>
            <a:chOff x="6544348" y="712357"/>
            <a:chExt cx="768662" cy="784316"/>
          </a:xfrm>
        </p:grpSpPr>
        <p:sp>
          <p:nvSpPr>
            <p:cNvPr id="984" name="Rectangle 220"/>
            <p:cNvSpPr/>
            <p:nvPr/>
          </p:nvSpPr>
          <p:spPr>
            <a:xfrm>
              <a:off x="6544348" y="712357"/>
              <a:ext cx="768662" cy="784316"/>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53" name="Picture 221"/>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cxnSp>
        <p:nvCxnSpPr>
          <p:cNvPr id="986" name="Straight Connector 173"/>
          <p:cNvCxnSpPr/>
          <p:nvPr/>
        </p:nvCxnSpPr>
        <p:spPr>
          <a:xfrm>
            <a:off x="4105275" y="2063750"/>
            <a:ext cx="971550"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7" name="Straight Connector 174"/>
          <p:cNvCxnSpPr/>
          <p:nvPr/>
        </p:nvCxnSpPr>
        <p:spPr>
          <a:xfrm>
            <a:off x="5076825" y="2063750"/>
            <a:ext cx="0" cy="1474788"/>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8" name="Straight Connector 175"/>
          <p:cNvCxnSpPr/>
          <p:nvPr/>
        </p:nvCxnSpPr>
        <p:spPr>
          <a:xfrm>
            <a:off x="5076825" y="3538538"/>
            <a:ext cx="733425"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9" name="Straight Connector 176"/>
          <p:cNvCxnSpPr/>
          <p:nvPr/>
        </p:nvCxnSpPr>
        <p:spPr>
          <a:xfrm flipV="1">
            <a:off x="4105275" y="2084388"/>
            <a:ext cx="931863" cy="1587"/>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0" name="Straight Connector 177"/>
          <p:cNvCxnSpPr/>
          <p:nvPr/>
        </p:nvCxnSpPr>
        <p:spPr>
          <a:xfrm>
            <a:off x="5037138" y="2084388"/>
            <a:ext cx="0" cy="1500187"/>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1" name="Straight Connector 178"/>
          <p:cNvCxnSpPr/>
          <p:nvPr/>
        </p:nvCxnSpPr>
        <p:spPr>
          <a:xfrm>
            <a:off x="5037138" y="3579813"/>
            <a:ext cx="1657350"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2" name="Straight Arrow Connector 179"/>
          <p:cNvCxnSpPr/>
          <p:nvPr/>
        </p:nvCxnSpPr>
        <p:spPr>
          <a:xfrm flipV="1">
            <a:off x="5810250" y="3455988"/>
            <a:ext cx="0" cy="82550"/>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3" name="Straight Arrow Connector 180"/>
          <p:cNvCxnSpPr/>
          <p:nvPr/>
        </p:nvCxnSpPr>
        <p:spPr>
          <a:xfrm flipV="1">
            <a:off x="6694488" y="3462338"/>
            <a:ext cx="0" cy="122237"/>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4" name="Straight Connector 181"/>
          <p:cNvCxnSpPr/>
          <p:nvPr/>
        </p:nvCxnSpPr>
        <p:spPr>
          <a:xfrm>
            <a:off x="4929188" y="3286125"/>
            <a:ext cx="0" cy="404813"/>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5" name="Straight Connector 182"/>
          <p:cNvCxnSpPr/>
          <p:nvPr/>
        </p:nvCxnSpPr>
        <p:spPr>
          <a:xfrm>
            <a:off x="4926013" y="3690938"/>
            <a:ext cx="1111250"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6" name="Straight Arrow Connector 183"/>
          <p:cNvCxnSpPr/>
          <p:nvPr/>
        </p:nvCxnSpPr>
        <p:spPr>
          <a:xfrm flipV="1">
            <a:off x="6035675" y="3452813"/>
            <a:ext cx="0" cy="241300"/>
          </a:xfrm>
          <a:prstGeom prst="straightConnector1">
            <a:avLst/>
          </a:prstGeom>
          <a:ln w="1905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7" name="Straight Connector 184"/>
          <p:cNvCxnSpPr/>
          <p:nvPr/>
        </p:nvCxnSpPr>
        <p:spPr>
          <a:xfrm>
            <a:off x="4256088" y="3316288"/>
            <a:ext cx="606425"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8" name="Straight Connector 185"/>
          <p:cNvCxnSpPr/>
          <p:nvPr/>
        </p:nvCxnSpPr>
        <p:spPr>
          <a:xfrm>
            <a:off x="4862513" y="3309938"/>
            <a:ext cx="0" cy="422275"/>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9" name="Straight Connector 186"/>
          <p:cNvCxnSpPr/>
          <p:nvPr/>
        </p:nvCxnSpPr>
        <p:spPr>
          <a:xfrm>
            <a:off x="4862513" y="3732213"/>
            <a:ext cx="2060575"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0" name="Straight Arrow Connector 187"/>
          <p:cNvCxnSpPr/>
          <p:nvPr/>
        </p:nvCxnSpPr>
        <p:spPr>
          <a:xfrm flipV="1">
            <a:off x="6923088" y="3444875"/>
            <a:ext cx="0" cy="287338"/>
          </a:xfrm>
          <a:prstGeom prst="straightConnector1">
            <a:avLst/>
          </a:prstGeom>
          <a:ln w="1905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1" name="Straight Connector 188"/>
          <p:cNvCxnSpPr/>
          <p:nvPr/>
        </p:nvCxnSpPr>
        <p:spPr>
          <a:xfrm>
            <a:off x="4254500" y="4238625"/>
            <a:ext cx="608013"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2" name="Straight Connector 189"/>
          <p:cNvCxnSpPr/>
          <p:nvPr/>
        </p:nvCxnSpPr>
        <p:spPr>
          <a:xfrm>
            <a:off x="4862513" y="3795713"/>
            <a:ext cx="0" cy="442912"/>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3" name="Straight Connector 190"/>
          <p:cNvCxnSpPr/>
          <p:nvPr/>
        </p:nvCxnSpPr>
        <p:spPr>
          <a:xfrm>
            <a:off x="4256088" y="4271963"/>
            <a:ext cx="684212"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4" name="Straight Connector 191"/>
          <p:cNvCxnSpPr/>
          <p:nvPr/>
        </p:nvCxnSpPr>
        <p:spPr>
          <a:xfrm>
            <a:off x="4933950" y="3844925"/>
            <a:ext cx="0" cy="428625"/>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5" name="Straight Connector 192"/>
          <p:cNvCxnSpPr/>
          <p:nvPr/>
        </p:nvCxnSpPr>
        <p:spPr>
          <a:xfrm>
            <a:off x="4862513" y="3795713"/>
            <a:ext cx="730250"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6" name="Straight Connector 193"/>
          <p:cNvCxnSpPr/>
          <p:nvPr/>
        </p:nvCxnSpPr>
        <p:spPr>
          <a:xfrm>
            <a:off x="4933950" y="3844925"/>
            <a:ext cx="1558925"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7" name="Straight Connector 194"/>
          <p:cNvCxnSpPr/>
          <p:nvPr/>
        </p:nvCxnSpPr>
        <p:spPr>
          <a:xfrm>
            <a:off x="4257675" y="4303713"/>
            <a:ext cx="765175"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8" name="Straight Connector 195"/>
          <p:cNvCxnSpPr/>
          <p:nvPr/>
        </p:nvCxnSpPr>
        <p:spPr>
          <a:xfrm>
            <a:off x="5022850" y="3890963"/>
            <a:ext cx="0" cy="415925"/>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9" name="Straight Connector 196"/>
          <p:cNvCxnSpPr/>
          <p:nvPr/>
        </p:nvCxnSpPr>
        <p:spPr>
          <a:xfrm>
            <a:off x="5018088" y="3890963"/>
            <a:ext cx="2335212"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0" name="Straight Arrow Connector 197"/>
          <p:cNvCxnSpPr/>
          <p:nvPr/>
        </p:nvCxnSpPr>
        <p:spPr>
          <a:xfrm flipV="1">
            <a:off x="5586413" y="3457575"/>
            <a:ext cx="1587" cy="338138"/>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1" name="Straight Arrow Connector 198"/>
          <p:cNvCxnSpPr/>
          <p:nvPr/>
        </p:nvCxnSpPr>
        <p:spPr>
          <a:xfrm flipV="1">
            <a:off x="6484938" y="3444875"/>
            <a:ext cx="0" cy="400050"/>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2" name="Straight Arrow Connector 199"/>
          <p:cNvCxnSpPr/>
          <p:nvPr/>
        </p:nvCxnSpPr>
        <p:spPr>
          <a:xfrm flipV="1">
            <a:off x="7345363" y="3452813"/>
            <a:ext cx="0" cy="436562"/>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3" name="Straight Connector 200"/>
          <p:cNvCxnSpPr/>
          <p:nvPr/>
        </p:nvCxnSpPr>
        <p:spPr>
          <a:xfrm>
            <a:off x="4249738" y="4208463"/>
            <a:ext cx="561975"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4" name="Straight Connector 201"/>
          <p:cNvCxnSpPr/>
          <p:nvPr/>
        </p:nvCxnSpPr>
        <p:spPr>
          <a:xfrm>
            <a:off x="4803775" y="2711450"/>
            <a:ext cx="0" cy="1497013"/>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5" name="Straight Connector 202"/>
          <p:cNvCxnSpPr/>
          <p:nvPr/>
        </p:nvCxnSpPr>
        <p:spPr>
          <a:xfrm>
            <a:off x="2212975" y="3671888"/>
            <a:ext cx="2590800"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6" name="Straight Connector 203"/>
          <p:cNvCxnSpPr/>
          <p:nvPr/>
        </p:nvCxnSpPr>
        <p:spPr>
          <a:xfrm>
            <a:off x="2555875" y="2711450"/>
            <a:ext cx="2247900"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7" name="Straight Arrow Connector 204"/>
          <p:cNvCxnSpPr/>
          <p:nvPr/>
        </p:nvCxnSpPr>
        <p:spPr>
          <a:xfrm flipH="1" flipV="1">
            <a:off x="2549525" y="2036763"/>
            <a:ext cx="1588" cy="677862"/>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8" name="Straight Arrow Connector 205"/>
          <p:cNvCxnSpPr/>
          <p:nvPr/>
        </p:nvCxnSpPr>
        <p:spPr>
          <a:xfrm flipV="1">
            <a:off x="2216150" y="3521075"/>
            <a:ext cx="0" cy="142875"/>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19" name="Picture 244"/>
          <p:cNvPicPr>
            <a:picLocks noChangeAspect="1"/>
          </p:cNvPicPr>
          <p:nvPr/>
        </p:nvPicPr>
        <p:blipFill>
          <a:blip r:embed="rId2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48229" y="2954814"/>
            <a:ext cx="316058" cy="263383"/>
          </a:xfrm>
          <a:prstGeom prst="rect">
            <a:avLst/>
          </a:prstGeom>
        </p:spPr>
      </p:pic>
      <p:grpSp>
        <p:nvGrpSpPr>
          <p:cNvPr id="41088" name="Group 286"/>
          <p:cNvGrpSpPr>
            <a:grpSpLocks/>
          </p:cNvGrpSpPr>
          <p:nvPr/>
        </p:nvGrpSpPr>
        <p:grpSpPr bwMode="auto">
          <a:xfrm>
            <a:off x="7478713" y="3273425"/>
            <a:ext cx="214312" cy="182563"/>
            <a:chOff x="7026930" y="495323"/>
            <a:chExt cx="317725" cy="324196"/>
          </a:xfrm>
        </p:grpSpPr>
        <p:sp>
          <p:nvSpPr>
            <p:cNvPr id="1021" name="Rectangle 287"/>
            <p:cNvSpPr/>
            <p:nvPr/>
          </p:nvSpPr>
          <p:spPr>
            <a:xfrm>
              <a:off x="7026930" y="495323"/>
              <a:ext cx="317725" cy="324196"/>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090" name="Picture 288"/>
            <p:cNvPicPr>
              <a:picLocks noChangeAspect="1" noChangeArrowheads="1"/>
            </p:cNvPicPr>
            <p:nvPr/>
          </p:nvPicPr>
          <p:blipFill>
            <a:blip r:embed="rId4" cstate="print"/>
            <a:srcRect/>
            <a:stretch>
              <a:fillRect/>
            </a:stretch>
          </p:blipFill>
          <p:spPr bwMode="auto">
            <a:xfrm>
              <a:off x="7124121" y="552897"/>
              <a:ext cx="112628" cy="213189"/>
            </a:xfrm>
            <a:prstGeom prst="rect">
              <a:avLst/>
            </a:prstGeom>
            <a:noFill/>
            <a:ln w="9525">
              <a:noFill/>
              <a:miter lim="800000"/>
              <a:headEnd/>
              <a:tailEnd/>
            </a:ln>
          </p:spPr>
        </p:pic>
      </p:grpSp>
      <p:grpSp>
        <p:nvGrpSpPr>
          <p:cNvPr id="41091" name="Group 289"/>
          <p:cNvGrpSpPr>
            <a:grpSpLocks/>
          </p:cNvGrpSpPr>
          <p:nvPr/>
        </p:nvGrpSpPr>
        <p:grpSpPr bwMode="auto">
          <a:xfrm>
            <a:off x="4114800" y="2100263"/>
            <a:ext cx="3467100" cy="1524000"/>
            <a:chOff x="5414485" y="1778031"/>
            <a:chExt cx="5136452" cy="2710890"/>
          </a:xfrm>
        </p:grpSpPr>
        <p:cxnSp>
          <p:nvCxnSpPr>
            <p:cNvPr id="1024" name="Straight Connector 290"/>
            <p:cNvCxnSpPr/>
            <p:nvPr/>
          </p:nvCxnSpPr>
          <p:spPr>
            <a:xfrm>
              <a:off x="5414485" y="1786502"/>
              <a:ext cx="1305280"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5" name="Straight Connector 291"/>
            <p:cNvCxnSpPr/>
            <p:nvPr/>
          </p:nvCxnSpPr>
          <p:spPr>
            <a:xfrm>
              <a:off x="6729173" y="1778031"/>
              <a:ext cx="0" cy="271089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6" name="Straight Connector 292"/>
            <p:cNvCxnSpPr/>
            <p:nvPr/>
          </p:nvCxnSpPr>
          <p:spPr>
            <a:xfrm>
              <a:off x="6719765" y="4483273"/>
              <a:ext cx="3831172"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7" name="Straight Arrow Connector 293"/>
            <p:cNvCxnSpPr/>
            <p:nvPr/>
          </p:nvCxnSpPr>
          <p:spPr>
            <a:xfrm flipV="1">
              <a:off x="10550937" y="4175473"/>
              <a:ext cx="0" cy="307800"/>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028" name="Picture 322"/>
          <p:cNvPicPr>
            <a:picLocks noChangeAspect="1"/>
          </p:cNvPicPr>
          <p:nvPr/>
        </p:nvPicPr>
        <p:blipFill rotWithShape="1">
          <a:blip r:embed="rId21" cstate="print">
            <a:duotone>
              <a:schemeClr val="accent6">
                <a:shade val="45000"/>
                <a:satMod val="135000"/>
              </a:schemeClr>
              <a:prstClr val="white"/>
            </a:duotone>
            <a:extLst>
              <a:ext uri="{28A0092B-C50C-407E-A947-70E740481C1C}">
                <a14:useLocalDpi xmlns:a14="http://schemas.microsoft.com/office/drawing/2010/main" val="0"/>
              </a:ext>
            </a:extLst>
          </a:blip>
          <a:srcRect b="52944"/>
          <a:stretch>
            <a:fillRect/>
          </a:stretch>
        </p:blipFill>
        <p:spPr>
          <a:xfrm>
            <a:off x="7142709" y="2964230"/>
            <a:ext cx="290064" cy="115077"/>
          </a:xfrm>
          <a:prstGeom prst="rect">
            <a:avLst/>
          </a:prstGeom>
        </p:spPr>
      </p:pic>
      <p:grpSp>
        <p:nvGrpSpPr>
          <p:cNvPr id="41097" name="Group 260"/>
          <p:cNvGrpSpPr>
            <a:grpSpLocks/>
          </p:cNvGrpSpPr>
          <p:nvPr/>
        </p:nvGrpSpPr>
        <p:grpSpPr bwMode="auto">
          <a:xfrm>
            <a:off x="2997200" y="2979738"/>
            <a:ext cx="1800225" cy="485775"/>
            <a:chOff x="3793513" y="3319759"/>
            <a:chExt cx="2666573" cy="861385"/>
          </a:xfrm>
        </p:grpSpPr>
        <p:grpSp>
          <p:nvGrpSpPr>
            <p:cNvPr id="41098" name="Group 261"/>
            <p:cNvGrpSpPr>
              <a:grpSpLocks/>
            </p:cNvGrpSpPr>
            <p:nvPr/>
          </p:nvGrpSpPr>
          <p:grpSpPr bwMode="auto">
            <a:xfrm>
              <a:off x="3793513" y="3319759"/>
              <a:ext cx="317725" cy="324196"/>
              <a:chOff x="6544348" y="712357"/>
              <a:chExt cx="768662" cy="784316"/>
            </a:xfrm>
          </p:grpSpPr>
          <p:sp>
            <p:nvSpPr>
              <p:cNvPr id="1033" name="Rectangle 264"/>
              <p:cNvSpPr/>
              <p:nvPr/>
            </p:nvSpPr>
            <p:spPr>
              <a:xfrm>
                <a:off x="6544348" y="712357"/>
                <a:ext cx="767995" cy="783171"/>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100" name="Picture 265"/>
              <p:cNvPicPr>
                <a:picLocks noChangeAspect="1" noChangeArrowheads="1"/>
              </p:cNvPicPr>
              <p:nvPr/>
            </p:nvPicPr>
            <p:blipFill>
              <a:blip r:embed="rId17" cstate="print"/>
              <a:srcRect/>
              <a:stretch>
                <a:fillRect/>
              </a:stretch>
            </p:blipFill>
            <p:spPr bwMode="auto">
              <a:xfrm>
                <a:off x="6778636" y="838201"/>
                <a:ext cx="330828" cy="520878"/>
              </a:xfrm>
              <a:prstGeom prst="rect">
                <a:avLst/>
              </a:prstGeom>
              <a:noFill/>
              <a:ln w="9525">
                <a:noFill/>
                <a:miter lim="800000"/>
                <a:headEnd/>
                <a:tailEnd/>
              </a:ln>
            </p:spPr>
          </p:pic>
        </p:grpSp>
        <p:cxnSp>
          <p:nvCxnSpPr>
            <p:cNvPr id="1031" name="Straight Connector 262"/>
            <p:cNvCxnSpPr/>
            <p:nvPr/>
          </p:nvCxnSpPr>
          <p:spPr>
            <a:xfrm>
              <a:off x="3969874" y="4178328"/>
              <a:ext cx="2490212"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2" name="Straight Arrow Connector 263"/>
            <p:cNvCxnSpPr/>
            <p:nvPr/>
          </p:nvCxnSpPr>
          <p:spPr>
            <a:xfrm flipV="1">
              <a:off x="3976928" y="3623777"/>
              <a:ext cx="0" cy="557367"/>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1103" name="Group 266"/>
          <p:cNvGrpSpPr>
            <a:grpSpLocks/>
          </p:cNvGrpSpPr>
          <p:nvPr/>
        </p:nvGrpSpPr>
        <p:grpSpPr bwMode="auto">
          <a:xfrm>
            <a:off x="3114675" y="2138363"/>
            <a:ext cx="817563" cy="392112"/>
            <a:chOff x="3967162" y="1822934"/>
            <a:chExt cx="1210485" cy="697136"/>
          </a:xfrm>
        </p:grpSpPr>
        <p:cxnSp>
          <p:nvCxnSpPr>
            <p:cNvPr id="1036" name="Straight Connector 267"/>
            <p:cNvCxnSpPr/>
            <p:nvPr/>
          </p:nvCxnSpPr>
          <p:spPr>
            <a:xfrm>
              <a:off x="3967162" y="1825756"/>
              <a:ext cx="1210485"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7" name="Straight Connector 268"/>
            <p:cNvCxnSpPr/>
            <p:nvPr/>
          </p:nvCxnSpPr>
          <p:spPr>
            <a:xfrm>
              <a:off x="3976564" y="1822934"/>
              <a:ext cx="0" cy="697136"/>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1106" name="Group 206"/>
          <p:cNvGrpSpPr>
            <a:grpSpLocks/>
          </p:cNvGrpSpPr>
          <p:nvPr/>
        </p:nvGrpSpPr>
        <p:grpSpPr bwMode="auto">
          <a:xfrm>
            <a:off x="2863850" y="2132013"/>
            <a:ext cx="1846263" cy="2301875"/>
            <a:chOff x="3614727" y="1789488"/>
            <a:chExt cx="2733107" cy="4090612"/>
          </a:xfrm>
        </p:grpSpPr>
        <p:grpSp>
          <p:nvGrpSpPr>
            <p:cNvPr id="41107" name="Group 213"/>
            <p:cNvGrpSpPr>
              <a:grpSpLocks/>
            </p:cNvGrpSpPr>
            <p:nvPr/>
          </p:nvGrpSpPr>
          <p:grpSpPr bwMode="auto">
            <a:xfrm>
              <a:off x="3614727" y="5079526"/>
              <a:ext cx="317725" cy="324196"/>
              <a:chOff x="7026930" y="495323"/>
              <a:chExt cx="317725" cy="324196"/>
            </a:xfrm>
          </p:grpSpPr>
          <p:sp>
            <p:nvSpPr>
              <p:cNvPr id="1044" name="Rectangle 249"/>
              <p:cNvSpPr/>
              <p:nvPr/>
            </p:nvSpPr>
            <p:spPr>
              <a:xfrm>
                <a:off x="7026930" y="494701"/>
                <a:ext cx="317257" cy="324427"/>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109" name="Picture 250"/>
              <p:cNvPicPr>
                <a:picLocks noChangeAspect="1" noChangeArrowheads="1"/>
              </p:cNvPicPr>
              <p:nvPr/>
            </p:nvPicPr>
            <p:blipFill>
              <a:blip r:embed="rId4" cstate="print"/>
              <a:srcRect/>
              <a:stretch>
                <a:fillRect/>
              </a:stretch>
            </p:blipFill>
            <p:spPr bwMode="auto">
              <a:xfrm>
                <a:off x="7124121" y="552897"/>
                <a:ext cx="112628" cy="213189"/>
              </a:xfrm>
              <a:prstGeom prst="rect">
                <a:avLst/>
              </a:prstGeom>
              <a:noFill/>
              <a:ln w="9525">
                <a:noFill/>
                <a:miter lim="800000"/>
                <a:headEnd/>
                <a:tailEnd/>
              </a:ln>
            </p:spPr>
          </p:pic>
        </p:grpSp>
        <p:cxnSp>
          <p:nvCxnSpPr>
            <p:cNvPr id="1040" name="Straight Connector 245"/>
            <p:cNvCxnSpPr/>
            <p:nvPr/>
          </p:nvCxnSpPr>
          <p:spPr>
            <a:xfrm>
              <a:off x="5466565" y="1800772"/>
              <a:ext cx="878918"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1" name="Straight Connector 246"/>
            <p:cNvCxnSpPr/>
            <p:nvPr/>
          </p:nvCxnSpPr>
          <p:spPr>
            <a:xfrm>
              <a:off x="6347834" y="1789488"/>
              <a:ext cx="0" cy="4090612"/>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2" name="Straight Connector 247"/>
            <p:cNvCxnSpPr/>
            <p:nvPr/>
          </p:nvCxnSpPr>
          <p:spPr>
            <a:xfrm>
              <a:off x="3767481" y="5880100"/>
              <a:ext cx="2578002"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3" name="Straight Arrow Connector 248"/>
            <p:cNvCxnSpPr/>
            <p:nvPr/>
          </p:nvCxnSpPr>
          <p:spPr>
            <a:xfrm flipV="1">
              <a:off x="3772181" y="5394869"/>
              <a:ext cx="0" cy="485231"/>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1114" name="Group 269"/>
          <p:cNvGrpSpPr>
            <a:grpSpLocks/>
          </p:cNvGrpSpPr>
          <p:nvPr/>
        </p:nvGrpSpPr>
        <p:grpSpPr bwMode="auto">
          <a:xfrm>
            <a:off x="3057525" y="3160713"/>
            <a:ext cx="722313" cy="882650"/>
            <a:chOff x="3900964" y="3617940"/>
            <a:chExt cx="1070604" cy="1569592"/>
          </a:xfrm>
        </p:grpSpPr>
        <p:cxnSp>
          <p:nvCxnSpPr>
            <p:cNvPr id="1047" name="Straight Connector 270"/>
            <p:cNvCxnSpPr/>
            <p:nvPr/>
          </p:nvCxnSpPr>
          <p:spPr>
            <a:xfrm>
              <a:off x="4195087" y="5012506"/>
              <a:ext cx="308239"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8" name="Straight Connector 271"/>
            <p:cNvCxnSpPr/>
            <p:nvPr/>
          </p:nvCxnSpPr>
          <p:spPr>
            <a:xfrm>
              <a:off x="4493913" y="5012506"/>
              <a:ext cx="0" cy="175026"/>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9" name="Straight Connector 272"/>
            <p:cNvCxnSpPr/>
            <p:nvPr/>
          </p:nvCxnSpPr>
          <p:spPr>
            <a:xfrm>
              <a:off x="4493913" y="5187532"/>
              <a:ext cx="477655"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0" name="Straight Arrow Connector 273"/>
            <p:cNvCxnSpPr/>
            <p:nvPr/>
          </p:nvCxnSpPr>
          <p:spPr>
            <a:xfrm flipV="1">
              <a:off x="3900964" y="3617940"/>
              <a:ext cx="0" cy="666230"/>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1051" name="Straight Arrow Connector 7"/>
          <p:cNvCxnSpPr/>
          <p:nvPr/>
        </p:nvCxnSpPr>
        <p:spPr>
          <a:xfrm>
            <a:off x="4187825" y="21383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274"/>
          <p:cNvCxnSpPr/>
          <p:nvPr/>
        </p:nvCxnSpPr>
        <p:spPr>
          <a:xfrm>
            <a:off x="4445000" y="21383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Straight Arrow Connector 10"/>
          <p:cNvCxnSpPr/>
          <p:nvPr/>
        </p:nvCxnSpPr>
        <p:spPr>
          <a:xfrm>
            <a:off x="4708525" y="2239963"/>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Straight Arrow Connector 276"/>
          <p:cNvCxnSpPr/>
          <p:nvPr/>
        </p:nvCxnSpPr>
        <p:spPr>
          <a:xfrm>
            <a:off x="4708525" y="2446338"/>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284"/>
          <p:cNvCxnSpPr/>
          <p:nvPr/>
        </p:nvCxnSpPr>
        <p:spPr>
          <a:xfrm>
            <a:off x="4708525" y="264795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285"/>
          <p:cNvCxnSpPr/>
          <p:nvPr/>
        </p:nvCxnSpPr>
        <p:spPr>
          <a:xfrm>
            <a:off x="4708525" y="2854325"/>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296"/>
          <p:cNvCxnSpPr/>
          <p:nvPr/>
        </p:nvCxnSpPr>
        <p:spPr>
          <a:xfrm>
            <a:off x="4708525" y="3057525"/>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Straight Arrow Connector 298"/>
          <p:cNvCxnSpPr/>
          <p:nvPr/>
        </p:nvCxnSpPr>
        <p:spPr>
          <a:xfrm>
            <a:off x="4708525" y="326390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Straight Arrow Connector 300"/>
          <p:cNvCxnSpPr/>
          <p:nvPr/>
        </p:nvCxnSpPr>
        <p:spPr>
          <a:xfrm>
            <a:off x="4708525" y="3457575"/>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301"/>
          <p:cNvCxnSpPr/>
          <p:nvPr/>
        </p:nvCxnSpPr>
        <p:spPr>
          <a:xfrm>
            <a:off x="4708525" y="366395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Straight Arrow Connector 303"/>
          <p:cNvCxnSpPr/>
          <p:nvPr/>
        </p:nvCxnSpPr>
        <p:spPr>
          <a:xfrm>
            <a:off x="4708525" y="385445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304"/>
          <p:cNvCxnSpPr/>
          <p:nvPr/>
        </p:nvCxnSpPr>
        <p:spPr>
          <a:xfrm>
            <a:off x="4708525" y="4060825"/>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309"/>
          <p:cNvCxnSpPr/>
          <p:nvPr/>
        </p:nvCxnSpPr>
        <p:spPr>
          <a:xfrm>
            <a:off x="4708525" y="4243388"/>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310"/>
          <p:cNvCxnSpPr/>
          <p:nvPr/>
        </p:nvCxnSpPr>
        <p:spPr>
          <a:xfrm flipH="1">
            <a:off x="4418013" y="4432300"/>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311"/>
          <p:cNvCxnSpPr/>
          <p:nvPr/>
        </p:nvCxnSpPr>
        <p:spPr>
          <a:xfrm flipH="1">
            <a:off x="4192588" y="4433888"/>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312"/>
          <p:cNvCxnSpPr/>
          <p:nvPr/>
        </p:nvCxnSpPr>
        <p:spPr>
          <a:xfrm flipH="1">
            <a:off x="3967163" y="4435475"/>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313"/>
          <p:cNvCxnSpPr/>
          <p:nvPr/>
        </p:nvCxnSpPr>
        <p:spPr>
          <a:xfrm flipH="1">
            <a:off x="3740150" y="4437063"/>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Straight Arrow Connector 314"/>
          <p:cNvCxnSpPr/>
          <p:nvPr/>
        </p:nvCxnSpPr>
        <p:spPr>
          <a:xfrm flipH="1">
            <a:off x="3522663" y="4435475"/>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315"/>
          <p:cNvCxnSpPr/>
          <p:nvPr/>
        </p:nvCxnSpPr>
        <p:spPr>
          <a:xfrm flipH="1">
            <a:off x="3297238" y="4437063"/>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318"/>
          <p:cNvCxnSpPr/>
          <p:nvPr/>
        </p:nvCxnSpPr>
        <p:spPr>
          <a:xfrm flipH="1">
            <a:off x="3065463" y="443706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1" name="Straight Arrow Connector 319"/>
          <p:cNvCxnSpPr/>
          <p:nvPr/>
        </p:nvCxnSpPr>
        <p:spPr>
          <a:xfrm flipV="1">
            <a:off x="2970213" y="4233863"/>
            <a:ext cx="0" cy="16033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Straight Arrow Connector 320"/>
          <p:cNvCxnSpPr/>
          <p:nvPr/>
        </p:nvCxnSpPr>
        <p:spPr>
          <a:xfrm>
            <a:off x="3419475" y="21415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3" name="Straight Arrow Connector 321"/>
          <p:cNvCxnSpPr/>
          <p:nvPr/>
        </p:nvCxnSpPr>
        <p:spPr>
          <a:xfrm>
            <a:off x="3676650" y="21415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4" name="Straight Arrow Connector 323"/>
          <p:cNvCxnSpPr/>
          <p:nvPr/>
        </p:nvCxnSpPr>
        <p:spPr>
          <a:xfrm>
            <a:off x="3187700" y="21383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Straight Arrow Connector 324"/>
          <p:cNvCxnSpPr/>
          <p:nvPr/>
        </p:nvCxnSpPr>
        <p:spPr>
          <a:xfrm flipV="1">
            <a:off x="3121025" y="2160588"/>
            <a:ext cx="0" cy="16033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6" name="Straight Arrow Connector 325"/>
          <p:cNvCxnSpPr/>
          <p:nvPr/>
        </p:nvCxnSpPr>
        <p:spPr>
          <a:xfrm flipV="1">
            <a:off x="3121025" y="2338388"/>
            <a:ext cx="0" cy="16033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326"/>
          <p:cNvCxnSpPr/>
          <p:nvPr/>
        </p:nvCxnSpPr>
        <p:spPr>
          <a:xfrm>
            <a:off x="4137025" y="208438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327"/>
          <p:cNvCxnSpPr/>
          <p:nvPr/>
        </p:nvCxnSpPr>
        <p:spPr>
          <a:xfrm>
            <a:off x="4394200" y="208438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328"/>
          <p:cNvCxnSpPr/>
          <p:nvPr/>
        </p:nvCxnSpPr>
        <p:spPr>
          <a:xfrm>
            <a:off x="4618038" y="2084388"/>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Straight Arrow Connector 329"/>
          <p:cNvCxnSpPr/>
          <p:nvPr/>
        </p:nvCxnSpPr>
        <p:spPr>
          <a:xfrm>
            <a:off x="4875213" y="2084388"/>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330"/>
          <p:cNvCxnSpPr/>
          <p:nvPr/>
        </p:nvCxnSpPr>
        <p:spPr>
          <a:xfrm>
            <a:off x="5037138" y="213995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Straight Arrow Connector 331"/>
          <p:cNvCxnSpPr/>
          <p:nvPr/>
        </p:nvCxnSpPr>
        <p:spPr>
          <a:xfrm>
            <a:off x="5037138" y="2344738"/>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3" name="Straight Arrow Connector 332"/>
          <p:cNvCxnSpPr/>
          <p:nvPr/>
        </p:nvCxnSpPr>
        <p:spPr>
          <a:xfrm>
            <a:off x="5037138" y="2547938"/>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4" name="Straight Arrow Connector 333"/>
          <p:cNvCxnSpPr/>
          <p:nvPr/>
        </p:nvCxnSpPr>
        <p:spPr>
          <a:xfrm>
            <a:off x="5037138" y="2752725"/>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334"/>
          <p:cNvCxnSpPr/>
          <p:nvPr/>
        </p:nvCxnSpPr>
        <p:spPr>
          <a:xfrm>
            <a:off x="5037138" y="2955925"/>
            <a:ext cx="0" cy="1666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335"/>
          <p:cNvCxnSpPr/>
          <p:nvPr/>
        </p:nvCxnSpPr>
        <p:spPr>
          <a:xfrm>
            <a:off x="5037138" y="3162300"/>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Straight Arrow Connector 336"/>
          <p:cNvCxnSpPr/>
          <p:nvPr/>
        </p:nvCxnSpPr>
        <p:spPr>
          <a:xfrm>
            <a:off x="5037138" y="3357563"/>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8" name="Straight Arrow Connector 337"/>
          <p:cNvCxnSpPr/>
          <p:nvPr/>
        </p:nvCxnSpPr>
        <p:spPr>
          <a:xfrm>
            <a:off x="2916238" y="2084388"/>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9" name="Straight Arrow Connector 338"/>
          <p:cNvCxnSpPr/>
          <p:nvPr/>
        </p:nvCxnSpPr>
        <p:spPr>
          <a:xfrm>
            <a:off x="3173413" y="2084388"/>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339"/>
          <p:cNvCxnSpPr/>
          <p:nvPr/>
        </p:nvCxnSpPr>
        <p:spPr>
          <a:xfrm>
            <a:off x="3398838" y="2084388"/>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340"/>
          <p:cNvCxnSpPr/>
          <p:nvPr/>
        </p:nvCxnSpPr>
        <p:spPr>
          <a:xfrm>
            <a:off x="3656013" y="2084388"/>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341"/>
          <p:cNvCxnSpPr/>
          <p:nvPr/>
        </p:nvCxnSpPr>
        <p:spPr>
          <a:xfrm>
            <a:off x="2701925" y="2085975"/>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Straight Arrow Connector 342"/>
          <p:cNvCxnSpPr/>
          <p:nvPr/>
        </p:nvCxnSpPr>
        <p:spPr>
          <a:xfrm>
            <a:off x="5059363" y="353536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4" name="Straight Arrow Connector 343"/>
          <p:cNvCxnSpPr/>
          <p:nvPr/>
        </p:nvCxnSpPr>
        <p:spPr>
          <a:xfrm>
            <a:off x="5316538" y="353536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5" name="Straight Arrow Connector 344"/>
          <p:cNvCxnSpPr/>
          <p:nvPr/>
        </p:nvCxnSpPr>
        <p:spPr>
          <a:xfrm>
            <a:off x="5540375" y="35353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346"/>
          <p:cNvCxnSpPr/>
          <p:nvPr/>
        </p:nvCxnSpPr>
        <p:spPr>
          <a:xfrm>
            <a:off x="5194300" y="3579813"/>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7" name="Straight Arrow Connector 347"/>
          <p:cNvCxnSpPr/>
          <p:nvPr/>
        </p:nvCxnSpPr>
        <p:spPr>
          <a:xfrm>
            <a:off x="5451475" y="3579813"/>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Straight Arrow Connector 348"/>
          <p:cNvCxnSpPr/>
          <p:nvPr/>
        </p:nvCxnSpPr>
        <p:spPr>
          <a:xfrm>
            <a:off x="5675313" y="357981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Straight Arrow Connector 362"/>
          <p:cNvCxnSpPr/>
          <p:nvPr/>
        </p:nvCxnSpPr>
        <p:spPr>
          <a:xfrm>
            <a:off x="5938838" y="3581400"/>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0" name="Straight Arrow Connector 363"/>
          <p:cNvCxnSpPr/>
          <p:nvPr/>
        </p:nvCxnSpPr>
        <p:spPr>
          <a:xfrm>
            <a:off x="6162675" y="3581400"/>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1" name="Straight Arrow Connector 364"/>
          <p:cNvCxnSpPr/>
          <p:nvPr/>
        </p:nvCxnSpPr>
        <p:spPr>
          <a:xfrm>
            <a:off x="6418263" y="357981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368"/>
          <p:cNvCxnSpPr/>
          <p:nvPr/>
        </p:nvCxnSpPr>
        <p:spPr>
          <a:xfrm>
            <a:off x="5054600" y="3622675"/>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3" name="Straight Arrow Connector 369"/>
          <p:cNvCxnSpPr/>
          <p:nvPr/>
        </p:nvCxnSpPr>
        <p:spPr>
          <a:xfrm>
            <a:off x="5311775" y="3622675"/>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Straight Arrow Connector 370"/>
          <p:cNvCxnSpPr/>
          <p:nvPr/>
        </p:nvCxnSpPr>
        <p:spPr>
          <a:xfrm>
            <a:off x="5535613" y="3622675"/>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371"/>
          <p:cNvCxnSpPr/>
          <p:nvPr/>
        </p:nvCxnSpPr>
        <p:spPr>
          <a:xfrm>
            <a:off x="5799138" y="36242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Straight Arrow Connector 372"/>
          <p:cNvCxnSpPr/>
          <p:nvPr/>
        </p:nvCxnSpPr>
        <p:spPr>
          <a:xfrm>
            <a:off x="6024563" y="362426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7" name="Straight Arrow Connector 373"/>
          <p:cNvCxnSpPr/>
          <p:nvPr/>
        </p:nvCxnSpPr>
        <p:spPr>
          <a:xfrm>
            <a:off x="6278563" y="3622675"/>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374"/>
          <p:cNvCxnSpPr/>
          <p:nvPr/>
        </p:nvCxnSpPr>
        <p:spPr>
          <a:xfrm>
            <a:off x="6529388" y="3622675"/>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Straight Arrow Connector 375"/>
          <p:cNvCxnSpPr/>
          <p:nvPr/>
        </p:nvCxnSpPr>
        <p:spPr>
          <a:xfrm>
            <a:off x="6792913" y="3624263"/>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376"/>
          <p:cNvCxnSpPr/>
          <p:nvPr/>
        </p:nvCxnSpPr>
        <p:spPr>
          <a:xfrm>
            <a:off x="7016750" y="3624263"/>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1" name="Straight Arrow Connector 377"/>
          <p:cNvCxnSpPr/>
          <p:nvPr/>
        </p:nvCxnSpPr>
        <p:spPr>
          <a:xfrm>
            <a:off x="7272338" y="3622675"/>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2" name="Straight Arrow Connector 378"/>
          <p:cNvCxnSpPr/>
          <p:nvPr/>
        </p:nvCxnSpPr>
        <p:spPr>
          <a:xfrm>
            <a:off x="5319713" y="388778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379"/>
          <p:cNvCxnSpPr/>
          <p:nvPr/>
        </p:nvCxnSpPr>
        <p:spPr>
          <a:xfrm>
            <a:off x="5576888" y="388778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4" name="Straight Arrow Connector 380"/>
          <p:cNvCxnSpPr/>
          <p:nvPr/>
        </p:nvCxnSpPr>
        <p:spPr>
          <a:xfrm>
            <a:off x="5802313" y="3887788"/>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5" name="Straight Arrow Connector 381"/>
          <p:cNvCxnSpPr/>
          <p:nvPr/>
        </p:nvCxnSpPr>
        <p:spPr>
          <a:xfrm>
            <a:off x="5105400" y="388778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382"/>
          <p:cNvCxnSpPr/>
          <p:nvPr/>
        </p:nvCxnSpPr>
        <p:spPr>
          <a:xfrm>
            <a:off x="6286500" y="388778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7" name="Straight Arrow Connector 383"/>
          <p:cNvCxnSpPr/>
          <p:nvPr/>
        </p:nvCxnSpPr>
        <p:spPr>
          <a:xfrm>
            <a:off x="6543675" y="388778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Straight Arrow Connector 384"/>
          <p:cNvCxnSpPr/>
          <p:nvPr/>
        </p:nvCxnSpPr>
        <p:spPr>
          <a:xfrm>
            <a:off x="6775450" y="388778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9" name="Straight Arrow Connector 385"/>
          <p:cNvCxnSpPr/>
          <p:nvPr/>
        </p:nvCxnSpPr>
        <p:spPr>
          <a:xfrm>
            <a:off x="6067425" y="388778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0" name="Straight Arrow Connector 389"/>
          <p:cNvCxnSpPr/>
          <p:nvPr/>
        </p:nvCxnSpPr>
        <p:spPr>
          <a:xfrm>
            <a:off x="7027863" y="3887788"/>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Straight Arrow Connector 390"/>
          <p:cNvCxnSpPr/>
          <p:nvPr/>
        </p:nvCxnSpPr>
        <p:spPr>
          <a:xfrm flipV="1">
            <a:off x="5019675" y="39290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2" name="Straight Arrow Connector 391"/>
          <p:cNvCxnSpPr/>
          <p:nvPr/>
        </p:nvCxnSpPr>
        <p:spPr>
          <a:xfrm flipV="1">
            <a:off x="5019675" y="41068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3" name="Straight Arrow Connector 392"/>
          <p:cNvCxnSpPr/>
          <p:nvPr/>
        </p:nvCxnSpPr>
        <p:spPr>
          <a:xfrm>
            <a:off x="4833938" y="4303713"/>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Straight Arrow Connector 393"/>
          <p:cNvCxnSpPr/>
          <p:nvPr/>
        </p:nvCxnSpPr>
        <p:spPr>
          <a:xfrm>
            <a:off x="4606925" y="4305300"/>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5" name="Straight Arrow Connector 396"/>
          <p:cNvCxnSpPr/>
          <p:nvPr/>
        </p:nvCxnSpPr>
        <p:spPr>
          <a:xfrm>
            <a:off x="4351338" y="4300538"/>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6" name="Straight Arrow Connector 398"/>
          <p:cNvCxnSpPr/>
          <p:nvPr/>
        </p:nvCxnSpPr>
        <p:spPr>
          <a:xfrm>
            <a:off x="4740275" y="426878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Straight Arrow Connector 399"/>
          <p:cNvCxnSpPr/>
          <p:nvPr/>
        </p:nvCxnSpPr>
        <p:spPr>
          <a:xfrm>
            <a:off x="4513263" y="427037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8" name="Straight Arrow Connector 400"/>
          <p:cNvCxnSpPr/>
          <p:nvPr/>
        </p:nvCxnSpPr>
        <p:spPr>
          <a:xfrm>
            <a:off x="4257675" y="42656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9" name="Straight Arrow Connector 404"/>
          <p:cNvCxnSpPr/>
          <p:nvPr/>
        </p:nvCxnSpPr>
        <p:spPr>
          <a:xfrm flipV="1">
            <a:off x="4933950" y="3873500"/>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0" name="Straight Arrow Connector 405"/>
          <p:cNvCxnSpPr/>
          <p:nvPr/>
        </p:nvCxnSpPr>
        <p:spPr>
          <a:xfrm flipV="1">
            <a:off x="4933950" y="4051300"/>
            <a:ext cx="0" cy="160338"/>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1" name="Straight Arrow Connector 408"/>
          <p:cNvCxnSpPr/>
          <p:nvPr/>
        </p:nvCxnSpPr>
        <p:spPr>
          <a:xfrm flipV="1">
            <a:off x="4862513" y="3806825"/>
            <a:ext cx="0" cy="160338"/>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Straight Arrow Connector 409"/>
          <p:cNvCxnSpPr/>
          <p:nvPr/>
        </p:nvCxnSpPr>
        <p:spPr>
          <a:xfrm flipV="1">
            <a:off x="4862513" y="3984625"/>
            <a:ext cx="0" cy="1619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3" name="Straight Arrow Connector 411"/>
          <p:cNvCxnSpPr/>
          <p:nvPr/>
        </p:nvCxnSpPr>
        <p:spPr>
          <a:xfrm>
            <a:off x="4635500" y="4238625"/>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412"/>
          <p:cNvCxnSpPr/>
          <p:nvPr/>
        </p:nvCxnSpPr>
        <p:spPr>
          <a:xfrm>
            <a:off x="4408488" y="423862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413"/>
          <p:cNvCxnSpPr/>
          <p:nvPr/>
        </p:nvCxnSpPr>
        <p:spPr>
          <a:xfrm>
            <a:off x="4525963" y="420687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414"/>
          <p:cNvCxnSpPr/>
          <p:nvPr/>
        </p:nvCxnSpPr>
        <p:spPr>
          <a:xfrm>
            <a:off x="4298950" y="4208463"/>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417"/>
          <p:cNvCxnSpPr/>
          <p:nvPr/>
        </p:nvCxnSpPr>
        <p:spPr>
          <a:xfrm flipV="1">
            <a:off x="4800600" y="3740150"/>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418"/>
          <p:cNvCxnSpPr/>
          <p:nvPr/>
        </p:nvCxnSpPr>
        <p:spPr>
          <a:xfrm flipV="1">
            <a:off x="4800600" y="3917950"/>
            <a:ext cx="0" cy="160338"/>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419"/>
          <p:cNvCxnSpPr/>
          <p:nvPr/>
        </p:nvCxnSpPr>
        <p:spPr>
          <a:xfrm flipV="1">
            <a:off x="4803775" y="3348038"/>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420"/>
          <p:cNvCxnSpPr/>
          <p:nvPr/>
        </p:nvCxnSpPr>
        <p:spPr>
          <a:xfrm flipV="1">
            <a:off x="4803775" y="3525838"/>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1" name="Straight Arrow Connector 421"/>
          <p:cNvCxnSpPr/>
          <p:nvPr/>
        </p:nvCxnSpPr>
        <p:spPr>
          <a:xfrm flipV="1">
            <a:off x="4800600" y="2963863"/>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2" name="Straight Arrow Connector 422"/>
          <p:cNvCxnSpPr/>
          <p:nvPr/>
        </p:nvCxnSpPr>
        <p:spPr>
          <a:xfrm flipV="1">
            <a:off x="4800600" y="31416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3" name="Straight Arrow Connector 424"/>
          <p:cNvCxnSpPr/>
          <p:nvPr/>
        </p:nvCxnSpPr>
        <p:spPr>
          <a:xfrm flipV="1">
            <a:off x="4803775" y="2747963"/>
            <a:ext cx="0" cy="1619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4" name="Straight Arrow Connector 425"/>
          <p:cNvCxnSpPr/>
          <p:nvPr/>
        </p:nvCxnSpPr>
        <p:spPr>
          <a:xfrm flipH="1">
            <a:off x="4491038" y="2709863"/>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5" name="Straight Arrow Connector 426"/>
          <p:cNvCxnSpPr/>
          <p:nvPr/>
        </p:nvCxnSpPr>
        <p:spPr>
          <a:xfrm flipH="1">
            <a:off x="4267200" y="2711450"/>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6" name="Straight Arrow Connector 427"/>
          <p:cNvCxnSpPr/>
          <p:nvPr/>
        </p:nvCxnSpPr>
        <p:spPr>
          <a:xfrm flipH="1">
            <a:off x="4040188" y="2713038"/>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7" name="Straight Arrow Connector 428"/>
          <p:cNvCxnSpPr/>
          <p:nvPr/>
        </p:nvCxnSpPr>
        <p:spPr>
          <a:xfrm flipH="1">
            <a:off x="3822700" y="2711450"/>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429"/>
          <p:cNvCxnSpPr/>
          <p:nvPr/>
        </p:nvCxnSpPr>
        <p:spPr>
          <a:xfrm flipH="1">
            <a:off x="3576638" y="271145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9" name="Straight Arrow Connector 430"/>
          <p:cNvCxnSpPr/>
          <p:nvPr/>
        </p:nvCxnSpPr>
        <p:spPr>
          <a:xfrm flipH="1">
            <a:off x="3351213" y="2713038"/>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0" name="Straight Arrow Connector 431"/>
          <p:cNvCxnSpPr/>
          <p:nvPr/>
        </p:nvCxnSpPr>
        <p:spPr>
          <a:xfrm flipH="1">
            <a:off x="3124200" y="2713038"/>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1" name="Straight Arrow Connector 432"/>
          <p:cNvCxnSpPr/>
          <p:nvPr/>
        </p:nvCxnSpPr>
        <p:spPr>
          <a:xfrm flipH="1">
            <a:off x="2908300" y="271303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220" name="Group 256"/>
          <p:cNvGrpSpPr>
            <a:grpSpLocks/>
          </p:cNvGrpSpPr>
          <p:nvPr/>
        </p:nvGrpSpPr>
        <p:grpSpPr bwMode="auto">
          <a:xfrm>
            <a:off x="2647950" y="2498725"/>
            <a:ext cx="896938" cy="482600"/>
            <a:chOff x="3274194" y="2464063"/>
            <a:chExt cx="1329982" cy="856435"/>
          </a:xfrm>
        </p:grpSpPr>
        <p:sp>
          <p:nvSpPr>
            <p:cNvPr id="1153" name="Rectangle 257"/>
            <p:cNvSpPr/>
            <p:nvPr/>
          </p:nvSpPr>
          <p:spPr>
            <a:xfrm>
              <a:off x="3533128" y="2520407"/>
              <a:ext cx="866253" cy="800091"/>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15" noProof="1">
                <a:latin typeface="等线" panose="02010600030101010101" pitchFamily="2" charset="-122"/>
                <a:ea typeface="等线" panose="02010600030101010101" pitchFamily="2" charset="-122"/>
              </a:endParaRPr>
            </a:p>
          </p:txBody>
        </p:sp>
        <p:sp>
          <p:nvSpPr>
            <p:cNvPr id="1154" name="TextBox 75"/>
            <p:cNvSpPr txBox="1"/>
            <p:nvPr/>
          </p:nvSpPr>
          <p:spPr>
            <a:xfrm>
              <a:off x="3274194" y="2464063"/>
              <a:ext cx="1329982" cy="47329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en-US" altLang="zh-CN" sz="1080" b="1" noProof="1">
                  <a:solidFill>
                    <a:srgbClr val="C00000"/>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rPr>
                <a:t>CHP</a:t>
              </a:r>
              <a:endParaRPr lang="zh-CN" altLang="en-US" sz="1080" b="1" noProof="1">
                <a:solidFill>
                  <a:srgbClr val="C00000"/>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55" name="Picture 259"/>
            <p:cNvPicPr>
              <a:picLocks noChangeAspect="1"/>
            </p:cNvPicPr>
            <p:nvPr/>
          </p:nvPicPr>
          <p:blipFill>
            <a:blip r:embed="rId23" cstate="print">
              <a:duotone>
                <a:prstClr val="black"/>
                <a:srgbClr val="00B050">
                  <a:tint val="45000"/>
                  <a:satMod val="400000"/>
                </a:srgbClr>
              </a:duotone>
              <a:extLst>
                <a:ext uri="{BEBA8EAE-BF5A-486C-A8C5-ECC9F3942E4B}">
                  <a14:imgProps xmlns:a14="http://schemas.microsoft.com/office/drawing/2010/main">
                    <a14:imgLayer r:embed="rId24">
                      <a14:imgEffect>
                        <a14:saturation sat="400000"/>
                      </a14:imgEffect>
                    </a14:imgLayer>
                  </a14:imgProps>
                </a:ext>
                <a:ext uri="{28A0092B-C50C-407E-A947-70E740481C1C}">
                  <a14:useLocalDpi xmlns:a14="http://schemas.microsoft.com/office/drawing/2010/main" val="0"/>
                </a:ext>
              </a:extLst>
            </a:blip>
            <a:stretch>
              <a:fillRect/>
            </a:stretch>
          </p:blipFill>
          <p:spPr>
            <a:xfrm>
              <a:off x="3766890" y="2753919"/>
              <a:ext cx="428588" cy="494525"/>
            </a:xfrm>
            <a:prstGeom prst="rect">
              <a:avLst/>
            </a:prstGeom>
          </p:spPr>
        </p:pic>
      </p:grpSp>
      <p:cxnSp>
        <p:nvCxnSpPr>
          <p:cNvPr id="1156" name="Straight Arrow Connector 433"/>
          <p:cNvCxnSpPr/>
          <p:nvPr/>
        </p:nvCxnSpPr>
        <p:spPr>
          <a:xfrm flipH="1">
            <a:off x="2681288" y="2714625"/>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7" name="Straight Arrow Connector 440"/>
          <p:cNvCxnSpPr/>
          <p:nvPr/>
        </p:nvCxnSpPr>
        <p:spPr>
          <a:xfrm flipH="1">
            <a:off x="4513263" y="3460750"/>
            <a:ext cx="195262"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Straight Arrow Connector 441"/>
          <p:cNvCxnSpPr/>
          <p:nvPr/>
        </p:nvCxnSpPr>
        <p:spPr>
          <a:xfrm flipH="1">
            <a:off x="4289425" y="346233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Straight Arrow Connector 442"/>
          <p:cNvCxnSpPr/>
          <p:nvPr/>
        </p:nvCxnSpPr>
        <p:spPr>
          <a:xfrm flipH="1">
            <a:off x="4062413" y="3463925"/>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0" name="Straight Arrow Connector 443"/>
          <p:cNvCxnSpPr/>
          <p:nvPr/>
        </p:nvCxnSpPr>
        <p:spPr>
          <a:xfrm flipH="1">
            <a:off x="3844925" y="346233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Straight Arrow Connector 444"/>
          <p:cNvCxnSpPr/>
          <p:nvPr/>
        </p:nvCxnSpPr>
        <p:spPr>
          <a:xfrm flipH="1">
            <a:off x="3609975" y="346075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2" name="Straight Arrow Connector 445"/>
          <p:cNvCxnSpPr/>
          <p:nvPr/>
        </p:nvCxnSpPr>
        <p:spPr>
          <a:xfrm flipH="1">
            <a:off x="3384550" y="346233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3" name="Straight Arrow Connector 446"/>
          <p:cNvCxnSpPr/>
          <p:nvPr/>
        </p:nvCxnSpPr>
        <p:spPr>
          <a:xfrm flipH="1">
            <a:off x="3157538" y="3463925"/>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4" name="Straight Arrow Connector 448"/>
          <p:cNvCxnSpPr/>
          <p:nvPr/>
        </p:nvCxnSpPr>
        <p:spPr>
          <a:xfrm flipV="1">
            <a:off x="3121025" y="3235325"/>
            <a:ext cx="0" cy="1619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5" name="Straight Arrow Connector 450"/>
          <p:cNvCxnSpPr/>
          <p:nvPr/>
        </p:nvCxnSpPr>
        <p:spPr>
          <a:xfrm flipV="1">
            <a:off x="3057525" y="323691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6" name="Straight Arrow Connector 451"/>
          <p:cNvCxnSpPr/>
          <p:nvPr/>
        </p:nvCxnSpPr>
        <p:spPr>
          <a:xfrm flipH="1">
            <a:off x="4537075" y="3667125"/>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7" name="Straight Arrow Connector 452"/>
          <p:cNvCxnSpPr/>
          <p:nvPr/>
        </p:nvCxnSpPr>
        <p:spPr>
          <a:xfrm flipH="1">
            <a:off x="4311650" y="36687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Straight Arrow Connector 453"/>
          <p:cNvCxnSpPr/>
          <p:nvPr/>
        </p:nvCxnSpPr>
        <p:spPr>
          <a:xfrm flipH="1">
            <a:off x="4084638" y="367030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9" name="Straight Arrow Connector 454"/>
          <p:cNvCxnSpPr/>
          <p:nvPr/>
        </p:nvCxnSpPr>
        <p:spPr>
          <a:xfrm flipH="1">
            <a:off x="3868738" y="3668713"/>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Straight Arrow Connector 455"/>
          <p:cNvCxnSpPr/>
          <p:nvPr/>
        </p:nvCxnSpPr>
        <p:spPr>
          <a:xfrm flipH="1">
            <a:off x="3632200" y="3668713"/>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Straight Arrow Connector 456"/>
          <p:cNvCxnSpPr/>
          <p:nvPr/>
        </p:nvCxnSpPr>
        <p:spPr>
          <a:xfrm flipH="1">
            <a:off x="3406775" y="36687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457"/>
          <p:cNvCxnSpPr/>
          <p:nvPr/>
        </p:nvCxnSpPr>
        <p:spPr>
          <a:xfrm flipH="1">
            <a:off x="3144838" y="367030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Straight Arrow Connector 458"/>
          <p:cNvCxnSpPr/>
          <p:nvPr/>
        </p:nvCxnSpPr>
        <p:spPr>
          <a:xfrm flipH="1">
            <a:off x="2927350" y="36687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459"/>
          <p:cNvCxnSpPr/>
          <p:nvPr/>
        </p:nvCxnSpPr>
        <p:spPr>
          <a:xfrm flipH="1">
            <a:off x="2692400" y="3667125"/>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5" name="Straight Arrow Connector 460"/>
          <p:cNvCxnSpPr/>
          <p:nvPr/>
        </p:nvCxnSpPr>
        <p:spPr>
          <a:xfrm flipH="1">
            <a:off x="2466975" y="36687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244" name="Group 251"/>
          <p:cNvGrpSpPr>
            <a:grpSpLocks/>
          </p:cNvGrpSpPr>
          <p:nvPr/>
        </p:nvGrpSpPr>
        <p:grpSpPr bwMode="auto">
          <a:xfrm>
            <a:off x="2517775" y="3503613"/>
            <a:ext cx="898525" cy="481012"/>
            <a:chOff x="3101119" y="4226941"/>
            <a:chExt cx="1329982" cy="856435"/>
          </a:xfrm>
        </p:grpSpPr>
        <p:grpSp>
          <p:nvGrpSpPr>
            <p:cNvPr id="41245" name="Group 252"/>
            <p:cNvGrpSpPr>
              <a:grpSpLocks/>
            </p:cNvGrpSpPr>
            <p:nvPr/>
          </p:nvGrpSpPr>
          <p:grpSpPr bwMode="auto">
            <a:xfrm>
              <a:off x="3101119" y="4226941"/>
              <a:ext cx="1329982" cy="856435"/>
              <a:chOff x="3297054" y="2464063"/>
              <a:chExt cx="1329982" cy="856435"/>
            </a:xfrm>
          </p:grpSpPr>
          <p:sp>
            <p:nvSpPr>
              <p:cNvPr id="1179" name="Rectangle 254"/>
              <p:cNvSpPr/>
              <p:nvPr/>
            </p:nvSpPr>
            <p:spPr>
              <a:xfrm>
                <a:off x="3534384" y="2520593"/>
                <a:ext cx="867072" cy="799905"/>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15" noProof="1">
                  <a:latin typeface="等线" panose="02010600030101010101" pitchFamily="2" charset="-122"/>
                  <a:ea typeface="等线" panose="02010600030101010101" pitchFamily="2" charset="-122"/>
                </a:endParaRPr>
              </a:p>
            </p:txBody>
          </p:sp>
          <p:sp>
            <p:nvSpPr>
              <p:cNvPr id="1180" name="TextBox 75"/>
              <p:cNvSpPr txBox="1"/>
              <p:nvPr/>
            </p:nvSpPr>
            <p:spPr>
              <a:xfrm>
                <a:off x="3297054" y="2464063"/>
                <a:ext cx="1329982" cy="474856"/>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rgbClr val="7030A0"/>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rPr>
                  <a:t>电解制气</a:t>
                </a:r>
              </a:p>
            </p:txBody>
          </p:sp>
        </p:grpSp>
        <p:pic>
          <p:nvPicPr>
            <p:cNvPr id="1178" name="Picture 253"/>
            <p:cNvPicPr>
              <a:picLocks noChangeAspect="1"/>
            </p:cNvPicPr>
            <p:nvPr/>
          </p:nvPicPr>
          <p:blipFill>
            <a:blip r:embed="rId25" cstate="print">
              <a:duotone>
                <a:prstClr val="black"/>
                <a:schemeClr val="accent6">
                  <a:tint val="45000"/>
                  <a:satMod val="400000"/>
                </a:schemeClr>
              </a:duotone>
              <a:extLst>
                <a:ext uri="{BEBA8EAE-BF5A-486C-A8C5-ECC9F3942E4B}">
                  <a14:imgProps xmlns:a14="http://schemas.microsoft.com/office/drawing/2010/main">
                    <a14:imgLayer r:embed="rId26">
                      <a14:imgEffect>
                        <a14:saturation sat="400000"/>
                      </a14:imgEffect>
                    </a14:imgLayer>
                  </a14:imgProps>
                </a:ext>
                <a:ext uri="{28A0092B-C50C-407E-A947-70E740481C1C}">
                  <a14:useLocalDpi xmlns:a14="http://schemas.microsoft.com/office/drawing/2010/main" val="0"/>
                </a:ext>
              </a:extLst>
            </a:blip>
            <a:stretch>
              <a:fillRect/>
            </a:stretch>
          </p:blipFill>
          <p:spPr>
            <a:xfrm>
              <a:off x="3540462" y="4543240"/>
              <a:ext cx="467670" cy="467670"/>
            </a:xfrm>
            <a:prstGeom prst="rect">
              <a:avLst/>
            </a:prstGeom>
          </p:spPr>
        </p:pic>
      </p:grpSp>
      <p:cxnSp>
        <p:nvCxnSpPr>
          <p:cNvPr id="1181" name="Straight Arrow Connector 461"/>
          <p:cNvCxnSpPr/>
          <p:nvPr/>
        </p:nvCxnSpPr>
        <p:spPr>
          <a:xfrm flipH="1">
            <a:off x="2228850" y="366871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462"/>
          <p:cNvCxnSpPr/>
          <p:nvPr/>
        </p:nvCxnSpPr>
        <p:spPr>
          <a:xfrm>
            <a:off x="5203825" y="384016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3" name="Straight Arrow Connector 463"/>
          <p:cNvCxnSpPr/>
          <p:nvPr/>
        </p:nvCxnSpPr>
        <p:spPr>
          <a:xfrm>
            <a:off x="5461000" y="384016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4" name="Straight Arrow Connector 464"/>
          <p:cNvCxnSpPr/>
          <p:nvPr/>
        </p:nvCxnSpPr>
        <p:spPr>
          <a:xfrm>
            <a:off x="5686425" y="3840163"/>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5" name="Straight Arrow Connector 465"/>
          <p:cNvCxnSpPr/>
          <p:nvPr/>
        </p:nvCxnSpPr>
        <p:spPr>
          <a:xfrm>
            <a:off x="4989513" y="3841750"/>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6" name="Straight Arrow Connector 466"/>
          <p:cNvCxnSpPr/>
          <p:nvPr/>
        </p:nvCxnSpPr>
        <p:spPr>
          <a:xfrm>
            <a:off x="6170613" y="3840163"/>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7" name="Straight Arrow Connector 467"/>
          <p:cNvCxnSpPr/>
          <p:nvPr/>
        </p:nvCxnSpPr>
        <p:spPr>
          <a:xfrm>
            <a:off x="5951538" y="3841750"/>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8" name="Straight Arrow Connector 469"/>
          <p:cNvCxnSpPr/>
          <p:nvPr/>
        </p:nvCxnSpPr>
        <p:spPr>
          <a:xfrm flipV="1">
            <a:off x="6475413" y="347821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470"/>
          <p:cNvCxnSpPr/>
          <p:nvPr/>
        </p:nvCxnSpPr>
        <p:spPr>
          <a:xfrm flipV="1">
            <a:off x="6475413" y="365601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0" name="Straight Arrow Connector 471"/>
          <p:cNvCxnSpPr/>
          <p:nvPr/>
        </p:nvCxnSpPr>
        <p:spPr>
          <a:xfrm flipV="1">
            <a:off x="7345363" y="3714750"/>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472"/>
          <p:cNvCxnSpPr/>
          <p:nvPr/>
        </p:nvCxnSpPr>
        <p:spPr>
          <a:xfrm flipV="1">
            <a:off x="7342188" y="3525838"/>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2" name="Straight Arrow Connector 473"/>
          <p:cNvCxnSpPr/>
          <p:nvPr/>
        </p:nvCxnSpPr>
        <p:spPr>
          <a:xfrm flipV="1">
            <a:off x="5586413" y="3540125"/>
            <a:ext cx="0" cy="160338"/>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3" name="Straight Arrow Connector 475"/>
          <p:cNvCxnSpPr/>
          <p:nvPr/>
        </p:nvCxnSpPr>
        <p:spPr>
          <a:xfrm>
            <a:off x="5114925" y="3794125"/>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4" name="Straight Arrow Connector 476"/>
          <p:cNvCxnSpPr/>
          <p:nvPr/>
        </p:nvCxnSpPr>
        <p:spPr>
          <a:xfrm>
            <a:off x="5372100" y="3794125"/>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5" name="Straight Arrow Connector 477"/>
          <p:cNvCxnSpPr/>
          <p:nvPr/>
        </p:nvCxnSpPr>
        <p:spPr>
          <a:xfrm>
            <a:off x="4900613" y="3795713"/>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6" name="Straight Arrow Connector 479"/>
          <p:cNvCxnSpPr/>
          <p:nvPr/>
        </p:nvCxnSpPr>
        <p:spPr>
          <a:xfrm>
            <a:off x="3263900" y="3065463"/>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7" name="Straight Arrow Connector 480"/>
          <p:cNvCxnSpPr/>
          <p:nvPr/>
        </p:nvCxnSpPr>
        <p:spPr>
          <a:xfrm>
            <a:off x="3487738" y="3065463"/>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8" name="Straight Arrow Connector 481"/>
          <p:cNvCxnSpPr/>
          <p:nvPr/>
        </p:nvCxnSpPr>
        <p:spPr>
          <a:xfrm>
            <a:off x="2792413" y="3065463"/>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9" name="Straight Arrow Connector 482"/>
          <p:cNvCxnSpPr/>
          <p:nvPr/>
        </p:nvCxnSpPr>
        <p:spPr>
          <a:xfrm flipV="1">
            <a:off x="2690813" y="3084513"/>
            <a:ext cx="0" cy="16033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0" name="Straight Arrow Connector 483"/>
          <p:cNvCxnSpPr/>
          <p:nvPr/>
        </p:nvCxnSpPr>
        <p:spPr>
          <a:xfrm>
            <a:off x="4303713" y="3302000"/>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1" name="Straight Arrow Connector 484"/>
          <p:cNvCxnSpPr/>
          <p:nvPr/>
        </p:nvCxnSpPr>
        <p:spPr>
          <a:xfrm>
            <a:off x="4527550" y="3302000"/>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2" name="Straight Arrow Connector 485"/>
          <p:cNvCxnSpPr/>
          <p:nvPr/>
        </p:nvCxnSpPr>
        <p:spPr>
          <a:xfrm>
            <a:off x="4862513" y="3348038"/>
            <a:ext cx="0" cy="16510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3" name="Straight Arrow Connector 486"/>
          <p:cNvCxnSpPr/>
          <p:nvPr/>
        </p:nvCxnSpPr>
        <p:spPr>
          <a:xfrm>
            <a:off x="4862513" y="3551238"/>
            <a:ext cx="0" cy="16510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4" name="Straight Arrow Connector 487"/>
          <p:cNvCxnSpPr/>
          <p:nvPr/>
        </p:nvCxnSpPr>
        <p:spPr>
          <a:xfrm>
            <a:off x="4929188" y="3292475"/>
            <a:ext cx="0" cy="16510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5" name="Straight Arrow Connector 488"/>
          <p:cNvCxnSpPr/>
          <p:nvPr/>
        </p:nvCxnSpPr>
        <p:spPr>
          <a:xfrm>
            <a:off x="4929188" y="3495675"/>
            <a:ext cx="0" cy="16510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6" name="Straight Arrow Connector 489"/>
          <p:cNvCxnSpPr/>
          <p:nvPr/>
        </p:nvCxnSpPr>
        <p:spPr>
          <a:xfrm>
            <a:off x="5214938" y="369093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7" name="Straight Arrow Connector 490"/>
          <p:cNvCxnSpPr/>
          <p:nvPr/>
        </p:nvCxnSpPr>
        <p:spPr>
          <a:xfrm>
            <a:off x="5472113" y="369093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8" name="Straight Arrow Connector 491"/>
          <p:cNvCxnSpPr/>
          <p:nvPr/>
        </p:nvCxnSpPr>
        <p:spPr>
          <a:xfrm>
            <a:off x="5695950" y="3690938"/>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492"/>
          <p:cNvCxnSpPr/>
          <p:nvPr/>
        </p:nvCxnSpPr>
        <p:spPr>
          <a:xfrm>
            <a:off x="5000625" y="3690938"/>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0" name="Straight Arrow Connector 494"/>
          <p:cNvCxnSpPr/>
          <p:nvPr/>
        </p:nvCxnSpPr>
        <p:spPr>
          <a:xfrm flipV="1">
            <a:off x="6035675" y="3522663"/>
            <a:ext cx="0" cy="161925"/>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1" name="Straight Arrow Connector 495"/>
          <p:cNvCxnSpPr/>
          <p:nvPr/>
        </p:nvCxnSpPr>
        <p:spPr>
          <a:xfrm>
            <a:off x="5284788" y="372903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2" name="Straight Arrow Connector 496"/>
          <p:cNvCxnSpPr/>
          <p:nvPr/>
        </p:nvCxnSpPr>
        <p:spPr>
          <a:xfrm>
            <a:off x="5541963" y="372903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3" name="Straight Arrow Connector 497"/>
          <p:cNvCxnSpPr/>
          <p:nvPr/>
        </p:nvCxnSpPr>
        <p:spPr>
          <a:xfrm>
            <a:off x="5765800" y="3729038"/>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4" name="Straight Arrow Connector 498"/>
          <p:cNvCxnSpPr/>
          <p:nvPr/>
        </p:nvCxnSpPr>
        <p:spPr>
          <a:xfrm>
            <a:off x="5068888" y="3730625"/>
            <a:ext cx="180975"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5" name="Straight Arrow Connector 499"/>
          <p:cNvCxnSpPr/>
          <p:nvPr/>
        </p:nvCxnSpPr>
        <p:spPr>
          <a:xfrm>
            <a:off x="6242050" y="3727450"/>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6" name="Straight Arrow Connector 500"/>
          <p:cNvCxnSpPr/>
          <p:nvPr/>
        </p:nvCxnSpPr>
        <p:spPr>
          <a:xfrm>
            <a:off x="6499225" y="3727450"/>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7" name="Straight Arrow Connector 501"/>
          <p:cNvCxnSpPr/>
          <p:nvPr/>
        </p:nvCxnSpPr>
        <p:spPr>
          <a:xfrm>
            <a:off x="6723063" y="3727450"/>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8" name="Straight Arrow Connector 502"/>
          <p:cNvCxnSpPr/>
          <p:nvPr/>
        </p:nvCxnSpPr>
        <p:spPr>
          <a:xfrm>
            <a:off x="6027738" y="372903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Straight Arrow Connector 503"/>
          <p:cNvCxnSpPr/>
          <p:nvPr/>
        </p:nvCxnSpPr>
        <p:spPr>
          <a:xfrm flipV="1">
            <a:off x="6929438" y="3500438"/>
            <a:ext cx="0" cy="16033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0" name="Straight Connector 156"/>
          <p:cNvCxnSpPr/>
          <p:nvPr/>
        </p:nvCxnSpPr>
        <p:spPr>
          <a:xfrm>
            <a:off x="1778000" y="2036763"/>
            <a:ext cx="72072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21" name="图片 1220"/>
          <p:cNvPicPr>
            <a:picLocks noChangeAspect="1"/>
          </p:cNvPicPr>
          <p:nvPr/>
        </p:nvPicPr>
        <p:blipFill>
          <a:blip r:embed="rId2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085078" y="2030811"/>
            <a:ext cx="465266" cy="387720"/>
          </a:xfrm>
          <a:prstGeom prst="rect">
            <a:avLst/>
          </a:prstGeom>
        </p:spPr>
      </p:pic>
      <p:sp>
        <p:nvSpPr>
          <p:cNvPr id="1222" name="TextBox 75"/>
          <p:cNvSpPr txBox="1"/>
          <p:nvPr/>
        </p:nvSpPr>
        <p:spPr>
          <a:xfrm>
            <a:off x="6283325" y="1530350"/>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储能</a:t>
            </a:r>
          </a:p>
        </p:txBody>
      </p:sp>
      <p:pic>
        <p:nvPicPr>
          <p:cNvPr id="1223" name="图片 1222"/>
          <p:cNvPicPr>
            <a:picLocks noChangeAspect="1"/>
          </p:cNvPicPr>
          <p:nvPr/>
        </p:nvPicPr>
        <p:blipFill>
          <a:blip r:embed="rId2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25249" y="1822559"/>
            <a:ext cx="462106" cy="385088"/>
          </a:xfrm>
          <a:prstGeom prst="rect">
            <a:avLst/>
          </a:prstGeom>
        </p:spPr>
      </p:pic>
      <p:sp>
        <p:nvSpPr>
          <p:cNvPr id="1224" name="TextBox 75"/>
          <p:cNvSpPr txBox="1"/>
          <p:nvPr/>
        </p:nvSpPr>
        <p:spPr>
          <a:xfrm>
            <a:off x="5730875" y="1704975"/>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电储</a:t>
            </a:r>
          </a:p>
        </p:txBody>
      </p:sp>
      <p:cxnSp>
        <p:nvCxnSpPr>
          <p:cNvPr id="1225" name="Straight Connector 149"/>
          <p:cNvCxnSpPr/>
          <p:nvPr/>
        </p:nvCxnSpPr>
        <p:spPr>
          <a:xfrm>
            <a:off x="5592763" y="1579563"/>
            <a:ext cx="21002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6" name="Straight Connector 149"/>
          <p:cNvCxnSpPr/>
          <p:nvPr/>
        </p:nvCxnSpPr>
        <p:spPr>
          <a:xfrm>
            <a:off x="5583238" y="2141538"/>
            <a:ext cx="21002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27" name="图片 1226"/>
          <p:cNvPicPr>
            <a:picLocks noChangeAspect="1"/>
          </p:cNvPicPr>
          <p:nvPr/>
        </p:nvPicPr>
        <p:blipFill>
          <a:blip r:embed="rId2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25811" y="1896618"/>
            <a:ext cx="296169" cy="246809"/>
          </a:xfrm>
          <a:prstGeom prst="rect">
            <a:avLst/>
          </a:prstGeom>
        </p:spPr>
      </p:pic>
      <p:sp>
        <p:nvSpPr>
          <p:cNvPr id="1228" name="TextBox 75"/>
          <p:cNvSpPr txBox="1"/>
          <p:nvPr/>
        </p:nvSpPr>
        <p:spPr>
          <a:xfrm>
            <a:off x="6284913" y="1714500"/>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热储</a:t>
            </a:r>
          </a:p>
        </p:txBody>
      </p:sp>
      <p:pic>
        <p:nvPicPr>
          <p:cNvPr id="1229" name="图片 1228"/>
          <p:cNvPicPr>
            <a:picLocks noChangeAspect="1"/>
          </p:cNvPicPr>
          <p:nvPr/>
        </p:nvPicPr>
        <p:blipFill>
          <a:blip r:embed="rId3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2970" y="1905104"/>
            <a:ext cx="413800" cy="227641"/>
          </a:xfrm>
          <a:prstGeom prst="rect">
            <a:avLst/>
          </a:prstGeom>
        </p:spPr>
      </p:pic>
      <p:sp>
        <p:nvSpPr>
          <p:cNvPr id="1230" name="TextBox 75"/>
          <p:cNvSpPr txBox="1"/>
          <p:nvPr/>
        </p:nvSpPr>
        <p:spPr>
          <a:xfrm>
            <a:off x="6838950" y="1717675"/>
            <a:ext cx="650875" cy="2667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r>
              <a:rPr lang="zh-CN" altLang="en-US" sz="1080" noProof="1">
                <a:solidFill>
                  <a:schemeClr val="bg2">
                    <a:lumMod val="50000"/>
                  </a:schemeClr>
                </a:solidFill>
                <a:latin typeface="等线" panose="02010600030101010101" pitchFamily="2" charset="-122"/>
                <a:ea typeface="等线" panose="02010600030101010101" pitchFamily="2" charset="-122"/>
              </a:rPr>
              <a:t>油气储</a:t>
            </a:r>
          </a:p>
        </p:txBody>
      </p:sp>
      <p:sp>
        <p:nvSpPr>
          <p:cNvPr id="1231" name="Rectangle 240"/>
          <p:cNvSpPr/>
          <p:nvPr/>
        </p:nvSpPr>
        <p:spPr>
          <a:xfrm>
            <a:off x="5954713" y="2146300"/>
            <a:ext cx="214312" cy="182563"/>
          </a:xfrm>
          <a:prstGeom prst="rect">
            <a:avLst/>
          </a:prstGeom>
          <a:solidFill>
            <a:srgbClr val="DF25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300" name="Picture 241"/>
          <p:cNvPicPr>
            <a:picLocks noChangeAspect="1" noChangeArrowheads="1"/>
          </p:cNvPicPr>
          <p:nvPr/>
        </p:nvPicPr>
        <p:blipFill>
          <a:blip r:embed="rId4" cstate="print"/>
          <a:srcRect/>
          <a:stretch>
            <a:fillRect/>
          </a:stretch>
        </p:blipFill>
        <p:spPr bwMode="auto">
          <a:xfrm>
            <a:off x="6019800" y="2178050"/>
            <a:ext cx="76200" cy="120650"/>
          </a:xfrm>
          <a:prstGeom prst="rect">
            <a:avLst/>
          </a:prstGeom>
          <a:noFill/>
          <a:ln w="9525">
            <a:noFill/>
            <a:miter lim="800000"/>
            <a:headEnd/>
            <a:tailEnd/>
          </a:ln>
        </p:spPr>
      </p:pic>
      <p:sp>
        <p:nvSpPr>
          <p:cNvPr id="1233" name="Rectangle 238"/>
          <p:cNvSpPr/>
          <p:nvPr/>
        </p:nvSpPr>
        <p:spPr>
          <a:xfrm>
            <a:off x="6461125" y="2146300"/>
            <a:ext cx="214313" cy="1825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302" name="Picture 239"/>
          <p:cNvPicPr>
            <a:picLocks noChangeAspect="1" noChangeArrowheads="1"/>
          </p:cNvPicPr>
          <p:nvPr/>
        </p:nvPicPr>
        <p:blipFill>
          <a:blip r:embed="rId18" cstate="print"/>
          <a:srcRect/>
          <a:stretch>
            <a:fillRect/>
          </a:stretch>
        </p:blipFill>
        <p:spPr bwMode="auto">
          <a:xfrm>
            <a:off x="6535738" y="2173288"/>
            <a:ext cx="57150" cy="130175"/>
          </a:xfrm>
          <a:prstGeom prst="rect">
            <a:avLst/>
          </a:prstGeom>
          <a:noFill/>
          <a:ln w="9525">
            <a:noFill/>
            <a:miter lim="800000"/>
            <a:headEnd/>
            <a:tailEnd/>
          </a:ln>
        </p:spPr>
      </p:pic>
      <p:sp>
        <p:nvSpPr>
          <p:cNvPr id="1235" name="Rectangle 231"/>
          <p:cNvSpPr/>
          <p:nvPr/>
        </p:nvSpPr>
        <p:spPr>
          <a:xfrm>
            <a:off x="7050088" y="2149475"/>
            <a:ext cx="214312" cy="180975"/>
          </a:xfrm>
          <a:prstGeom prst="rect">
            <a:avLst/>
          </a:prstGeom>
          <a:solidFill>
            <a:srgbClr val="259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sz="1215" noProof="1">
              <a:latin typeface="等线" panose="02010600030101010101" pitchFamily="2" charset="-122"/>
              <a:ea typeface="等线" panose="02010600030101010101" pitchFamily="2" charset="-122"/>
            </a:endParaRPr>
          </a:p>
        </p:txBody>
      </p:sp>
      <p:pic>
        <p:nvPicPr>
          <p:cNvPr id="41304" name="Picture 232"/>
          <p:cNvPicPr>
            <a:picLocks noChangeAspect="1" noChangeArrowheads="1"/>
          </p:cNvPicPr>
          <p:nvPr/>
        </p:nvPicPr>
        <p:blipFill>
          <a:blip r:embed="rId17" cstate="print"/>
          <a:srcRect/>
          <a:stretch>
            <a:fillRect/>
          </a:stretch>
        </p:blipFill>
        <p:spPr bwMode="auto">
          <a:xfrm>
            <a:off x="7115175" y="2182813"/>
            <a:ext cx="92075" cy="120650"/>
          </a:xfrm>
          <a:prstGeom prst="rect">
            <a:avLst/>
          </a:prstGeom>
          <a:noFill/>
          <a:ln w="9525">
            <a:noFill/>
            <a:miter lim="800000"/>
            <a:headEnd/>
            <a:tailEnd/>
          </a:ln>
        </p:spPr>
      </p:pic>
      <p:grpSp>
        <p:nvGrpSpPr>
          <p:cNvPr id="41305" name="组合 1236"/>
          <p:cNvGrpSpPr>
            <a:grpSpLocks/>
          </p:cNvGrpSpPr>
          <p:nvPr/>
        </p:nvGrpSpPr>
        <p:grpSpPr bwMode="auto">
          <a:xfrm>
            <a:off x="4111625" y="2171700"/>
            <a:ext cx="1951038" cy="274638"/>
            <a:chOff x="5538095" y="2426831"/>
            <a:chExt cx="2167255" cy="367179"/>
          </a:xfrm>
        </p:grpSpPr>
        <p:cxnSp>
          <p:nvCxnSpPr>
            <p:cNvPr id="1238" name="Straight Connector 245"/>
            <p:cNvCxnSpPr/>
            <p:nvPr/>
          </p:nvCxnSpPr>
          <p:spPr>
            <a:xfrm>
              <a:off x="5538095" y="2431076"/>
              <a:ext cx="615437"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9" name="Straight Connector 246"/>
            <p:cNvCxnSpPr/>
            <p:nvPr/>
          </p:nvCxnSpPr>
          <p:spPr>
            <a:xfrm>
              <a:off x="6144715" y="2426831"/>
              <a:ext cx="0" cy="367179"/>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40" name="Straight Connector 245"/>
            <p:cNvCxnSpPr/>
            <p:nvPr/>
          </p:nvCxnSpPr>
          <p:spPr>
            <a:xfrm>
              <a:off x="6135898" y="2787642"/>
              <a:ext cx="1569452" cy="0"/>
            </a:xfrm>
            <a:prstGeom prst="line">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41" name="Straight Arrow Connector 179"/>
            <p:cNvCxnSpPr/>
            <p:nvPr/>
          </p:nvCxnSpPr>
          <p:spPr>
            <a:xfrm flipV="1">
              <a:off x="7705350" y="2634828"/>
              <a:ext cx="0" cy="159182"/>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1242" name="Straight Arrow Connector 7"/>
          <p:cNvCxnSpPr/>
          <p:nvPr/>
        </p:nvCxnSpPr>
        <p:spPr>
          <a:xfrm>
            <a:off x="4111625" y="21796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3" name="Straight Arrow Connector 274"/>
          <p:cNvCxnSpPr/>
          <p:nvPr/>
        </p:nvCxnSpPr>
        <p:spPr>
          <a:xfrm>
            <a:off x="4368800" y="21796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4" name="Straight Arrow Connector 284"/>
          <p:cNvCxnSpPr/>
          <p:nvPr/>
        </p:nvCxnSpPr>
        <p:spPr>
          <a:xfrm>
            <a:off x="4651375" y="2220913"/>
            <a:ext cx="0" cy="1651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5" name="Straight Arrow Connector 369"/>
          <p:cNvCxnSpPr/>
          <p:nvPr/>
        </p:nvCxnSpPr>
        <p:spPr>
          <a:xfrm>
            <a:off x="4714875" y="2420938"/>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6" name="Straight Arrow Connector 370"/>
          <p:cNvCxnSpPr/>
          <p:nvPr/>
        </p:nvCxnSpPr>
        <p:spPr>
          <a:xfrm>
            <a:off x="4940300" y="24209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Straight Arrow Connector 371"/>
          <p:cNvCxnSpPr/>
          <p:nvPr/>
        </p:nvCxnSpPr>
        <p:spPr>
          <a:xfrm>
            <a:off x="5203825" y="2422525"/>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8" name="Straight Arrow Connector 372"/>
          <p:cNvCxnSpPr/>
          <p:nvPr/>
        </p:nvCxnSpPr>
        <p:spPr>
          <a:xfrm>
            <a:off x="5427663" y="2422525"/>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9" name="Straight Arrow Connector 371"/>
          <p:cNvCxnSpPr/>
          <p:nvPr/>
        </p:nvCxnSpPr>
        <p:spPr>
          <a:xfrm>
            <a:off x="5654675" y="2420938"/>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0" name="Straight Arrow Connector 372"/>
          <p:cNvCxnSpPr/>
          <p:nvPr/>
        </p:nvCxnSpPr>
        <p:spPr>
          <a:xfrm>
            <a:off x="5878513" y="2420938"/>
            <a:ext cx="17938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1" name="Straight Arrow Connector 310"/>
          <p:cNvCxnSpPr/>
          <p:nvPr/>
        </p:nvCxnSpPr>
        <p:spPr>
          <a:xfrm flipH="1">
            <a:off x="5845175" y="2471738"/>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2" name="Straight Arrow Connector 311"/>
          <p:cNvCxnSpPr/>
          <p:nvPr/>
        </p:nvCxnSpPr>
        <p:spPr>
          <a:xfrm flipH="1">
            <a:off x="5618163" y="2471738"/>
            <a:ext cx="19526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3" name="Straight Arrow Connector 312"/>
          <p:cNvCxnSpPr/>
          <p:nvPr/>
        </p:nvCxnSpPr>
        <p:spPr>
          <a:xfrm flipH="1">
            <a:off x="5394325" y="2473325"/>
            <a:ext cx="17938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Straight Arrow Connector 313"/>
          <p:cNvCxnSpPr/>
          <p:nvPr/>
        </p:nvCxnSpPr>
        <p:spPr>
          <a:xfrm flipH="1">
            <a:off x="5167313" y="2474913"/>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5" name="Straight Arrow Connector 314"/>
          <p:cNvCxnSpPr/>
          <p:nvPr/>
        </p:nvCxnSpPr>
        <p:spPr>
          <a:xfrm flipH="1">
            <a:off x="4949825" y="2473325"/>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Straight Arrow Connector 315"/>
          <p:cNvCxnSpPr/>
          <p:nvPr/>
        </p:nvCxnSpPr>
        <p:spPr>
          <a:xfrm flipH="1">
            <a:off x="4722813" y="2474913"/>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7" name="Straight Arrow Connector 284"/>
          <p:cNvCxnSpPr/>
          <p:nvPr/>
        </p:nvCxnSpPr>
        <p:spPr>
          <a:xfrm flipV="1">
            <a:off x="4613275" y="2220913"/>
            <a:ext cx="0" cy="1539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8" name="Straight Arrow Connector 313"/>
          <p:cNvCxnSpPr/>
          <p:nvPr/>
        </p:nvCxnSpPr>
        <p:spPr>
          <a:xfrm flipH="1">
            <a:off x="4321175" y="2212975"/>
            <a:ext cx="1936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9" name="Straight Arrow Connector 314"/>
          <p:cNvCxnSpPr/>
          <p:nvPr/>
        </p:nvCxnSpPr>
        <p:spPr>
          <a:xfrm flipH="1">
            <a:off x="4105275" y="2211388"/>
            <a:ext cx="180975"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328" name="组合 1259"/>
          <p:cNvGrpSpPr>
            <a:grpSpLocks/>
          </p:cNvGrpSpPr>
          <p:nvPr/>
        </p:nvGrpSpPr>
        <p:grpSpPr bwMode="auto">
          <a:xfrm>
            <a:off x="4244975" y="2316163"/>
            <a:ext cx="2319338" cy="952500"/>
            <a:chOff x="5684888" y="2620273"/>
            <a:chExt cx="2577811" cy="1269278"/>
          </a:xfrm>
        </p:grpSpPr>
        <p:cxnSp>
          <p:nvCxnSpPr>
            <p:cNvPr id="1261" name="Straight Connector 124"/>
            <p:cNvCxnSpPr/>
            <p:nvPr/>
          </p:nvCxnSpPr>
          <p:spPr>
            <a:xfrm>
              <a:off x="5684888" y="3881089"/>
              <a:ext cx="760463"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2" name="Straight Connector 185"/>
            <p:cNvCxnSpPr/>
            <p:nvPr/>
          </p:nvCxnSpPr>
          <p:spPr>
            <a:xfrm>
              <a:off x="6447115" y="2929131"/>
              <a:ext cx="0" cy="96042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3" name="Straight Connector 124"/>
            <p:cNvCxnSpPr/>
            <p:nvPr/>
          </p:nvCxnSpPr>
          <p:spPr>
            <a:xfrm>
              <a:off x="6436529" y="2931245"/>
              <a:ext cx="1826170" cy="0"/>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4" name="Straight Arrow Connector 187"/>
            <p:cNvCxnSpPr/>
            <p:nvPr/>
          </p:nvCxnSpPr>
          <p:spPr>
            <a:xfrm flipV="1">
              <a:off x="8262699" y="2620273"/>
              <a:ext cx="0" cy="308858"/>
            </a:xfrm>
            <a:prstGeom prst="straightConnector1">
              <a:avLst/>
            </a:prstGeom>
            <a:ln w="1905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1265" name="Straight Arrow Connector 483"/>
          <p:cNvCxnSpPr/>
          <p:nvPr/>
        </p:nvCxnSpPr>
        <p:spPr>
          <a:xfrm>
            <a:off x="4433888" y="3235325"/>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6" name="Straight Arrow Connector 484"/>
          <p:cNvCxnSpPr/>
          <p:nvPr/>
        </p:nvCxnSpPr>
        <p:spPr>
          <a:xfrm>
            <a:off x="4657725" y="3235325"/>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7" name="Straight Arrow Connector 487"/>
          <p:cNvCxnSpPr/>
          <p:nvPr/>
        </p:nvCxnSpPr>
        <p:spPr>
          <a:xfrm flipV="1">
            <a:off x="4903788" y="3095625"/>
            <a:ext cx="0" cy="147638"/>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8" name="Straight Arrow Connector 488"/>
          <p:cNvCxnSpPr/>
          <p:nvPr/>
        </p:nvCxnSpPr>
        <p:spPr>
          <a:xfrm flipV="1">
            <a:off x="4903788" y="2916238"/>
            <a:ext cx="0" cy="157162"/>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9" name="Straight Arrow Connector 487"/>
          <p:cNvCxnSpPr/>
          <p:nvPr/>
        </p:nvCxnSpPr>
        <p:spPr>
          <a:xfrm flipV="1">
            <a:off x="4902200" y="2740025"/>
            <a:ext cx="0" cy="147638"/>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0" name="Straight Arrow Connector 488"/>
          <p:cNvCxnSpPr/>
          <p:nvPr/>
        </p:nvCxnSpPr>
        <p:spPr>
          <a:xfrm flipV="1">
            <a:off x="4902200" y="2560638"/>
            <a:ext cx="0" cy="157162"/>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1" name="Straight Arrow Connector 483"/>
          <p:cNvCxnSpPr/>
          <p:nvPr/>
        </p:nvCxnSpPr>
        <p:spPr>
          <a:xfrm>
            <a:off x="4991100" y="2528888"/>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2" name="Straight Arrow Connector 484"/>
          <p:cNvCxnSpPr/>
          <p:nvPr/>
        </p:nvCxnSpPr>
        <p:spPr>
          <a:xfrm>
            <a:off x="5214938" y="252888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3" name="Straight Arrow Connector 483"/>
          <p:cNvCxnSpPr/>
          <p:nvPr/>
        </p:nvCxnSpPr>
        <p:spPr>
          <a:xfrm>
            <a:off x="5421313" y="252888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4" name="Straight Arrow Connector 484"/>
          <p:cNvCxnSpPr/>
          <p:nvPr/>
        </p:nvCxnSpPr>
        <p:spPr>
          <a:xfrm>
            <a:off x="5645150" y="2528888"/>
            <a:ext cx="179388"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5" name="Straight Arrow Connector 483"/>
          <p:cNvCxnSpPr/>
          <p:nvPr/>
        </p:nvCxnSpPr>
        <p:spPr>
          <a:xfrm>
            <a:off x="5888038" y="2528888"/>
            <a:ext cx="180975"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6" name="Straight Arrow Connector 484"/>
          <p:cNvCxnSpPr/>
          <p:nvPr/>
        </p:nvCxnSpPr>
        <p:spPr>
          <a:xfrm>
            <a:off x="6113463" y="252888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7" name="Straight Arrow Connector 483"/>
          <p:cNvCxnSpPr/>
          <p:nvPr/>
        </p:nvCxnSpPr>
        <p:spPr>
          <a:xfrm>
            <a:off x="6319838" y="2528888"/>
            <a:ext cx="179387"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8" name="Straight Arrow Connector 484"/>
          <p:cNvCxnSpPr/>
          <p:nvPr/>
        </p:nvCxnSpPr>
        <p:spPr>
          <a:xfrm flipV="1">
            <a:off x="6543675" y="2386013"/>
            <a:ext cx="0" cy="142875"/>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9" name="Straight Arrow Connector 484"/>
          <p:cNvCxnSpPr/>
          <p:nvPr/>
        </p:nvCxnSpPr>
        <p:spPr>
          <a:xfrm>
            <a:off x="6589713" y="2401888"/>
            <a:ext cx="0" cy="138112"/>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0" name="Straight Arrow Connector 483"/>
          <p:cNvCxnSpPr/>
          <p:nvPr/>
        </p:nvCxnSpPr>
        <p:spPr>
          <a:xfrm flipH="1">
            <a:off x="6100763" y="2579688"/>
            <a:ext cx="177800"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1" name="Straight Arrow Connector 484"/>
          <p:cNvCxnSpPr/>
          <p:nvPr/>
        </p:nvCxnSpPr>
        <p:spPr>
          <a:xfrm flipH="1">
            <a:off x="6310313" y="2579688"/>
            <a:ext cx="182562"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2" name="Straight Arrow Connector 483"/>
          <p:cNvCxnSpPr/>
          <p:nvPr/>
        </p:nvCxnSpPr>
        <p:spPr>
          <a:xfrm flipH="1">
            <a:off x="5645150" y="2587625"/>
            <a:ext cx="177800"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3" name="Straight Arrow Connector 484"/>
          <p:cNvCxnSpPr/>
          <p:nvPr/>
        </p:nvCxnSpPr>
        <p:spPr>
          <a:xfrm flipH="1">
            <a:off x="5862638" y="2587625"/>
            <a:ext cx="184150"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4" name="Straight Arrow Connector 483"/>
          <p:cNvCxnSpPr/>
          <p:nvPr/>
        </p:nvCxnSpPr>
        <p:spPr>
          <a:xfrm flipH="1">
            <a:off x="5205413" y="2589213"/>
            <a:ext cx="177800"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5" name="Straight Arrow Connector 484"/>
          <p:cNvCxnSpPr/>
          <p:nvPr/>
        </p:nvCxnSpPr>
        <p:spPr>
          <a:xfrm flipH="1">
            <a:off x="5422900" y="2589213"/>
            <a:ext cx="182563"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6" name="Straight Arrow Connector 484"/>
          <p:cNvCxnSpPr/>
          <p:nvPr/>
        </p:nvCxnSpPr>
        <p:spPr>
          <a:xfrm flipH="1">
            <a:off x="4984750" y="2586038"/>
            <a:ext cx="182563"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7" name="Straight Arrow Connector 483"/>
          <p:cNvCxnSpPr/>
          <p:nvPr/>
        </p:nvCxnSpPr>
        <p:spPr>
          <a:xfrm flipH="1">
            <a:off x="4960938" y="2605088"/>
            <a:ext cx="0" cy="14763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8" name="Straight Arrow Connector 484"/>
          <p:cNvCxnSpPr/>
          <p:nvPr/>
        </p:nvCxnSpPr>
        <p:spPr>
          <a:xfrm>
            <a:off x="4959350" y="2773363"/>
            <a:ext cx="1588" cy="15398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9" name="Straight Arrow Connector 483"/>
          <p:cNvCxnSpPr/>
          <p:nvPr/>
        </p:nvCxnSpPr>
        <p:spPr>
          <a:xfrm flipH="1">
            <a:off x="4960938" y="2979738"/>
            <a:ext cx="0" cy="14763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0" name="Straight Arrow Connector 484"/>
          <p:cNvCxnSpPr/>
          <p:nvPr/>
        </p:nvCxnSpPr>
        <p:spPr>
          <a:xfrm>
            <a:off x="4959350" y="3148013"/>
            <a:ext cx="1588" cy="15240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1" name="Straight Arrow Connector 483"/>
          <p:cNvCxnSpPr/>
          <p:nvPr/>
        </p:nvCxnSpPr>
        <p:spPr>
          <a:xfrm flipH="1">
            <a:off x="4598988" y="3268663"/>
            <a:ext cx="177800"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2" name="Straight Arrow Connector 484"/>
          <p:cNvCxnSpPr/>
          <p:nvPr/>
        </p:nvCxnSpPr>
        <p:spPr>
          <a:xfrm flipH="1">
            <a:off x="4378325" y="3265488"/>
            <a:ext cx="182563" cy="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361" name="组合 1292"/>
          <p:cNvGrpSpPr>
            <a:grpSpLocks/>
          </p:cNvGrpSpPr>
          <p:nvPr/>
        </p:nvGrpSpPr>
        <p:grpSpPr bwMode="auto">
          <a:xfrm>
            <a:off x="4249738" y="2317750"/>
            <a:ext cx="2914650" cy="2039938"/>
            <a:chOff x="5691360" y="2622308"/>
            <a:chExt cx="3237700" cy="2718744"/>
          </a:xfrm>
        </p:grpSpPr>
        <p:cxnSp>
          <p:nvCxnSpPr>
            <p:cNvPr id="1294" name="Straight Connector 196"/>
            <p:cNvCxnSpPr/>
            <p:nvPr/>
          </p:nvCxnSpPr>
          <p:spPr>
            <a:xfrm>
              <a:off x="5691360" y="5334704"/>
              <a:ext cx="1010458"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95" name="Straight Connector 195"/>
            <p:cNvCxnSpPr/>
            <p:nvPr/>
          </p:nvCxnSpPr>
          <p:spPr>
            <a:xfrm>
              <a:off x="6705345" y="3104700"/>
              <a:ext cx="0" cy="2236352"/>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96" name="Straight Connector 196"/>
            <p:cNvCxnSpPr/>
            <p:nvPr/>
          </p:nvCxnSpPr>
          <p:spPr>
            <a:xfrm>
              <a:off x="6707109" y="3104700"/>
              <a:ext cx="2221951" cy="0"/>
            </a:xfrm>
            <a:prstGeom prst="line">
              <a:avLst/>
            </a:prstGeom>
            <a:ln w="1905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97" name="Straight Arrow Connector 199"/>
            <p:cNvCxnSpPr/>
            <p:nvPr/>
          </p:nvCxnSpPr>
          <p:spPr>
            <a:xfrm flipV="1">
              <a:off x="8929060" y="2622308"/>
              <a:ext cx="0" cy="482392"/>
            </a:xfrm>
            <a:prstGeom prst="straightConnector1">
              <a:avLst/>
            </a:prstGeom>
            <a:ln w="1905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1298" name="Straight Arrow Connector 392"/>
          <p:cNvCxnSpPr/>
          <p:nvPr/>
        </p:nvCxnSpPr>
        <p:spPr>
          <a:xfrm>
            <a:off x="4921250" y="4335463"/>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9" name="Straight Arrow Connector 393"/>
          <p:cNvCxnSpPr/>
          <p:nvPr/>
        </p:nvCxnSpPr>
        <p:spPr>
          <a:xfrm>
            <a:off x="4694238" y="4337050"/>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0" name="Straight Arrow Connector 396"/>
          <p:cNvCxnSpPr/>
          <p:nvPr/>
        </p:nvCxnSpPr>
        <p:spPr>
          <a:xfrm>
            <a:off x="4440238" y="433387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1" name="Straight Arrow Connector 390"/>
          <p:cNvCxnSpPr/>
          <p:nvPr/>
        </p:nvCxnSpPr>
        <p:spPr>
          <a:xfrm flipV="1">
            <a:off x="5130800" y="3963988"/>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2" name="Straight Arrow Connector 391"/>
          <p:cNvCxnSpPr/>
          <p:nvPr/>
        </p:nvCxnSpPr>
        <p:spPr>
          <a:xfrm flipV="1">
            <a:off x="5130800" y="4141788"/>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3" name="Straight Arrow Connector 390"/>
          <p:cNvCxnSpPr/>
          <p:nvPr/>
        </p:nvCxnSpPr>
        <p:spPr>
          <a:xfrm flipV="1">
            <a:off x="5130800" y="36115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4" name="Straight Arrow Connector 391"/>
          <p:cNvCxnSpPr/>
          <p:nvPr/>
        </p:nvCxnSpPr>
        <p:spPr>
          <a:xfrm flipV="1">
            <a:off x="5130800" y="37893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5" name="Straight Arrow Connector 390"/>
          <p:cNvCxnSpPr/>
          <p:nvPr/>
        </p:nvCxnSpPr>
        <p:spPr>
          <a:xfrm flipV="1">
            <a:off x="5130800" y="3246438"/>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6" name="Straight Arrow Connector 391"/>
          <p:cNvCxnSpPr/>
          <p:nvPr/>
        </p:nvCxnSpPr>
        <p:spPr>
          <a:xfrm flipV="1">
            <a:off x="5130800" y="3424238"/>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7" name="Straight Arrow Connector 390"/>
          <p:cNvCxnSpPr/>
          <p:nvPr/>
        </p:nvCxnSpPr>
        <p:spPr>
          <a:xfrm flipV="1">
            <a:off x="5130800" y="2894013"/>
            <a:ext cx="0" cy="15875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8" name="Straight Arrow Connector 391"/>
          <p:cNvCxnSpPr/>
          <p:nvPr/>
        </p:nvCxnSpPr>
        <p:spPr>
          <a:xfrm flipV="1">
            <a:off x="5130800" y="307181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9" name="Straight Arrow Connector 391"/>
          <p:cNvCxnSpPr/>
          <p:nvPr/>
        </p:nvCxnSpPr>
        <p:spPr>
          <a:xfrm flipV="1">
            <a:off x="5130800" y="26971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0" name="Straight Arrow Connector 392"/>
          <p:cNvCxnSpPr/>
          <p:nvPr/>
        </p:nvCxnSpPr>
        <p:spPr>
          <a:xfrm>
            <a:off x="5675313" y="265112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1" name="Straight Arrow Connector 393"/>
          <p:cNvCxnSpPr/>
          <p:nvPr/>
        </p:nvCxnSpPr>
        <p:spPr>
          <a:xfrm>
            <a:off x="5448300" y="2652713"/>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2" name="Straight Arrow Connector 396"/>
          <p:cNvCxnSpPr/>
          <p:nvPr/>
        </p:nvCxnSpPr>
        <p:spPr>
          <a:xfrm>
            <a:off x="5192713" y="264953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3" name="Straight Arrow Connector 392"/>
          <p:cNvCxnSpPr/>
          <p:nvPr/>
        </p:nvCxnSpPr>
        <p:spPr>
          <a:xfrm>
            <a:off x="6124575" y="264953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4" name="Straight Arrow Connector 393"/>
          <p:cNvCxnSpPr/>
          <p:nvPr/>
        </p:nvCxnSpPr>
        <p:spPr>
          <a:xfrm>
            <a:off x="5897563" y="2651125"/>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5" name="Straight Arrow Connector 392"/>
          <p:cNvCxnSpPr/>
          <p:nvPr/>
        </p:nvCxnSpPr>
        <p:spPr>
          <a:xfrm>
            <a:off x="6564313" y="2647950"/>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6" name="Straight Arrow Connector 393"/>
          <p:cNvCxnSpPr/>
          <p:nvPr/>
        </p:nvCxnSpPr>
        <p:spPr>
          <a:xfrm>
            <a:off x="6337300" y="2649538"/>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7" name="Straight Arrow Connector 393"/>
          <p:cNvCxnSpPr/>
          <p:nvPr/>
        </p:nvCxnSpPr>
        <p:spPr>
          <a:xfrm>
            <a:off x="6823075" y="2638425"/>
            <a:ext cx="179388"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8" name="Straight Arrow Connector 391"/>
          <p:cNvCxnSpPr/>
          <p:nvPr/>
        </p:nvCxnSpPr>
        <p:spPr>
          <a:xfrm flipV="1">
            <a:off x="7105650" y="2430463"/>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9" name="Straight Arrow Connector 421"/>
          <p:cNvCxnSpPr/>
          <p:nvPr/>
        </p:nvCxnSpPr>
        <p:spPr>
          <a:xfrm>
            <a:off x="7207250" y="2439988"/>
            <a:ext cx="0" cy="163512"/>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0" name="Straight Arrow Connector 440"/>
          <p:cNvCxnSpPr/>
          <p:nvPr/>
        </p:nvCxnSpPr>
        <p:spPr>
          <a:xfrm flipH="1">
            <a:off x="6937375" y="270510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1" name="Straight Arrow Connector 441"/>
          <p:cNvCxnSpPr/>
          <p:nvPr/>
        </p:nvCxnSpPr>
        <p:spPr>
          <a:xfrm flipH="1">
            <a:off x="6711950" y="2705100"/>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2" name="Straight Arrow Connector 442"/>
          <p:cNvCxnSpPr/>
          <p:nvPr/>
        </p:nvCxnSpPr>
        <p:spPr>
          <a:xfrm flipH="1">
            <a:off x="6484938" y="2706688"/>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3" name="Straight Arrow Connector 443"/>
          <p:cNvCxnSpPr/>
          <p:nvPr/>
        </p:nvCxnSpPr>
        <p:spPr>
          <a:xfrm flipH="1">
            <a:off x="6269038" y="2705100"/>
            <a:ext cx="179387"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4" name="Straight Arrow Connector 444"/>
          <p:cNvCxnSpPr/>
          <p:nvPr/>
        </p:nvCxnSpPr>
        <p:spPr>
          <a:xfrm flipH="1">
            <a:off x="6032500" y="270510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5" name="Straight Arrow Connector 445"/>
          <p:cNvCxnSpPr/>
          <p:nvPr/>
        </p:nvCxnSpPr>
        <p:spPr>
          <a:xfrm flipH="1">
            <a:off x="5807075" y="2705100"/>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6" name="Straight Arrow Connector 446"/>
          <p:cNvCxnSpPr/>
          <p:nvPr/>
        </p:nvCxnSpPr>
        <p:spPr>
          <a:xfrm flipH="1">
            <a:off x="5580063" y="2706688"/>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7" name="Straight Arrow Connector 445"/>
          <p:cNvCxnSpPr/>
          <p:nvPr/>
        </p:nvCxnSpPr>
        <p:spPr>
          <a:xfrm flipH="1">
            <a:off x="5349875" y="2717800"/>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8" name="Straight Arrow Connector 421"/>
          <p:cNvCxnSpPr/>
          <p:nvPr/>
        </p:nvCxnSpPr>
        <p:spPr>
          <a:xfrm>
            <a:off x="5199063" y="3005138"/>
            <a:ext cx="0" cy="16827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9" name="Straight Arrow Connector 424"/>
          <p:cNvCxnSpPr/>
          <p:nvPr/>
        </p:nvCxnSpPr>
        <p:spPr>
          <a:xfrm>
            <a:off x="5192713" y="2803525"/>
            <a:ext cx="0" cy="176213"/>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0" name="Straight Arrow Connector 421"/>
          <p:cNvCxnSpPr/>
          <p:nvPr/>
        </p:nvCxnSpPr>
        <p:spPr>
          <a:xfrm>
            <a:off x="5200650" y="3405188"/>
            <a:ext cx="0" cy="16827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1" name="Straight Arrow Connector 424"/>
          <p:cNvCxnSpPr/>
          <p:nvPr/>
        </p:nvCxnSpPr>
        <p:spPr>
          <a:xfrm>
            <a:off x="5194300" y="3201988"/>
            <a:ext cx="0" cy="17780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2" name="Straight Arrow Connector 421"/>
          <p:cNvCxnSpPr/>
          <p:nvPr/>
        </p:nvCxnSpPr>
        <p:spPr>
          <a:xfrm>
            <a:off x="5197475" y="3813175"/>
            <a:ext cx="0" cy="16827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3" name="Straight Arrow Connector 424"/>
          <p:cNvCxnSpPr/>
          <p:nvPr/>
        </p:nvCxnSpPr>
        <p:spPr>
          <a:xfrm>
            <a:off x="5200650" y="3611563"/>
            <a:ext cx="0" cy="176212"/>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4" name="Straight Arrow Connector 421"/>
          <p:cNvCxnSpPr/>
          <p:nvPr/>
        </p:nvCxnSpPr>
        <p:spPr>
          <a:xfrm>
            <a:off x="5207000" y="4219575"/>
            <a:ext cx="0" cy="169863"/>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5" name="Straight Arrow Connector 424"/>
          <p:cNvCxnSpPr/>
          <p:nvPr/>
        </p:nvCxnSpPr>
        <p:spPr>
          <a:xfrm>
            <a:off x="5210175" y="4017963"/>
            <a:ext cx="0" cy="17780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6" name="Straight Arrow Connector 440"/>
          <p:cNvCxnSpPr/>
          <p:nvPr/>
        </p:nvCxnSpPr>
        <p:spPr>
          <a:xfrm flipH="1">
            <a:off x="4835525" y="4368800"/>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7" name="Straight Arrow Connector 441"/>
          <p:cNvCxnSpPr/>
          <p:nvPr/>
        </p:nvCxnSpPr>
        <p:spPr>
          <a:xfrm flipH="1">
            <a:off x="4610100" y="4370388"/>
            <a:ext cx="1809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8" name="Straight Arrow Connector 442"/>
          <p:cNvCxnSpPr/>
          <p:nvPr/>
        </p:nvCxnSpPr>
        <p:spPr>
          <a:xfrm flipH="1">
            <a:off x="4384675" y="4370388"/>
            <a:ext cx="193675" cy="0"/>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9" name="Straight Arrow Connector 421"/>
          <p:cNvCxnSpPr/>
          <p:nvPr/>
        </p:nvCxnSpPr>
        <p:spPr>
          <a:xfrm flipV="1">
            <a:off x="2551113" y="2370138"/>
            <a:ext cx="0" cy="16033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0" name="Straight Arrow Connector 422"/>
          <p:cNvCxnSpPr/>
          <p:nvPr/>
        </p:nvCxnSpPr>
        <p:spPr>
          <a:xfrm flipV="1">
            <a:off x="2551113" y="2547938"/>
            <a:ext cx="0" cy="1619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1" name="Straight Arrow Connector 424"/>
          <p:cNvCxnSpPr/>
          <p:nvPr/>
        </p:nvCxnSpPr>
        <p:spPr>
          <a:xfrm flipV="1">
            <a:off x="2554288" y="2155825"/>
            <a:ext cx="0" cy="160338"/>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1" name="矩形 450"/>
          <p:cNvSpPr/>
          <p:nvPr/>
        </p:nvSpPr>
        <p:spPr>
          <a:xfrm>
            <a:off x="5857875" y="5060950"/>
            <a:ext cx="2958374" cy="313932"/>
          </a:xfrm>
          <a:prstGeom prst="rect">
            <a:avLst/>
          </a:prstGeom>
        </p:spPr>
        <p:txBody>
          <a:bodyPr wrap="none">
            <a:spAutoFit/>
          </a:bodyPr>
          <a:lstStyle/>
          <a:p>
            <a:pPr fontAlgn="auto"/>
            <a:r>
              <a:rPr lang="en-US" altLang="zh-CN" sz="1440" noProof="1">
                <a:latin typeface="+mn-lt"/>
                <a:ea typeface="+mn-ea"/>
              </a:rPr>
              <a:t>Source:</a:t>
            </a:r>
            <a:r>
              <a:rPr lang="zh-CN" altLang="en-US" sz="1440" noProof="1">
                <a:latin typeface="+mn-lt"/>
                <a:ea typeface="+mn-ea"/>
              </a:rPr>
              <a:t>能源区块链实验室，发改委</a:t>
            </a:r>
          </a:p>
        </p:txBody>
      </p:sp>
    </p:spTree>
    <p:extLst>
      <p:ext uri="{BB962C8B-B14F-4D97-AF65-F5344CB8AC3E}">
        <p14:creationId xmlns:p14="http://schemas.microsoft.com/office/powerpoint/2010/main" val="202726674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7" name="对象 40" hidden="1"/>
          <p:cNvGraphicFramePr>
            <a:graphicFrameLocks/>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70312" name="think-cell Slide" r:id="rId4" imgW="0" imgH="0" progId="TCLayout.ActiveDocument.1">
                  <p:embed/>
                </p:oleObj>
              </mc:Choice>
              <mc:Fallback>
                <p:oleObj name="think-cell Slide" r:id="rId4" imgW="0" imgH="0" progId="TCLayout.ActiveDocument.1">
                  <p:embed/>
                  <p:pic>
                    <p:nvPicPr>
                      <p:cNvPr id="45057" name="对象 40"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58" name="标题 1"/>
          <p:cNvSpPr>
            <a:spLocks noGrp="1" noChangeArrowheads="1"/>
          </p:cNvSpPr>
          <p:nvPr>
            <p:ph type="title"/>
          </p:nvPr>
        </p:nvSpPr>
        <p:spPr/>
        <p:txBody>
          <a:bodyPr/>
          <a:lstStyle/>
          <a:p>
            <a:r>
              <a:rPr lang="zh-CN" altLang="en-US" dirty="0">
                <a:latin typeface="等线" panose="02010600030101010101" pitchFamily="2" charset="-122"/>
              </a:rPr>
              <a:t>能源互联网：真正的瓶颈在哪里？</a:t>
            </a:r>
          </a:p>
        </p:txBody>
      </p:sp>
      <p:graphicFrame>
        <p:nvGraphicFramePr>
          <p:cNvPr id="11" name="内容占位符 10"/>
          <p:cNvGraphicFramePr>
            <a:graphicFrameLocks noGrp="1"/>
          </p:cNvGraphicFramePr>
          <p:nvPr>
            <p:ph idx="1"/>
          </p:nvPr>
        </p:nvGraphicFramePr>
        <p:xfrm>
          <a:off x="628680" y="2428872"/>
          <a:ext cx="8229600" cy="15056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云形 7"/>
          <p:cNvSpPr/>
          <p:nvPr/>
        </p:nvSpPr>
        <p:spPr>
          <a:xfrm>
            <a:off x="2384425" y="928688"/>
            <a:ext cx="4429125" cy="1406525"/>
          </a:xfrm>
          <a:prstGeom prst="clou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latin typeface="等线" panose="02010600030101010101" pitchFamily="2" charset="-122"/>
                <a:ea typeface="等线" panose="02010600030101010101" pitchFamily="2" charset="-122"/>
              </a:rPr>
              <a:t>智慧能源生产云</a:t>
            </a:r>
          </a:p>
        </p:txBody>
      </p:sp>
      <p:sp>
        <p:nvSpPr>
          <p:cNvPr id="9" name="云形 8"/>
          <p:cNvSpPr/>
          <p:nvPr/>
        </p:nvSpPr>
        <p:spPr>
          <a:xfrm>
            <a:off x="2384425" y="4094163"/>
            <a:ext cx="4429125" cy="1406525"/>
          </a:xfrm>
          <a:prstGeom prst="clou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latin typeface="等线" panose="02010600030101010101" pitchFamily="2" charset="-122"/>
                <a:ea typeface="等线" panose="02010600030101010101" pitchFamily="2" charset="-122"/>
              </a:rPr>
              <a:t>智慧能源消费云</a:t>
            </a:r>
          </a:p>
        </p:txBody>
      </p:sp>
      <p:pic>
        <p:nvPicPr>
          <p:cNvPr id="45062" name="Picture 9" descr="Solarhaus2"/>
          <p:cNvPicPr>
            <a:picLocks noChangeAspect="1" noChangeArrowheads="1"/>
          </p:cNvPicPr>
          <p:nvPr/>
        </p:nvPicPr>
        <p:blipFill>
          <a:blip r:embed="rId10" cstate="print"/>
          <a:srcRect/>
          <a:stretch>
            <a:fillRect/>
          </a:stretch>
        </p:blipFill>
        <p:spPr bwMode="auto">
          <a:xfrm>
            <a:off x="4286250" y="1878013"/>
            <a:ext cx="577850" cy="330200"/>
          </a:xfrm>
          <a:prstGeom prst="rect">
            <a:avLst/>
          </a:prstGeom>
          <a:noFill/>
          <a:ln w="9525">
            <a:noFill/>
            <a:miter lim="800000"/>
            <a:headEnd/>
            <a:tailEnd/>
          </a:ln>
        </p:spPr>
      </p:pic>
      <p:pic>
        <p:nvPicPr>
          <p:cNvPr id="45063" name="Picture 110" descr="Windkraftwerk0000"/>
          <p:cNvPicPr>
            <a:picLocks noChangeAspect="1" noChangeArrowheads="1"/>
          </p:cNvPicPr>
          <p:nvPr/>
        </p:nvPicPr>
        <p:blipFill>
          <a:blip r:embed="rId11" cstate="print"/>
          <a:srcRect/>
          <a:stretch>
            <a:fillRect/>
          </a:stretch>
        </p:blipFill>
        <p:spPr bwMode="auto">
          <a:xfrm>
            <a:off x="3087688" y="1687513"/>
            <a:ext cx="684212" cy="355600"/>
          </a:xfrm>
          <a:prstGeom prst="rect">
            <a:avLst/>
          </a:prstGeom>
          <a:noFill/>
          <a:ln w="9525">
            <a:noFill/>
            <a:miter lim="800000"/>
            <a:headEnd/>
            <a:tailEnd/>
          </a:ln>
        </p:spPr>
      </p:pic>
      <p:pic>
        <p:nvPicPr>
          <p:cNvPr id="45064" name="Picture 105" descr="Fabrik0000"/>
          <p:cNvPicPr>
            <a:picLocks noChangeAspect="1" noChangeArrowheads="1"/>
          </p:cNvPicPr>
          <p:nvPr/>
        </p:nvPicPr>
        <p:blipFill>
          <a:blip r:embed="rId12" cstate="print"/>
          <a:srcRect/>
          <a:stretch>
            <a:fillRect/>
          </a:stretch>
        </p:blipFill>
        <p:spPr bwMode="auto">
          <a:xfrm>
            <a:off x="5643563" y="1138238"/>
            <a:ext cx="598487" cy="549275"/>
          </a:xfrm>
          <a:prstGeom prst="rect">
            <a:avLst/>
          </a:prstGeom>
          <a:noFill/>
          <a:ln w="9525">
            <a:noFill/>
            <a:miter lim="800000"/>
            <a:headEnd/>
            <a:tailEnd/>
          </a:ln>
        </p:spPr>
      </p:pic>
      <p:pic>
        <p:nvPicPr>
          <p:cNvPr id="45065" name="Picture 108" descr="Siedlung0000"/>
          <p:cNvPicPr>
            <a:picLocks noChangeAspect="1" noChangeArrowheads="1"/>
          </p:cNvPicPr>
          <p:nvPr/>
        </p:nvPicPr>
        <p:blipFill>
          <a:blip r:embed="rId13" cstate="print"/>
          <a:srcRect/>
          <a:stretch>
            <a:fillRect/>
          </a:stretch>
        </p:blipFill>
        <p:spPr bwMode="auto">
          <a:xfrm>
            <a:off x="5516563" y="4292600"/>
            <a:ext cx="598487" cy="303213"/>
          </a:xfrm>
          <a:prstGeom prst="rect">
            <a:avLst/>
          </a:prstGeom>
          <a:noFill/>
          <a:ln w="9525">
            <a:noFill/>
            <a:miter lim="800000"/>
            <a:headEnd/>
            <a:tailEnd/>
          </a:ln>
        </p:spPr>
      </p:pic>
      <p:pic>
        <p:nvPicPr>
          <p:cNvPr id="45066" name="Picture 33" descr="eCar0000"/>
          <p:cNvPicPr>
            <a:picLocks noChangeAspect="1" noChangeArrowheads="1"/>
          </p:cNvPicPr>
          <p:nvPr/>
        </p:nvPicPr>
        <p:blipFill>
          <a:blip r:embed="rId14" cstate="print"/>
          <a:srcRect/>
          <a:stretch>
            <a:fillRect/>
          </a:stretch>
        </p:blipFill>
        <p:spPr bwMode="auto">
          <a:xfrm>
            <a:off x="4864100" y="1011238"/>
            <a:ext cx="558800" cy="254000"/>
          </a:xfrm>
          <a:prstGeom prst="rect">
            <a:avLst/>
          </a:prstGeom>
          <a:noFill/>
          <a:ln w="9525">
            <a:noFill/>
            <a:miter lim="800000"/>
            <a:headEnd/>
            <a:tailEnd/>
          </a:ln>
        </p:spPr>
      </p:pic>
      <p:pic>
        <p:nvPicPr>
          <p:cNvPr id="45067" name="Picture 229" descr="Baddarie0000"/>
          <p:cNvPicPr>
            <a:picLocks noChangeAspect="1" noChangeArrowheads="1"/>
          </p:cNvPicPr>
          <p:nvPr/>
        </p:nvPicPr>
        <p:blipFill>
          <a:blip r:embed="rId15" cstate="print"/>
          <a:srcRect/>
          <a:stretch>
            <a:fillRect/>
          </a:stretch>
        </p:blipFill>
        <p:spPr bwMode="auto">
          <a:xfrm>
            <a:off x="4586288" y="5027613"/>
            <a:ext cx="555625" cy="312737"/>
          </a:xfrm>
          <a:prstGeom prst="rect">
            <a:avLst/>
          </a:prstGeom>
          <a:noFill/>
          <a:ln w="9525">
            <a:noFill/>
            <a:miter lim="800000"/>
            <a:headEnd/>
            <a:tailEnd/>
          </a:ln>
        </p:spPr>
      </p:pic>
      <p:pic>
        <p:nvPicPr>
          <p:cNvPr id="45068" name="Picture 5" descr="IndustrieGaskraftwerk"/>
          <p:cNvPicPr>
            <a:picLocks noChangeAspect="1" noChangeArrowheads="1"/>
          </p:cNvPicPr>
          <p:nvPr/>
        </p:nvPicPr>
        <p:blipFill>
          <a:blip r:embed="rId16" cstate="print"/>
          <a:srcRect/>
          <a:stretch>
            <a:fillRect/>
          </a:stretch>
        </p:blipFill>
        <p:spPr bwMode="auto">
          <a:xfrm>
            <a:off x="3771900" y="971550"/>
            <a:ext cx="514350" cy="407988"/>
          </a:xfrm>
          <a:prstGeom prst="rect">
            <a:avLst/>
          </a:prstGeom>
          <a:noFill/>
          <a:ln w="9525">
            <a:noFill/>
            <a:miter lim="800000"/>
            <a:headEnd/>
            <a:tailEnd/>
          </a:ln>
        </p:spPr>
      </p:pic>
      <p:pic>
        <p:nvPicPr>
          <p:cNvPr id="45069" name="Picture 99" descr="Gaskraftwerk0000"/>
          <p:cNvPicPr>
            <a:picLocks noChangeAspect="1" noChangeArrowheads="1"/>
          </p:cNvPicPr>
          <p:nvPr/>
        </p:nvPicPr>
        <p:blipFill>
          <a:blip r:embed="rId17" cstate="print"/>
          <a:srcRect/>
          <a:stretch>
            <a:fillRect/>
          </a:stretch>
        </p:blipFill>
        <p:spPr bwMode="auto">
          <a:xfrm>
            <a:off x="2928938" y="1204913"/>
            <a:ext cx="501650" cy="406400"/>
          </a:xfrm>
          <a:prstGeom prst="rect">
            <a:avLst/>
          </a:prstGeom>
          <a:noFill/>
          <a:ln w="9525">
            <a:noFill/>
            <a:miter lim="800000"/>
            <a:headEnd/>
            <a:tailEnd/>
          </a:ln>
        </p:spPr>
      </p:pic>
      <p:pic>
        <p:nvPicPr>
          <p:cNvPr id="45070" name="Picture 200" descr="Wasserstoffspeicher0000"/>
          <p:cNvPicPr>
            <a:picLocks noChangeAspect="1" noChangeArrowheads="1"/>
          </p:cNvPicPr>
          <p:nvPr/>
        </p:nvPicPr>
        <p:blipFill>
          <a:blip r:embed="rId18" cstate="print"/>
          <a:srcRect/>
          <a:stretch>
            <a:fillRect/>
          </a:stretch>
        </p:blipFill>
        <p:spPr bwMode="auto">
          <a:xfrm>
            <a:off x="5181600" y="1304925"/>
            <a:ext cx="461963" cy="738188"/>
          </a:xfrm>
          <a:prstGeom prst="rect">
            <a:avLst/>
          </a:prstGeom>
          <a:noFill/>
          <a:ln w="9525">
            <a:noFill/>
            <a:miter lim="800000"/>
            <a:headEnd/>
            <a:tailEnd/>
          </a:ln>
        </p:spPr>
      </p:pic>
      <p:pic>
        <p:nvPicPr>
          <p:cNvPr id="45071" name="Picture 106" descr="Hochhäuser0000"/>
          <p:cNvPicPr>
            <a:picLocks noChangeAspect="1" noChangeArrowheads="1"/>
          </p:cNvPicPr>
          <p:nvPr/>
        </p:nvPicPr>
        <p:blipFill>
          <a:blip r:embed="rId19" cstate="print"/>
          <a:srcRect/>
          <a:stretch>
            <a:fillRect/>
          </a:stretch>
        </p:blipFill>
        <p:spPr bwMode="auto">
          <a:xfrm>
            <a:off x="6115050" y="4595813"/>
            <a:ext cx="255588" cy="303212"/>
          </a:xfrm>
          <a:prstGeom prst="rect">
            <a:avLst/>
          </a:prstGeom>
          <a:noFill/>
          <a:ln w="9525">
            <a:noFill/>
            <a:miter lim="800000"/>
            <a:headEnd/>
            <a:tailEnd/>
          </a:ln>
        </p:spPr>
      </p:pic>
      <p:pic>
        <p:nvPicPr>
          <p:cNvPr id="45072" name="Picture 105" descr="Fabrik0000"/>
          <p:cNvPicPr>
            <a:picLocks noChangeAspect="1" noChangeArrowheads="1"/>
          </p:cNvPicPr>
          <p:nvPr/>
        </p:nvPicPr>
        <p:blipFill>
          <a:blip r:embed="rId20" cstate="print"/>
          <a:srcRect/>
          <a:stretch>
            <a:fillRect/>
          </a:stretch>
        </p:blipFill>
        <p:spPr bwMode="auto">
          <a:xfrm>
            <a:off x="2832100" y="4760913"/>
            <a:ext cx="255588" cy="233362"/>
          </a:xfrm>
          <a:prstGeom prst="rect">
            <a:avLst/>
          </a:prstGeom>
          <a:noFill/>
          <a:ln w="9525">
            <a:noFill/>
            <a:miter lim="800000"/>
            <a:headEnd/>
            <a:tailEnd/>
          </a:ln>
        </p:spPr>
      </p:pic>
      <p:pic>
        <p:nvPicPr>
          <p:cNvPr id="45073" name="Picture 108" descr="Siedlung0000"/>
          <p:cNvPicPr>
            <a:picLocks noChangeAspect="1" noChangeArrowheads="1"/>
          </p:cNvPicPr>
          <p:nvPr/>
        </p:nvPicPr>
        <p:blipFill>
          <a:blip r:embed="rId21" cstate="print"/>
          <a:srcRect/>
          <a:stretch>
            <a:fillRect/>
          </a:stretch>
        </p:blipFill>
        <p:spPr bwMode="auto">
          <a:xfrm>
            <a:off x="5516563" y="4899025"/>
            <a:ext cx="254000" cy="128588"/>
          </a:xfrm>
          <a:prstGeom prst="rect">
            <a:avLst/>
          </a:prstGeom>
          <a:noFill/>
          <a:ln w="9525">
            <a:noFill/>
            <a:miter lim="800000"/>
            <a:headEnd/>
            <a:tailEnd/>
          </a:ln>
        </p:spPr>
      </p:pic>
      <p:pic>
        <p:nvPicPr>
          <p:cNvPr id="45074" name="Picture 33" descr="eCar0000"/>
          <p:cNvPicPr>
            <a:picLocks noChangeAspect="1" noChangeArrowheads="1"/>
          </p:cNvPicPr>
          <p:nvPr/>
        </p:nvPicPr>
        <p:blipFill>
          <a:blip r:embed="rId14" cstate="print"/>
          <a:srcRect/>
          <a:stretch>
            <a:fillRect/>
          </a:stretch>
        </p:blipFill>
        <p:spPr bwMode="auto">
          <a:xfrm>
            <a:off x="3430588" y="4900613"/>
            <a:ext cx="557212" cy="254000"/>
          </a:xfrm>
          <a:prstGeom prst="rect">
            <a:avLst/>
          </a:prstGeom>
          <a:noFill/>
          <a:ln w="9525">
            <a:noFill/>
            <a:miter lim="800000"/>
            <a:headEnd/>
            <a:tailEnd/>
          </a:ln>
        </p:spPr>
      </p:pic>
      <p:pic>
        <p:nvPicPr>
          <p:cNvPr id="45075" name="Picture 108" descr="Siedlung0000"/>
          <p:cNvPicPr>
            <a:picLocks noChangeAspect="1" noChangeArrowheads="1"/>
          </p:cNvPicPr>
          <p:nvPr/>
        </p:nvPicPr>
        <p:blipFill>
          <a:blip r:embed="rId13" cstate="print"/>
          <a:srcRect/>
          <a:stretch>
            <a:fillRect/>
          </a:stretch>
        </p:blipFill>
        <p:spPr bwMode="auto">
          <a:xfrm>
            <a:off x="4864100" y="4141788"/>
            <a:ext cx="598488" cy="303212"/>
          </a:xfrm>
          <a:prstGeom prst="rect">
            <a:avLst/>
          </a:prstGeom>
          <a:noFill/>
          <a:ln w="9525">
            <a:noFill/>
            <a:miter lim="800000"/>
            <a:headEnd/>
            <a:tailEnd/>
          </a:ln>
        </p:spPr>
      </p:pic>
      <p:pic>
        <p:nvPicPr>
          <p:cNvPr id="45076" name="Picture 229" descr="Baddarie0000"/>
          <p:cNvPicPr>
            <a:picLocks noChangeAspect="1" noChangeArrowheads="1"/>
          </p:cNvPicPr>
          <p:nvPr/>
        </p:nvPicPr>
        <p:blipFill>
          <a:blip r:embed="rId15" cstate="print"/>
          <a:srcRect/>
          <a:stretch>
            <a:fillRect/>
          </a:stretch>
        </p:blipFill>
        <p:spPr bwMode="auto">
          <a:xfrm>
            <a:off x="4030663" y="4141788"/>
            <a:ext cx="555625" cy="312737"/>
          </a:xfrm>
          <a:prstGeom prst="rect">
            <a:avLst/>
          </a:prstGeom>
          <a:noFill/>
          <a:ln w="9525">
            <a:noFill/>
            <a:miter lim="800000"/>
            <a:headEnd/>
            <a:tailEnd/>
          </a:ln>
        </p:spPr>
      </p:pic>
      <p:pic>
        <p:nvPicPr>
          <p:cNvPr id="45077" name="Picture 105" descr="Fabrik0000"/>
          <p:cNvPicPr>
            <a:picLocks noChangeAspect="1" noChangeArrowheads="1"/>
          </p:cNvPicPr>
          <p:nvPr/>
        </p:nvPicPr>
        <p:blipFill>
          <a:blip r:embed="rId20" cstate="print"/>
          <a:srcRect/>
          <a:stretch>
            <a:fillRect/>
          </a:stretch>
        </p:blipFill>
        <p:spPr bwMode="auto">
          <a:xfrm>
            <a:off x="4159250" y="4921250"/>
            <a:ext cx="254000" cy="233363"/>
          </a:xfrm>
          <a:prstGeom prst="rect">
            <a:avLst/>
          </a:prstGeom>
          <a:noFill/>
          <a:ln w="9525">
            <a:noFill/>
            <a:miter lim="800000"/>
            <a:headEnd/>
            <a:tailEnd/>
          </a:ln>
        </p:spPr>
      </p:pic>
      <p:pic>
        <p:nvPicPr>
          <p:cNvPr id="45078" name="Picture 108" descr="Siedlung0000"/>
          <p:cNvPicPr>
            <a:picLocks noChangeAspect="1" noChangeArrowheads="1"/>
          </p:cNvPicPr>
          <p:nvPr/>
        </p:nvPicPr>
        <p:blipFill>
          <a:blip r:embed="rId21" cstate="print"/>
          <a:srcRect/>
          <a:stretch>
            <a:fillRect/>
          </a:stretch>
        </p:blipFill>
        <p:spPr bwMode="auto">
          <a:xfrm>
            <a:off x="5295900" y="4683125"/>
            <a:ext cx="254000" cy="130175"/>
          </a:xfrm>
          <a:prstGeom prst="rect">
            <a:avLst/>
          </a:prstGeom>
          <a:noFill/>
          <a:ln w="9525">
            <a:noFill/>
            <a:miter lim="800000"/>
            <a:headEnd/>
            <a:tailEnd/>
          </a:ln>
        </p:spPr>
      </p:pic>
      <p:pic>
        <p:nvPicPr>
          <p:cNvPr id="45079" name="Picture 33" descr="eCar0000"/>
          <p:cNvPicPr>
            <a:picLocks noChangeAspect="1" noChangeArrowheads="1"/>
          </p:cNvPicPr>
          <p:nvPr/>
        </p:nvPicPr>
        <p:blipFill>
          <a:blip r:embed="rId14" cstate="print"/>
          <a:srcRect/>
          <a:stretch>
            <a:fillRect/>
          </a:stretch>
        </p:blipFill>
        <p:spPr bwMode="auto">
          <a:xfrm>
            <a:off x="2928938" y="4445000"/>
            <a:ext cx="558800" cy="254000"/>
          </a:xfrm>
          <a:prstGeom prst="rect">
            <a:avLst/>
          </a:prstGeom>
          <a:noFill/>
          <a:ln w="9525">
            <a:noFill/>
            <a:miter lim="800000"/>
            <a:headEnd/>
            <a:tailEnd/>
          </a:ln>
        </p:spPr>
      </p:pic>
      <p:cxnSp>
        <p:nvCxnSpPr>
          <p:cNvPr id="40" name="曲线连接符 39"/>
          <p:cNvCxnSpPr>
            <a:stCxn id="8" idx="2"/>
            <a:endCxn id="9" idx="2"/>
          </p:cNvCxnSpPr>
          <p:nvPr/>
        </p:nvCxnSpPr>
        <p:spPr>
          <a:xfrm rot="10800000" flipV="1">
            <a:off x="2398713" y="1631950"/>
            <a:ext cx="1587" cy="3165475"/>
          </a:xfrm>
          <a:prstGeom prst="curvedConnector3">
            <a:avLst>
              <a:gd name="adj1" fmla="val 6087747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8" idx="0"/>
            <a:endCxn id="9" idx="0"/>
          </p:cNvCxnSpPr>
          <p:nvPr/>
        </p:nvCxnSpPr>
        <p:spPr>
          <a:xfrm>
            <a:off x="6810375" y="1631950"/>
            <a:ext cx="1588" cy="3165475"/>
          </a:xfrm>
          <a:prstGeom prst="curvedConnector3">
            <a:avLst>
              <a:gd name="adj1" fmla="val 77444546"/>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曲线连接符 47"/>
          <p:cNvCxnSpPr>
            <a:stCxn id="8" idx="0"/>
            <a:endCxn id="9" idx="0"/>
          </p:cNvCxnSpPr>
          <p:nvPr/>
        </p:nvCxnSpPr>
        <p:spPr>
          <a:xfrm>
            <a:off x="6810375" y="1631950"/>
            <a:ext cx="1588" cy="3165475"/>
          </a:xfrm>
          <a:prstGeom prst="curvedConnector3">
            <a:avLst>
              <a:gd name="adj1" fmla="val 12231345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曲线连接符 51"/>
          <p:cNvCxnSpPr>
            <a:stCxn id="8" idx="2"/>
            <a:endCxn id="9" idx="2"/>
          </p:cNvCxnSpPr>
          <p:nvPr/>
        </p:nvCxnSpPr>
        <p:spPr>
          <a:xfrm rot="10800000" flipV="1">
            <a:off x="2398713" y="1631950"/>
            <a:ext cx="1587" cy="3165475"/>
          </a:xfrm>
          <a:prstGeom prst="curvedConnector3">
            <a:avLst>
              <a:gd name="adj1" fmla="val 9976388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曲线连接符 55"/>
          <p:cNvCxnSpPr>
            <a:stCxn id="8" idx="2"/>
            <a:endCxn id="9" idx="2"/>
          </p:cNvCxnSpPr>
          <p:nvPr/>
        </p:nvCxnSpPr>
        <p:spPr>
          <a:xfrm rot="10800000" flipV="1">
            <a:off x="2398713" y="1631950"/>
            <a:ext cx="1587" cy="3165475"/>
          </a:xfrm>
          <a:prstGeom prst="curvedConnector3">
            <a:avLst>
              <a:gd name="adj1" fmla="val 3545171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曲线连接符 64"/>
          <p:cNvCxnSpPr>
            <a:stCxn id="8" idx="0"/>
            <a:endCxn id="9" idx="0"/>
          </p:cNvCxnSpPr>
          <p:nvPr/>
        </p:nvCxnSpPr>
        <p:spPr>
          <a:xfrm>
            <a:off x="6810375" y="1631950"/>
            <a:ext cx="1588" cy="3165475"/>
          </a:xfrm>
          <a:prstGeom prst="curvedConnector3">
            <a:avLst>
              <a:gd name="adj1" fmla="val 44540568"/>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671513" y="2928938"/>
            <a:ext cx="457200" cy="642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等线" panose="02010600030101010101" pitchFamily="2" charset="-122"/>
                <a:ea typeface="等线" panose="02010600030101010101" pitchFamily="2" charset="-122"/>
              </a:rPr>
              <a:t>信息</a:t>
            </a:r>
          </a:p>
        </p:txBody>
      </p:sp>
      <p:sp>
        <p:nvSpPr>
          <p:cNvPr id="71" name="椭圆 70"/>
          <p:cNvSpPr/>
          <p:nvPr/>
        </p:nvSpPr>
        <p:spPr>
          <a:xfrm>
            <a:off x="1214438" y="2928938"/>
            <a:ext cx="457200" cy="64293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等线" panose="02010600030101010101" pitchFamily="2" charset="-122"/>
                <a:ea typeface="等线" panose="02010600030101010101" pitchFamily="2" charset="-122"/>
              </a:rPr>
              <a:t>能量</a:t>
            </a:r>
          </a:p>
        </p:txBody>
      </p:sp>
      <p:sp>
        <p:nvSpPr>
          <p:cNvPr id="72" name="椭圆 71"/>
          <p:cNvSpPr/>
          <p:nvPr/>
        </p:nvSpPr>
        <p:spPr>
          <a:xfrm>
            <a:off x="1714500" y="2928938"/>
            <a:ext cx="457200" cy="6429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latin typeface="等线" panose="02010600030101010101" pitchFamily="2" charset="-122"/>
                <a:ea typeface="等线" panose="02010600030101010101" pitchFamily="2" charset="-122"/>
              </a:rPr>
              <a:t>资金</a:t>
            </a:r>
          </a:p>
        </p:txBody>
      </p:sp>
      <p:sp>
        <p:nvSpPr>
          <p:cNvPr id="73" name="椭圆 72"/>
          <p:cNvSpPr/>
          <p:nvPr/>
        </p:nvSpPr>
        <p:spPr>
          <a:xfrm>
            <a:off x="7286625" y="2928938"/>
            <a:ext cx="457200" cy="642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等线" panose="02010600030101010101" pitchFamily="2" charset="-122"/>
                <a:ea typeface="等线" panose="02010600030101010101" pitchFamily="2" charset="-122"/>
              </a:rPr>
              <a:t>信息</a:t>
            </a:r>
          </a:p>
        </p:txBody>
      </p:sp>
      <p:sp>
        <p:nvSpPr>
          <p:cNvPr id="74" name="椭圆 73"/>
          <p:cNvSpPr/>
          <p:nvPr/>
        </p:nvSpPr>
        <p:spPr>
          <a:xfrm>
            <a:off x="7829550" y="2928938"/>
            <a:ext cx="457200" cy="64293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等线" panose="02010600030101010101" pitchFamily="2" charset="-122"/>
                <a:ea typeface="等线" panose="02010600030101010101" pitchFamily="2" charset="-122"/>
              </a:rPr>
              <a:t>能量</a:t>
            </a:r>
          </a:p>
        </p:txBody>
      </p:sp>
      <p:sp>
        <p:nvSpPr>
          <p:cNvPr id="75" name="椭圆 74"/>
          <p:cNvSpPr/>
          <p:nvPr/>
        </p:nvSpPr>
        <p:spPr>
          <a:xfrm>
            <a:off x="8435975" y="2928938"/>
            <a:ext cx="457200" cy="6429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latin typeface="等线" panose="02010600030101010101" pitchFamily="2" charset="-122"/>
                <a:ea typeface="等线" panose="02010600030101010101" pitchFamily="2" charset="-122"/>
              </a:rPr>
              <a:t>资金</a:t>
            </a:r>
          </a:p>
        </p:txBody>
      </p:sp>
      <p:sp>
        <p:nvSpPr>
          <p:cNvPr id="45092" name="矩形 41"/>
          <p:cNvSpPr>
            <a:spLocks noChangeArrowheads="1"/>
          </p:cNvSpPr>
          <p:nvPr/>
        </p:nvSpPr>
        <p:spPr bwMode="auto">
          <a:xfrm>
            <a:off x="250825" y="1138238"/>
            <a:ext cx="1981200" cy="522287"/>
          </a:xfrm>
          <a:prstGeom prst="rect">
            <a:avLst/>
          </a:prstGeom>
          <a:noFill/>
          <a:ln w="9525">
            <a:noFill/>
            <a:miter lim="800000"/>
            <a:headEnd/>
            <a:tailEnd/>
          </a:ln>
        </p:spPr>
        <p:txBody>
          <a:bodyPr wrap="none">
            <a:spAutoFit/>
          </a:bodyPr>
          <a:lstStyle/>
          <a:p>
            <a:r>
              <a:rPr lang="zh-CN" altLang="en-US" sz="2800" b="1" dirty="0">
                <a:solidFill>
                  <a:srgbClr val="17375E"/>
                </a:solidFill>
                <a:latin typeface="等线" panose="02010600030101010101" pitchFamily="2" charset="-122"/>
                <a:ea typeface="等线" panose="02010600030101010101" pitchFamily="2" charset="-122"/>
              </a:rPr>
              <a:t>能源泛在云</a:t>
            </a:r>
          </a:p>
        </p:txBody>
      </p:sp>
      <p:sp>
        <p:nvSpPr>
          <p:cNvPr id="122" name="灯片编号占位符 2"/>
          <p:cNvSpPr txBox="1"/>
          <p:nvPr/>
        </p:nvSpPr>
        <p:spPr>
          <a:xfrm>
            <a:off x="7092280" y="5356991"/>
            <a:ext cx="4354513" cy="303212"/>
          </a:xfrm>
          <a:prstGeom prst="rect">
            <a:avLst/>
          </a:prstGeom>
          <a:noFill/>
          <a:ln>
            <a:noFill/>
          </a:ln>
          <a:extLst>
            <a:ext uri="{909E8E84-426E-40DD-AFC4-6F175D3DCCD1}">
              <a14:hiddenFill xmlns:a14="http://schemas.microsoft.com/office/drawing/2010/main">
                <a:solidFill>
                  <a:schemeClr val="bg1"/>
                </a:solidFill>
              </a14:hiddenFill>
            </a:ext>
          </a:extLst>
        </p:spPr>
        <p:txBody>
          <a:bodyPr/>
          <a:lstStyle/>
          <a:p>
            <a:pPr defTabSz="848360" fontAlgn="auto">
              <a:spcBef>
                <a:spcPts val="0"/>
              </a:spcBef>
              <a:spcAft>
                <a:spcPts val="0"/>
              </a:spcAft>
              <a:buFontTx/>
              <a:buNone/>
              <a:defRPr/>
            </a:pPr>
            <a:r>
              <a:rPr lang="en-US" altLang="zh-CN" sz="1100" dirty="0">
                <a:latin typeface="+mn-lt"/>
                <a:ea typeface="+mn-ea"/>
              </a:rPr>
              <a:t>Source</a:t>
            </a:r>
            <a:r>
              <a:rPr lang="zh-CN" altLang="en-US" sz="1100" dirty="0">
                <a:latin typeface="+mn-lt"/>
                <a:ea typeface="+mn-ea"/>
              </a:rPr>
              <a:t>：能源区块链实验室</a:t>
            </a:r>
          </a:p>
        </p:txBody>
      </p:sp>
    </p:spTree>
    <p:extLst>
      <p:ext uri="{BB962C8B-B14F-4D97-AF65-F5344CB8AC3E}">
        <p14:creationId xmlns:p14="http://schemas.microsoft.com/office/powerpoint/2010/main" val="235179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noChangeArrowheads="1"/>
          </p:cNvSpPr>
          <p:nvPr>
            <p:ph type="title"/>
          </p:nvPr>
        </p:nvSpPr>
        <p:spPr/>
        <p:txBody>
          <a:bodyPr/>
          <a:lstStyle/>
          <a:p>
            <a:r>
              <a:rPr lang="zh-CN" altLang="en-US" dirty="0">
                <a:latin typeface="等线" panose="02010600030101010101" pitchFamily="2" charset="-122"/>
              </a:rPr>
              <a:t>能源行业的多边关系日益复杂：分布式光伏价值链模型</a:t>
            </a:r>
          </a:p>
        </p:txBody>
      </p:sp>
      <p:grpSp>
        <p:nvGrpSpPr>
          <p:cNvPr id="47106" name="组合 41"/>
          <p:cNvGrpSpPr>
            <a:grpSpLocks/>
          </p:cNvGrpSpPr>
          <p:nvPr/>
        </p:nvGrpSpPr>
        <p:grpSpPr bwMode="auto">
          <a:xfrm>
            <a:off x="1763713" y="1179513"/>
            <a:ext cx="6408737" cy="4068762"/>
            <a:chOff x="2635046" y="1179435"/>
            <a:chExt cx="4241210" cy="3217124"/>
          </a:xfrm>
        </p:grpSpPr>
        <p:pic>
          <p:nvPicPr>
            <p:cNvPr id="47107" name="图片 38"/>
            <p:cNvPicPr>
              <a:picLocks noChangeAspect="1" noChangeArrowheads="1"/>
            </p:cNvPicPr>
            <p:nvPr/>
          </p:nvPicPr>
          <p:blipFill>
            <a:blip r:embed="rId2" cstate="print"/>
            <a:srcRect/>
            <a:stretch>
              <a:fillRect/>
            </a:stretch>
          </p:blipFill>
          <p:spPr bwMode="auto">
            <a:xfrm>
              <a:off x="2635046" y="2569776"/>
              <a:ext cx="778106" cy="604015"/>
            </a:xfrm>
            <a:prstGeom prst="rect">
              <a:avLst/>
            </a:prstGeom>
            <a:noFill/>
            <a:ln w="9525">
              <a:noFill/>
              <a:miter lim="800000"/>
              <a:headEnd/>
              <a:tailEnd/>
            </a:ln>
          </p:spPr>
        </p:pic>
        <p:pic>
          <p:nvPicPr>
            <p:cNvPr id="47108" name="图片 39"/>
            <p:cNvPicPr>
              <a:picLocks noChangeAspect="1" noChangeArrowheads="1"/>
            </p:cNvPicPr>
            <p:nvPr/>
          </p:nvPicPr>
          <p:blipFill>
            <a:blip r:embed="rId3" cstate="print"/>
            <a:srcRect/>
            <a:stretch>
              <a:fillRect/>
            </a:stretch>
          </p:blipFill>
          <p:spPr bwMode="auto">
            <a:xfrm>
              <a:off x="4704602" y="3617548"/>
              <a:ext cx="763546" cy="654820"/>
            </a:xfrm>
            <a:prstGeom prst="rect">
              <a:avLst/>
            </a:prstGeom>
            <a:noFill/>
            <a:ln w="9525">
              <a:noFill/>
              <a:miter lim="800000"/>
              <a:headEnd/>
              <a:tailEnd/>
            </a:ln>
          </p:spPr>
        </p:pic>
        <p:pic>
          <p:nvPicPr>
            <p:cNvPr id="47109" name="图片 42"/>
            <p:cNvPicPr>
              <a:picLocks noChangeAspect="1" noChangeArrowheads="1"/>
            </p:cNvPicPr>
            <p:nvPr/>
          </p:nvPicPr>
          <p:blipFill>
            <a:blip r:embed="rId4" cstate="print"/>
            <a:srcRect/>
            <a:stretch>
              <a:fillRect/>
            </a:stretch>
          </p:blipFill>
          <p:spPr bwMode="auto">
            <a:xfrm>
              <a:off x="3543201" y="3617548"/>
              <a:ext cx="740767" cy="724448"/>
            </a:xfrm>
            <a:prstGeom prst="rect">
              <a:avLst/>
            </a:prstGeom>
            <a:noFill/>
            <a:ln w="9525">
              <a:noFill/>
              <a:miter lim="800000"/>
              <a:headEnd/>
              <a:tailEnd/>
            </a:ln>
          </p:spPr>
        </p:pic>
        <p:cxnSp>
          <p:nvCxnSpPr>
            <p:cNvPr id="29" name="肘形连接符 28"/>
            <p:cNvCxnSpPr/>
            <p:nvPr/>
          </p:nvCxnSpPr>
          <p:spPr bwMode="auto">
            <a:xfrm rot="16200000" flipH="1">
              <a:off x="3505651" y="2691883"/>
              <a:ext cx="1099571" cy="2061247"/>
            </a:xfrm>
            <a:prstGeom prst="bentConnector3">
              <a:avLst>
                <a:gd name="adj1" fmla="val 115057"/>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肘形连接符 45"/>
            <p:cNvCxnSpPr/>
            <p:nvPr/>
          </p:nvCxnSpPr>
          <p:spPr bwMode="auto">
            <a:xfrm rot="16200000" flipH="1">
              <a:off x="2841358" y="3356176"/>
              <a:ext cx="807105" cy="44019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47112" name="文本框 48"/>
            <p:cNvSpPr txBox="1">
              <a:spLocks noChangeArrowheads="1"/>
            </p:cNvSpPr>
            <p:nvPr/>
          </p:nvSpPr>
          <p:spPr bwMode="auto">
            <a:xfrm>
              <a:off x="5207466" y="4170792"/>
              <a:ext cx="963466" cy="170328"/>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发电给电网</a:t>
              </a:r>
            </a:p>
          </p:txBody>
        </p:sp>
        <p:sp>
          <p:nvSpPr>
            <p:cNvPr id="47113" name="文本框 49"/>
            <p:cNvSpPr txBox="1">
              <a:spLocks noChangeArrowheads="1"/>
            </p:cNvSpPr>
            <p:nvPr/>
          </p:nvSpPr>
          <p:spPr bwMode="auto">
            <a:xfrm>
              <a:off x="3479274" y="4226231"/>
              <a:ext cx="1164734" cy="170328"/>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发电给企业</a:t>
              </a:r>
            </a:p>
          </p:txBody>
        </p:sp>
        <p:cxnSp>
          <p:nvCxnSpPr>
            <p:cNvPr id="33" name="直接箭头连接符 32"/>
            <p:cNvCxnSpPr>
              <a:endCxn id="47125" idx="2"/>
            </p:cNvCxnSpPr>
            <p:nvPr/>
          </p:nvCxnSpPr>
          <p:spPr bwMode="auto">
            <a:xfrm flipH="1" flipV="1">
              <a:off x="4325436" y="3317071"/>
              <a:ext cx="760623" cy="30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endCxn id="47125" idx="2"/>
            </p:cNvCxnSpPr>
            <p:nvPr/>
          </p:nvCxnSpPr>
          <p:spPr bwMode="auto">
            <a:xfrm flipV="1">
              <a:off x="3835864" y="3317071"/>
              <a:ext cx="489572" cy="30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bwMode="auto">
            <a:xfrm flipH="1">
              <a:off x="4836021" y="2912891"/>
              <a:ext cx="8467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117" name="文本框 65"/>
            <p:cNvSpPr txBox="1">
              <a:spLocks noChangeArrowheads="1"/>
            </p:cNvSpPr>
            <p:nvPr/>
          </p:nvSpPr>
          <p:spPr bwMode="auto">
            <a:xfrm>
              <a:off x="5134288" y="2636729"/>
              <a:ext cx="274972"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补贴</a:t>
              </a:r>
            </a:p>
          </p:txBody>
        </p:sp>
        <p:sp>
          <p:nvSpPr>
            <p:cNvPr id="47118" name="文本框 66"/>
            <p:cNvSpPr txBox="1">
              <a:spLocks noChangeArrowheads="1"/>
            </p:cNvSpPr>
            <p:nvPr/>
          </p:nvSpPr>
          <p:spPr bwMode="auto">
            <a:xfrm>
              <a:off x="4836141" y="3232339"/>
              <a:ext cx="274972"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sp>
          <p:nvSpPr>
            <p:cNvPr id="47119" name="文本框 67"/>
            <p:cNvSpPr txBox="1">
              <a:spLocks noChangeArrowheads="1"/>
            </p:cNvSpPr>
            <p:nvPr/>
          </p:nvSpPr>
          <p:spPr bwMode="auto">
            <a:xfrm>
              <a:off x="3481990" y="3249413"/>
              <a:ext cx="274972"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cxnSp>
          <p:nvCxnSpPr>
            <p:cNvPr id="39" name="直接箭头连接符 38"/>
            <p:cNvCxnSpPr/>
            <p:nvPr/>
          </p:nvCxnSpPr>
          <p:spPr bwMode="auto">
            <a:xfrm flipV="1">
              <a:off x="4411584" y="2137166"/>
              <a:ext cx="0" cy="36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121" name="文本框 72"/>
            <p:cNvSpPr txBox="1">
              <a:spLocks noChangeArrowheads="1"/>
            </p:cNvSpPr>
            <p:nvPr/>
          </p:nvSpPr>
          <p:spPr bwMode="auto">
            <a:xfrm>
              <a:off x="4508268" y="2243510"/>
              <a:ext cx="427734"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投资收益</a:t>
              </a:r>
            </a:p>
          </p:txBody>
        </p:sp>
        <p:sp>
          <p:nvSpPr>
            <p:cNvPr id="47122" name="文本框 49"/>
            <p:cNvSpPr txBox="1">
              <a:spLocks noChangeArrowheads="1"/>
            </p:cNvSpPr>
            <p:nvPr/>
          </p:nvSpPr>
          <p:spPr bwMode="auto">
            <a:xfrm>
              <a:off x="5799360" y="2355750"/>
              <a:ext cx="1076896" cy="170328"/>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财政部</a:t>
              </a:r>
            </a:p>
          </p:txBody>
        </p:sp>
        <p:pic>
          <p:nvPicPr>
            <p:cNvPr id="55" name="Picture 61"/>
            <p:cNvPicPr>
              <a:picLocks noChangeAspect="1" noChangeArrowheads="1"/>
            </p:cNvPicPr>
            <p:nvPr/>
          </p:nvPicPr>
          <p:blipFill>
            <a:blip r:embed="rId5" cstate="print"/>
            <a:srcRect/>
            <a:stretch>
              <a:fillRect/>
            </a:stretch>
          </p:blipFill>
          <p:spPr bwMode="auto">
            <a:xfrm>
              <a:off x="5682792" y="2530050"/>
              <a:ext cx="953931" cy="675307"/>
            </a:xfrm>
            <a:prstGeom prst="rect">
              <a:avLst/>
            </a:prstGeom>
            <a:ln>
              <a:noFill/>
            </a:ln>
            <a:effectLst>
              <a:outerShdw blurRad="292100" dist="139700" dir="2700000" algn="tl" rotWithShape="0">
                <a:srgbClr val="333333">
                  <a:alpha val="65000"/>
                </a:srgbClr>
              </a:outerShdw>
            </a:effectLst>
          </p:spPr>
        </p:pic>
        <p:sp>
          <p:nvSpPr>
            <p:cNvPr id="47124" name="文本框 67"/>
            <p:cNvSpPr txBox="1">
              <a:spLocks noChangeArrowheads="1"/>
            </p:cNvSpPr>
            <p:nvPr/>
          </p:nvSpPr>
          <p:spPr bwMode="auto">
            <a:xfrm>
              <a:off x="4058271" y="1179435"/>
              <a:ext cx="504115"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电站投资者</a:t>
              </a:r>
            </a:p>
          </p:txBody>
        </p:sp>
        <p:sp>
          <p:nvSpPr>
            <p:cNvPr id="47125" name="文本框 67"/>
            <p:cNvSpPr txBox="1">
              <a:spLocks noChangeArrowheads="1"/>
            </p:cNvSpPr>
            <p:nvPr/>
          </p:nvSpPr>
          <p:spPr bwMode="auto">
            <a:xfrm>
              <a:off x="4111175" y="3133997"/>
              <a:ext cx="427734"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电站业主</a:t>
              </a:r>
            </a:p>
          </p:txBody>
        </p:sp>
        <p:cxnSp>
          <p:nvCxnSpPr>
            <p:cNvPr id="85" name="直接箭头连接符 84"/>
            <p:cNvCxnSpPr/>
            <p:nvPr/>
          </p:nvCxnSpPr>
          <p:spPr bwMode="auto">
            <a:xfrm flipH="1">
              <a:off x="4198316" y="3979827"/>
              <a:ext cx="57782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7127" name="文本框 67"/>
            <p:cNvSpPr txBox="1">
              <a:spLocks noChangeArrowheads="1"/>
            </p:cNvSpPr>
            <p:nvPr/>
          </p:nvSpPr>
          <p:spPr bwMode="auto">
            <a:xfrm>
              <a:off x="4213701" y="3721595"/>
              <a:ext cx="427734" cy="182493"/>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电网售电</a:t>
              </a:r>
            </a:p>
          </p:txBody>
        </p:sp>
        <p:pic>
          <p:nvPicPr>
            <p:cNvPr id="47128" name="Picture 8" descr="banker, money, rich icon"/>
            <p:cNvPicPr>
              <a:picLocks noChangeAspect="1" noChangeArrowheads="1"/>
            </p:cNvPicPr>
            <p:nvPr/>
          </p:nvPicPr>
          <p:blipFill>
            <a:blip r:embed="rId6" cstate="print"/>
            <a:srcRect/>
            <a:stretch>
              <a:fillRect/>
            </a:stretch>
          </p:blipFill>
          <p:spPr bwMode="auto">
            <a:xfrm>
              <a:off x="4129541" y="1484234"/>
              <a:ext cx="609600" cy="609601"/>
            </a:xfrm>
            <a:prstGeom prst="rect">
              <a:avLst/>
            </a:prstGeom>
            <a:noFill/>
            <a:ln w="9525">
              <a:noFill/>
              <a:miter lim="800000"/>
              <a:headEnd/>
              <a:tailEnd/>
            </a:ln>
          </p:spPr>
        </p:pic>
        <p:pic>
          <p:nvPicPr>
            <p:cNvPr id="47129" name="Picture 10" descr="architector, construction, developer, engineer, worker icon"/>
            <p:cNvPicPr>
              <a:picLocks noChangeAspect="1" noChangeArrowheads="1"/>
            </p:cNvPicPr>
            <p:nvPr/>
          </p:nvPicPr>
          <p:blipFill>
            <a:blip r:embed="rId7" cstate="print"/>
            <a:srcRect/>
            <a:stretch>
              <a:fillRect/>
            </a:stretch>
          </p:blipFill>
          <p:spPr bwMode="auto">
            <a:xfrm>
              <a:off x="4139952" y="2570527"/>
              <a:ext cx="527181" cy="527181"/>
            </a:xfrm>
            <a:prstGeom prst="rect">
              <a:avLst/>
            </a:prstGeom>
            <a:noFill/>
            <a:ln w="9525">
              <a:noFill/>
              <a:miter lim="800000"/>
              <a:headEnd/>
              <a:tailEnd/>
            </a:ln>
          </p:spPr>
        </p:pic>
      </p:grpSp>
      <p:sp>
        <p:nvSpPr>
          <p:cNvPr id="47130" name="标题 1"/>
          <p:cNvSpPr txBox="1">
            <a:spLocks noChangeArrowheads="1"/>
          </p:cNvSpPr>
          <p:nvPr/>
        </p:nvSpPr>
        <p:spPr bwMode="auto">
          <a:xfrm>
            <a:off x="549275" y="1179513"/>
            <a:ext cx="2916238" cy="525462"/>
          </a:xfrm>
          <a:prstGeom prst="rect">
            <a:avLst/>
          </a:prstGeom>
          <a:noFill/>
          <a:ln w="9525">
            <a:noFill/>
            <a:miter lim="800000"/>
            <a:headEnd/>
            <a:tailEnd/>
          </a:ln>
        </p:spPr>
        <p:txBody>
          <a:bodyPr anchor="ctr"/>
          <a:lstStyle/>
          <a:p>
            <a:r>
              <a:rPr lang="zh-CN" altLang="en-US" b="1" dirty="0">
                <a:solidFill>
                  <a:srgbClr val="00B0F0"/>
                </a:solidFill>
                <a:latin typeface="等线" panose="02010600030101010101" pitchFamily="2" charset="-122"/>
                <a:ea typeface="等线" panose="02010600030101010101" pitchFamily="2" charset="-122"/>
              </a:rPr>
              <a:t>价值模型：</a:t>
            </a:r>
          </a:p>
          <a:p>
            <a:r>
              <a:rPr lang="zh-CN" altLang="en-US" b="1" dirty="0">
                <a:solidFill>
                  <a:srgbClr val="00B0F0"/>
                </a:solidFill>
                <a:latin typeface="等线" panose="02010600030101010101" pitchFamily="2" charset="-122"/>
                <a:ea typeface="等线" panose="02010600030101010101" pitchFamily="2" charset="-122"/>
              </a:rPr>
              <a:t>光伏发电</a:t>
            </a:r>
          </a:p>
        </p:txBody>
      </p:sp>
      <p:sp>
        <p:nvSpPr>
          <p:cNvPr id="42"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
        <p:nvSpPr>
          <p:cNvPr id="47132" name="标题 1"/>
          <p:cNvSpPr txBox="1">
            <a:spLocks noChangeArrowheads="1"/>
          </p:cNvSpPr>
          <p:nvPr/>
        </p:nvSpPr>
        <p:spPr bwMode="auto">
          <a:xfrm>
            <a:off x="7864475" y="419100"/>
            <a:ext cx="1065213" cy="527050"/>
          </a:xfrm>
          <a:prstGeom prst="rect">
            <a:avLst/>
          </a:prstGeom>
          <a:solidFill>
            <a:srgbClr val="FFFF00"/>
          </a:solidFill>
          <a:ln w="9525">
            <a:noFill/>
            <a:miter lim="800000"/>
            <a:headEnd/>
            <a:tailEnd/>
          </a:ln>
        </p:spPr>
        <p:txBody>
          <a:bodyPr anchor="ctr"/>
          <a:lstStyle/>
          <a:p>
            <a:r>
              <a:rPr lang="zh-CN" altLang="en-US" b="1" dirty="0">
                <a:solidFill>
                  <a:srgbClr val="FF0000"/>
                </a:solidFill>
                <a:latin typeface="等线" panose="02010600030101010101" pitchFamily="2" charset="-122"/>
                <a:ea typeface="等线" panose="02010600030101010101" pitchFamily="2" charset="-122"/>
              </a:rPr>
              <a:t>理想情景</a:t>
            </a:r>
          </a:p>
        </p:txBody>
      </p:sp>
    </p:spTree>
    <p:extLst>
      <p:ext uri="{BB962C8B-B14F-4D97-AF65-F5344CB8AC3E}">
        <p14:creationId xmlns:p14="http://schemas.microsoft.com/office/powerpoint/2010/main" val="177003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p:txBody>
          <a:bodyPr/>
          <a:lstStyle/>
          <a:p>
            <a:r>
              <a:rPr lang="zh-CN" altLang="en-US" dirty="0">
                <a:latin typeface="等线" panose="02010600030101010101" pitchFamily="2" charset="-122"/>
              </a:rPr>
              <a:t>能源行业的多边关系日益复杂：分布式光伏</a:t>
            </a:r>
            <a:r>
              <a:rPr lang="en-US" altLang="zh-CN" dirty="0">
                <a:latin typeface="等线" panose="02010600030101010101" pitchFamily="2" charset="-122"/>
              </a:rPr>
              <a:t>+</a:t>
            </a:r>
            <a:r>
              <a:rPr lang="zh-CN" altLang="en-US" dirty="0">
                <a:latin typeface="等线" panose="02010600030101010101" pitchFamily="2" charset="-122"/>
              </a:rPr>
              <a:t>需求侧响应价值链模型</a:t>
            </a:r>
          </a:p>
        </p:txBody>
      </p:sp>
      <p:sp>
        <p:nvSpPr>
          <p:cNvPr id="48130" name="标题 1"/>
          <p:cNvSpPr txBox="1">
            <a:spLocks noChangeArrowheads="1"/>
          </p:cNvSpPr>
          <p:nvPr/>
        </p:nvSpPr>
        <p:spPr bwMode="auto">
          <a:xfrm>
            <a:off x="549275" y="1179513"/>
            <a:ext cx="2916238" cy="525462"/>
          </a:xfrm>
          <a:prstGeom prst="rect">
            <a:avLst/>
          </a:prstGeom>
          <a:noFill/>
          <a:ln w="9525">
            <a:noFill/>
            <a:miter lim="800000"/>
            <a:headEnd/>
            <a:tailEnd/>
          </a:ln>
        </p:spPr>
        <p:txBody>
          <a:bodyPr anchor="ctr"/>
          <a:lstStyle/>
          <a:p>
            <a:r>
              <a:rPr lang="zh-CN" altLang="en-US" b="1" dirty="0">
                <a:solidFill>
                  <a:srgbClr val="00B0F0"/>
                </a:solidFill>
                <a:latin typeface="等线" panose="02010600030101010101" pitchFamily="2" charset="-122"/>
                <a:ea typeface="等线" panose="02010600030101010101" pitchFamily="2" charset="-122"/>
              </a:rPr>
              <a:t>价值模型：</a:t>
            </a:r>
          </a:p>
          <a:p>
            <a:r>
              <a:rPr lang="zh-CN" altLang="en-US" b="1" dirty="0">
                <a:solidFill>
                  <a:srgbClr val="00B0F0"/>
                </a:solidFill>
                <a:latin typeface="等线" panose="02010600030101010101" pitchFamily="2" charset="-122"/>
                <a:ea typeface="等线" panose="02010600030101010101" pitchFamily="2" charset="-122"/>
              </a:rPr>
              <a:t>光伏发电</a:t>
            </a:r>
            <a:r>
              <a:rPr lang="en-US" altLang="zh-CN" b="1" dirty="0">
                <a:solidFill>
                  <a:srgbClr val="00B0F0"/>
                </a:solidFill>
                <a:latin typeface="等线" panose="02010600030101010101" pitchFamily="2" charset="-122"/>
                <a:ea typeface="等线" panose="02010600030101010101" pitchFamily="2" charset="-122"/>
              </a:rPr>
              <a:t>+</a:t>
            </a:r>
            <a:r>
              <a:rPr lang="zh-CN" altLang="en-US" b="1" dirty="0">
                <a:solidFill>
                  <a:srgbClr val="00B0F0"/>
                </a:solidFill>
                <a:latin typeface="等线" panose="02010600030101010101" pitchFamily="2" charset="-122"/>
                <a:ea typeface="等线" panose="02010600030101010101" pitchFamily="2" charset="-122"/>
              </a:rPr>
              <a:t>需求侧响应</a:t>
            </a:r>
          </a:p>
        </p:txBody>
      </p:sp>
      <p:pic>
        <p:nvPicPr>
          <p:cNvPr id="48131" name="图片 38"/>
          <p:cNvPicPr>
            <a:picLocks noChangeAspect="1" noChangeArrowheads="1"/>
          </p:cNvPicPr>
          <p:nvPr/>
        </p:nvPicPr>
        <p:blipFill>
          <a:blip r:embed="rId3" cstate="print"/>
          <a:srcRect/>
          <a:stretch>
            <a:fillRect/>
          </a:stretch>
        </p:blipFill>
        <p:spPr bwMode="auto">
          <a:xfrm>
            <a:off x="2635250" y="2570163"/>
            <a:ext cx="777875" cy="603250"/>
          </a:xfrm>
          <a:prstGeom prst="rect">
            <a:avLst/>
          </a:prstGeom>
          <a:noFill/>
          <a:ln w="9525">
            <a:noFill/>
            <a:miter lim="800000"/>
            <a:headEnd/>
            <a:tailEnd/>
          </a:ln>
        </p:spPr>
      </p:pic>
      <p:pic>
        <p:nvPicPr>
          <p:cNvPr id="48132" name="图片 39"/>
          <p:cNvPicPr>
            <a:picLocks noChangeAspect="1" noChangeArrowheads="1"/>
          </p:cNvPicPr>
          <p:nvPr/>
        </p:nvPicPr>
        <p:blipFill>
          <a:blip r:embed="rId4" cstate="print"/>
          <a:srcRect/>
          <a:stretch>
            <a:fillRect/>
          </a:stretch>
        </p:blipFill>
        <p:spPr bwMode="auto">
          <a:xfrm>
            <a:off x="4705350" y="3617913"/>
            <a:ext cx="763588" cy="654050"/>
          </a:xfrm>
          <a:prstGeom prst="rect">
            <a:avLst/>
          </a:prstGeom>
          <a:noFill/>
          <a:ln w="9525">
            <a:noFill/>
            <a:miter lim="800000"/>
            <a:headEnd/>
            <a:tailEnd/>
          </a:ln>
        </p:spPr>
      </p:pic>
      <p:pic>
        <p:nvPicPr>
          <p:cNvPr id="48133" name="图片 42"/>
          <p:cNvPicPr>
            <a:picLocks noChangeAspect="1" noChangeArrowheads="1"/>
          </p:cNvPicPr>
          <p:nvPr/>
        </p:nvPicPr>
        <p:blipFill>
          <a:blip r:embed="rId5" cstate="print"/>
          <a:srcRect/>
          <a:stretch>
            <a:fillRect/>
          </a:stretch>
        </p:blipFill>
        <p:spPr bwMode="auto">
          <a:xfrm>
            <a:off x="3543300" y="3617913"/>
            <a:ext cx="741363" cy="723900"/>
          </a:xfrm>
          <a:prstGeom prst="rect">
            <a:avLst/>
          </a:prstGeom>
          <a:noFill/>
          <a:ln w="9525">
            <a:noFill/>
            <a:miter lim="800000"/>
            <a:headEnd/>
            <a:tailEnd/>
          </a:ln>
        </p:spPr>
      </p:pic>
      <p:cxnSp>
        <p:nvCxnSpPr>
          <p:cNvPr id="29" name="肘形连接符 28"/>
          <p:cNvCxnSpPr/>
          <p:nvPr/>
        </p:nvCxnSpPr>
        <p:spPr bwMode="auto">
          <a:xfrm rot="16200000" flipH="1">
            <a:off x="3505994" y="2691607"/>
            <a:ext cx="1098550" cy="2062162"/>
          </a:xfrm>
          <a:prstGeom prst="bentConnector3">
            <a:avLst>
              <a:gd name="adj1" fmla="val 115057"/>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肘形连接符 45"/>
          <p:cNvCxnSpPr/>
          <p:nvPr/>
        </p:nvCxnSpPr>
        <p:spPr bwMode="auto">
          <a:xfrm rot="16200000" flipH="1">
            <a:off x="2841626" y="3355975"/>
            <a:ext cx="806450" cy="44132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48136" name="文本框 48"/>
          <p:cNvSpPr txBox="1">
            <a:spLocks noChangeArrowheads="1"/>
          </p:cNvSpPr>
          <p:nvPr/>
        </p:nvSpPr>
        <p:spPr bwMode="auto">
          <a:xfrm>
            <a:off x="5207000" y="4170363"/>
            <a:ext cx="963613" cy="215900"/>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发电给电网</a:t>
            </a:r>
          </a:p>
        </p:txBody>
      </p:sp>
      <p:sp>
        <p:nvSpPr>
          <p:cNvPr id="48137" name="文本框 49"/>
          <p:cNvSpPr txBox="1">
            <a:spLocks noChangeArrowheads="1"/>
          </p:cNvSpPr>
          <p:nvPr/>
        </p:nvSpPr>
        <p:spPr bwMode="auto">
          <a:xfrm>
            <a:off x="3479800" y="4225925"/>
            <a:ext cx="1163638" cy="215900"/>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发电给企业</a:t>
            </a:r>
          </a:p>
        </p:txBody>
      </p:sp>
      <p:cxnSp>
        <p:nvCxnSpPr>
          <p:cNvPr id="33" name="直接箭头连接符 32"/>
          <p:cNvCxnSpPr>
            <a:endCxn id="48153" idx="2"/>
          </p:cNvCxnSpPr>
          <p:nvPr/>
        </p:nvCxnSpPr>
        <p:spPr bwMode="auto">
          <a:xfrm flipH="1" flipV="1">
            <a:off x="4433888" y="3365500"/>
            <a:ext cx="652462" cy="252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endCxn id="48153" idx="2"/>
          </p:cNvCxnSpPr>
          <p:nvPr/>
        </p:nvCxnSpPr>
        <p:spPr bwMode="auto">
          <a:xfrm flipV="1">
            <a:off x="3835400" y="3365500"/>
            <a:ext cx="598488" cy="252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bwMode="auto">
          <a:xfrm flipH="1">
            <a:off x="4835525" y="2913063"/>
            <a:ext cx="8477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141" name="文本框 65"/>
          <p:cNvSpPr txBox="1">
            <a:spLocks noChangeArrowheads="1"/>
          </p:cNvSpPr>
          <p:nvPr/>
        </p:nvSpPr>
        <p:spPr bwMode="auto">
          <a:xfrm>
            <a:off x="5133975" y="2636838"/>
            <a:ext cx="415925" cy="230187"/>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补贴</a:t>
            </a:r>
          </a:p>
        </p:txBody>
      </p:sp>
      <p:sp>
        <p:nvSpPr>
          <p:cNvPr id="48142" name="文本框 66"/>
          <p:cNvSpPr txBox="1">
            <a:spLocks noChangeArrowheads="1"/>
          </p:cNvSpPr>
          <p:nvPr/>
        </p:nvSpPr>
        <p:spPr bwMode="auto">
          <a:xfrm>
            <a:off x="4835525" y="3232150"/>
            <a:ext cx="415925" cy="2317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sp>
        <p:nvSpPr>
          <p:cNvPr id="48143" name="文本框 67"/>
          <p:cNvSpPr txBox="1">
            <a:spLocks noChangeArrowheads="1"/>
          </p:cNvSpPr>
          <p:nvPr/>
        </p:nvSpPr>
        <p:spPr bwMode="auto">
          <a:xfrm>
            <a:off x="3481388" y="3249613"/>
            <a:ext cx="415925" cy="230187"/>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cxnSp>
        <p:nvCxnSpPr>
          <p:cNvPr id="39" name="直接箭头连接符 38"/>
          <p:cNvCxnSpPr/>
          <p:nvPr/>
        </p:nvCxnSpPr>
        <p:spPr bwMode="auto">
          <a:xfrm flipV="1">
            <a:off x="4411663" y="2136775"/>
            <a:ext cx="0" cy="369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145" name="文本框 72"/>
          <p:cNvSpPr txBox="1">
            <a:spLocks noChangeArrowheads="1"/>
          </p:cNvSpPr>
          <p:nvPr/>
        </p:nvSpPr>
        <p:spPr bwMode="auto">
          <a:xfrm>
            <a:off x="4508500" y="2243138"/>
            <a:ext cx="646113" cy="2317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投资收益</a:t>
            </a:r>
          </a:p>
        </p:txBody>
      </p:sp>
      <p:sp>
        <p:nvSpPr>
          <p:cNvPr id="48146" name="文本框 49"/>
          <p:cNvSpPr txBox="1">
            <a:spLocks noChangeArrowheads="1"/>
          </p:cNvSpPr>
          <p:nvPr/>
        </p:nvSpPr>
        <p:spPr bwMode="auto">
          <a:xfrm>
            <a:off x="5799138" y="2355850"/>
            <a:ext cx="1076325" cy="215900"/>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财政部</a:t>
            </a:r>
          </a:p>
        </p:txBody>
      </p:sp>
      <p:pic>
        <p:nvPicPr>
          <p:cNvPr id="55" name="Picture 61"/>
          <p:cNvPicPr>
            <a:picLocks noChangeAspect="1" noChangeArrowheads="1"/>
          </p:cNvPicPr>
          <p:nvPr/>
        </p:nvPicPr>
        <p:blipFill>
          <a:blip r:embed="rId6" cstate="print"/>
          <a:srcRect/>
          <a:stretch>
            <a:fillRect/>
          </a:stretch>
        </p:blipFill>
        <p:spPr bwMode="auto">
          <a:xfrm>
            <a:off x="5683250" y="2530475"/>
            <a:ext cx="954088" cy="674688"/>
          </a:xfrm>
          <a:prstGeom prst="rect">
            <a:avLst/>
          </a:prstGeom>
          <a:ln>
            <a:noFill/>
          </a:ln>
          <a:effectLst>
            <a:outerShdw blurRad="292100" dist="139700" dir="2700000" algn="tl" rotWithShape="0">
              <a:srgbClr val="333333">
                <a:alpha val="65000"/>
              </a:srgbClr>
            </a:outerShdw>
          </a:effectLst>
        </p:spPr>
      </p:pic>
      <p:cxnSp>
        <p:nvCxnSpPr>
          <p:cNvPr id="57" name="肘形连接符 56"/>
          <p:cNvCxnSpPr>
            <a:endCxn id="55" idx="3"/>
          </p:cNvCxnSpPr>
          <p:nvPr/>
        </p:nvCxnSpPr>
        <p:spPr>
          <a:xfrm rot="10800000" flipV="1">
            <a:off x="6637338" y="2178050"/>
            <a:ext cx="1227137" cy="6889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肘形连接符 64"/>
          <p:cNvCxnSpPr>
            <a:endCxn id="55" idx="3"/>
          </p:cNvCxnSpPr>
          <p:nvPr/>
        </p:nvCxnSpPr>
        <p:spPr>
          <a:xfrm rot="10800000">
            <a:off x="6637338" y="2867025"/>
            <a:ext cx="1227137" cy="598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48150" name="图片 40"/>
          <p:cNvPicPr>
            <a:picLocks noChangeAspect="1" noChangeArrowheads="1"/>
          </p:cNvPicPr>
          <p:nvPr/>
        </p:nvPicPr>
        <p:blipFill>
          <a:blip r:embed="rId7" cstate="print"/>
          <a:srcRect/>
          <a:stretch>
            <a:fillRect/>
          </a:stretch>
        </p:blipFill>
        <p:spPr bwMode="auto">
          <a:xfrm>
            <a:off x="8105775" y="2057400"/>
            <a:ext cx="523875" cy="514350"/>
          </a:xfrm>
          <a:prstGeom prst="rect">
            <a:avLst/>
          </a:prstGeom>
          <a:noFill/>
          <a:ln w="9525">
            <a:noFill/>
            <a:miter lim="800000"/>
            <a:headEnd/>
            <a:tailEnd/>
          </a:ln>
        </p:spPr>
      </p:pic>
      <p:sp>
        <p:nvSpPr>
          <p:cNvPr id="48151" name="文本框 72"/>
          <p:cNvSpPr txBox="1">
            <a:spLocks noChangeArrowheads="1"/>
          </p:cNvSpPr>
          <p:nvPr/>
        </p:nvSpPr>
        <p:spPr bwMode="auto">
          <a:xfrm>
            <a:off x="7396163" y="2681288"/>
            <a:ext cx="992187" cy="2317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可再生能源附加</a:t>
            </a:r>
          </a:p>
        </p:txBody>
      </p:sp>
      <p:sp>
        <p:nvSpPr>
          <p:cNvPr id="48152" name="文本框 67"/>
          <p:cNvSpPr txBox="1">
            <a:spLocks noChangeArrowheads="1"/>
          </p:cNvSpPr>
          <p:nvPr/>
        </p:nvSpPr>
        <p:spPr bwMode="auto">
          <a:xfrm>
            <a:off x="4057650" y="1179513"/>
            <a:ext cx="762000" cy="230187"/>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电站投资者</a:t>
            </a:r>
          </a:p>
        </p:txBody>
      </p:sp>
      <p:sp>
        <p:nvSpPr>
          <p:cNvPr id="48153" name="文本框 67"/>
          <p:cNvSpPr txBox="1">
            <a:spLocks noChangeArrowheads="1"/>
          </p:cNvSpPr>
          <p:nvPr/>
        </p:nvSpPr>
        <p:spPr bwMode="auto">
          <a:xfrm>
            <a:off x="4111625" y="3133725"/>
            <a:ext cx="646113" cy="2317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电站业主</a:t>
            </a:r>
          </a:p>
        </p:txBody>
      </p:sp>
      <p:cxnSp>
        <p:nvCxnSpPr>
          <p:cNvPr id="85" name="直接箭头连接符 84"/>
          <p:cNvCxnSpPr/>
          <p:nvPr/>
        </p:nvCxnSpPr>
        <p:spPr bwMode="auto">
          <a:xfrm flipH="1">
            <a:off x="4198938" y="3979863"/>
            <a:ext cx="57626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8155" name="文本框 67"/>
          <p:cNvSpPr txBox="1">
            <a:spLocks noChangeArrowheads="1"/>
          </p:cNvSpPr>
          <p:nvPr/>
        </p:nvSpPr>
        <p:spPr bwMode="auto">
          <a:xfrm>
            <a:off x="4213225" y="3721100"/>
            <a:ext cx="646113" cy="2317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电网售电</a:t>
            </a:r>
          </a:p>
        </p:txBody>
      </p:sp>
      <p:pic>
        <p:nvPicPr>
          <p:cNvPr id="48156" name="Picture 4" descr="factory, industry, manufacturer, production icon"/>
          <p:cNvPicPr>
            <a:picLocks noChangeAspect="1" noChangeArrowheads="1"/>
          </p:cNvPicPr>
          <p:nvPr/>
        </p:nvPicPr>
        <p:blipFill>
          <a:blip r:embed="rId8" cstate="print"/>
          <a:srcRect/>
          <a:stretch>
            <a:fillRect/>
          </a:stretch>
        </p:blipFill>
        <p:spPr bwMode="auto">
          <a:xfrm>
            <a:off x="7953375" y="2930525"/>
            <a:ext cx="869950" cy="868363"/>
          </a:xfrm>
          <a:prstGeom prst="rect">
            <a:avLst/>
          </a:prstGeom>
          <a:noFill/>
          <a:ln w="9525">
            <a:noFill/>
            <a:miter lim="800000"/>
            <a:headEnd/>
            <a:tailEnd/>
          </a:ln>
        </p:spPr>
      </p:pic>
      <p:cxnSp>
        <p:nvCxnSpPr>
          <p:cNvPr id="95" name="直接箭头连接符 94"/>
          <p:cNvCxnSpPr/>
          <p:nvPr/>
        </p:nvCxnSpPr>
        <p:spPr bwMode="auto">
          <a:xfrm>
            <a:off x="1249363" y="2786063"/>
            <a:ext cx="13858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肘形连接符 119"/>
          <p:cNvCxnSpPr/>
          <p:nvPr/>
        </p:nvCxnSpPr>
        <p:spPr>
          <a:xfrm rot="5400000">
            <a:off x="3835401" y="642937"/>
            <a:ext cx="1511300" cy="7813675"/>
          </a:xfrm>
          <a:prstGeom prst="bentConnector2">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直接箭头连接符 123"/>
          <p:cNvCxnSpPr/>
          <p:nvPr/>
        </p:nvCxnSpPr>
        <p:spPr>
          <a:xfrm flipV="1">
            <a:off x="684213" y="3463925"/>
            <a:ext cx="0" cy="1841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直接箭头连接符 128"/>
          <p:cNvCxnSpPr/>
          <p:nvPr/>
        </p:nvCxnSpPr>
        <p:spPr bwMode="auto">
          <a:xfrm>
            <a:off x="1243013" y="3073400"/>
            <a:ext cx="1384300" cy="0"/>
          </a:xfrm>
          <a:prstGeom prst="straightConnector1">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1" name="直接箭头连接符 130"/>
          <p:cNvCxnSpPr/>
          <p:nvPr/>
        </p:nvCxnSpPr>
        <p:spPr>
          <a:xfrm flipV="1">
            <a:off x="1042988" y="3463925"/>
            <a:ext cx="0" cy="1481138"/>
          </a:xfrm>
          <a:prstGeom prst="straightConnector1">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34" name="肘形连接符 119"/>
          <p:cNvCxnSpPr/>
          <p:nvPr/>
        </p:nvCxnSpPr>
        <p:spPr>
          <a:xfrm rot="5400000">
            <a:off x="4052094" y="772319"/>
            <a:ext cx="1163638" cy="7181850"/>
          </a:xfrm>
          <a:prstGeom prst="bentConnector2">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8163" name="Picture 8" descr="banker, money, rich icon"/>
          <p:cNvPicPr>
            <a:picLocks noChangeAspect="1" noChangeArrowheads="1"/>
          </p:cNvPicPr>
          <p:nvPr/>
        </p:nvPicPr>
        <p:blipFill>
          <a:blip r:embed="rId9" cstate="print"/>
          <a:srcRect/>
          <a:stretch>
            <a:fillRect/>
          </a:stretch>
        </p:blipFill>
        <p:spPr bwMode="auto">
          <a:xfrm>
            <a:off x="4129088" y="1484313"/>
            <a:ext cx="609600" cy="609600"/>
          </a:xfrm>
          <a:prstGeom prst="rect">
            <a:avLst/>
          </a:prstGeom>
          <a:noFill/>
          <a:ln w="9525">
            <a:noFill/>
            <a:miter lim="800000"/>
            <a:headEnd/>
            <a:tailEnd/>
          </a:ln>
        </p:spPr>
      </p:pic>
      <p:pic>
        <p:nvPicPr>
          <p:cNvPr id="48164" name="Picture 10" descr="architector, construction, developer, engineer, worker icon"/>
          <p:cNvPicPr>
            <a:picLocks noChangeAspect="1" noChangeArrowheads="1"/>
          </p:cNvPicPr>
          <p:nvPr/>
        </p:nvPicPr>
        <p:blipFill>
          <a:blip r:embed="rId10" cstate="print"/>
          <a:srcRect/>
          <a:stretch>
            <a:fillRect/>
          </a:stretch>
        </p:blipFill>
        <p:spPr bwMode="auto">
          <a:xfrm>
            <a:off x="4140200" y="2570163"/>
            <a:ext cx="527050" cy="527050"/>
          </a:xfrm>
          <a:prstGeom prst="rect">
            <a:avLst/>
          </a:prstGeom>
          <a:noFill/>
          <a:ln w="9525">
            <a:noFill/>
            <a:miter lim="800000"/>
            <a:headEnd/>
            <a:tailEnd/>
          </a:ln>
        </p:spPr>
      </p:pic>
      <p:sp>
        <p:nvSpPr>
          <p:cNvPr id="42" name="灯片编号占位符 2"/>
          <p:cNvSpPr txBox="1"/>
          <p:nvPr/>
        </p:nvSpPr>
        <p:spPr>
          <a:xfrm>
            <a:off x="6115050" y="5434013"/>
            <a:ext cx="2814638" cy="303212"/>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sp>
        <p:nvSpPr>
          <p:cNvPr id="48166" name="标题 1"/>
          <p:cNvSpPr txBox="1">
            <a:spLocks noChangeArrowheads="1"/>
          </p:cNvSpPr>
          <p:nvPr/>
        </p:nvSpPr>
        <p:spPr bwMode="auto">
          <a:xfrm>
            <a:off x="7864475" y="419100"/>
            <a:ext cx="1065213" cy="527050"/>
          </a:xfrm>
          <a:prstGeom prst="rect">
            <a:avLst/>
          </a:prstGeom>
          <a:solidFill>
            <a:srgbClr val="FFFF00"/>
          </a:solidFill>
          <a:ln w="9525">
            <a:noFill/>
            <a:miter lim="800000"/>
            <a:headEnd/>
            <a:tailEnd/>
          </a:ln>
        </p:spPr>
        <p:txBody>
          <a:bodyPr anchor="ctr"/>
          <a:lstStyle/>
          <a:p>
            <a:r>
              <a:rPr lang="zh-CN" altLang="en-US" b="1" dirty="0">
                <a:solidFill>
                  <a:srgbClr val="FF0000"/>
                </a:solidFill>
                <a:latin typeface="等线" panose="02010600030101010101" pitchFamily="2" charset="-122"/>
                <a:ea typeface="等线" panose="02010600030101010101" pitchFamily="2" charset="-122"/>
              </a:rPr>
              <a:t>理想情景</a:t>
            </a:r>
          </a:p>
        </p:txBody>
      </p:sp>
      <p:pic>
        <p:nvPicPr>
          <p:cNvPr id="48167" name="图片 3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9300" y="2665413"/>
            <a:ext cx="625475" cy="536575"/>
          </a:xfrm>
          <a:prstGeom prst="rect">
            <a:avLst/>
          </a:prstGeom>
          <a:noFill/>
          <a:ln w="9525">
            <a:noFill/>
            <a:miter lim="800000"/>
            <a:headEnd/>
            <a:tailEnd/>
          </a:ln>
        </p:spPr>
      </p:pic>
      <p:pic>
        <p:nvPicPr>
          <p:cNvPr id="23" name="Picture 2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5386" y="2701365"/>
            <a:ext cx="579708" cy="483094"/>
          </a:xfrm>
          <a:prstGeom prst="rect">
            <a:avLst/>
          </a:prstGeom>
        </p:spPr>
      </p:pic>
      <p:sp>
        <p:nvSpPr>
          <p:cNvPr id="48169" name="文本框 72"/>
          <p:cNvSpPr txBox="1">
            <a:spLocks noChangeArrowheads="1"/>
          </p:cNvSpPr>
          <p:nvPr/>
        </p:nvSpPr>
        <p:spPr bwMode="auto">
          <a:xfrm>
            <a:off x="1557338" y="2813050"/>
            <a:ext cx="761747" cy="230832"/>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需求侧响应</a:t>
            </a:r>
          </a:p>
        </p:txBody>
      </p:sp>
      <p:sp>
        <p:nvSpPr>
          <p:cNvPr id="48170" name="文本框 72"/>
          <p:cNvSpPr txBox="1">
            <a:spLocks noChangeArrowheads="1"/>
          </p:cNvSpPr>
          <p:nvPr/>
        </p:nvSpPr>
        <p:spPr bwMode="auto">
          <a:xfrm>
            <a:off x="542925" y="3173413"/>
            <a:ext cx="676275" cy="238125"/>
          </a:xfrm>
          <a:prstGeom prst="rect">
            <a:avLst/>
          </a:prstGeom>
          <a:noFill/>
          <a:ln w="9525">
            <a:noFill/>
            <a:miter lim="800000"/>
            <a:headEnd/>
            <a:tailEnd/>
          </a:ln>
        </p:spPr>
        <p:txBody>
          <a:bodyPr wrap="none">
            <a:spAutoFit/>
          </a:bodyPr>
          <a:lstStyle/>
          <a:p>
            <a:r>
              <a:rPr lang="en-US" altLang="zh-CN" sz="900" dirty="0">
                <a:latin typeface="等线" panose="02010600030101010101" pitchFamily="2" charset="-122"/>
                <a:ea typeface="等线" panose="02010600030101010101" pitchFamily="2" charset="-122"/>
              </a:rPr>
              <a:t>DSM</a:t>
            </a:r>
            <a:r>
              <a:rPr lang="zh-CN" altLang="en-US" sz="900" dirty="0">
                <a:latin typeface="等线" panose="02010600030101010101" pitchFamily="2" charset="-122"/>
                <a:ea typeface="等线" panose="02010600030101010101" pitchFamily="2" charset="-122"/>
              </a:rPr>
              <a:t>管理</a:t>
            </a:r>
          </a:p>
        </p:txBody>
      </p:sp>
      <p:sp>
        <p:nvSpPr>
          <p:cNvPr id="48171" name="文本框 72"/>
          <p:cNvSpPr txBox="1">
            <a:spLocks noChangeArrowheads="1"/>
          </p:cNvSpPr>
          <p:nvPr/>
        </p:nvSpPr>
        <p:spPr bwMode="auto">
          <a:xfrm>
            <a:off x="4000500" y="5002213"/>
            <a:ext cx="1296988" cy="238125"/>
          </a:xfrm>
          <a:prstGeom prst="rect">
            <a:avLst/>
          </a:prstGeom>
          <a:noFill/>
          <a:ln w="9525">
            <a:noFill/>
            <a:miter lim="800000"/>
            <a:headEnd/>
            <a:tailEnd/>
          </a:ln>
        </p:spPr>
        <p:txBody>
          <a:bodyPr wrap="none">
            <a:spAutoFit/>
          </a:bodyPr>
          <a:lstStyle/>
          <a:p>
            <a:r>
              <a:rPr lang="en-US" altLang="zh-CN" sz="900" dirty="0">
                <a:latin typeface="等线" panose="02010600030101010101" pitchFamily="2" charset="-122"/>
                <a:ea typeface="等线" panose="02010600030101010101" pitchFamily="2" charset="-122"/>
              </a:rPr>
              <a:t>DSM</a:t>
            </a:r>
            <a:r>
              <a:rPr lang="zh-CN" altLang="en-US" sz="900" dirty="0">
                <a:latin typeface="等线" panose="02010600030101010101" pitchFamily="2" charset="-122"/>
                <a:ea typeface="等线" panose="02010600030101010101" pitchFamily="2" charset="-122"/>
              </a:rPr>
              <a:t>经费</a:t>
            </a:r>
            <a:r>
              <a:rPr lang="en-US" altLang="zh-CN" sz="900" dirty="0">
                <a:latin typeface="等线" panose="02010600030101010101" pitchFamily="2" charset="-122"/>
                <a:ea typeface="等线" panose="02010600030101010101" pitchFamily="2" charset="-122"/>
              </a:rPr>
              <a:t>/</a:t>
            </a:r>
            <a:r>
              <a:rPr lang="zh-CN" altLang="en-US" sz="900" dirty="0">
                <a:latin typeface="等线" panose="02010600030101010101" pitchFamily="2" charset="-122"/>
                <a:ea typeface="等线" panose="02010600030101010101" pitchFamily="2" charset="-122"/>
              </a:rPr>
              <a:t>惩罚性电价</a:t>
            </a:r>
          </a:p>
        </p:txBody>
      </p:sp>
    </p:spTree>
    <p:extLst>
      <p:ext uri="{BB962C8B-B14F-4D97-AF65-F5344CB8AC3E}">
        <p14:creationId xmlns:p14="http://schemas.microsoft.com/office/powerpoint/2010/main" val="276870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noChangeArrowheads="1"/>
          </p:cNvSpPr>
          <p:nvPr>
            <p:ph type="title"/>
          </p:nvPr>
        </p:nvSpPr>
        <p:spPr/>
        <p:txBody>
          <a:bodyPr/>
          <a:lstStyle/>
          <a:p>
            <a:r>
              <a:rPr lang="zh-CN" altLang="en-US" dirty="0">
                <a:latin typeface="等线" panose="02010600030101010101" pitchFamily="2" charset="-122"/>
              </a:rPr>
              <a:t>能源行业的多边关系日益复杂：分布式光伏</a:t>
            </a:r>
            <a:r>
              <a:rPr lang="en-US" altLang="zh-CN" dirty="0">
                <a:latin typeface="等线" panose="02010600030101010101" pitchFamily="2" charset="-122"/>
              </a:rPr>
              <a:t>+</a:t>
            </a:r>
            <a:r>
              <a:rPr lang="zh-CN" altLang="en-US" dirty="0">
                <a:latin typeface="等线" panose="02010600030101010101" pitchFamily="2" charset="-122"/>
              </a:rPr>
              <a:t>需求侧响应实际生态</a:t>
            </a:r>
          </a:p>
        </p:txBody>
      </p:sp>
      <p:sp>
        <p:nvSpPr>
          <p:cNvPr id="50178" name="标题 1"/>
          <p:cNvSpPr txBox="1">
            <a:spLocks noChangeArrowheads="1"/>
          </p:cNvSpPr>
          <p:nvPr/>
        </p:nvSpPr>
        <p:spPr bwMode="auto">
          <a:xfrm>
            <a:off x="7864475" y="419100"/>
            <a:ext cx="1065213" cy="527050"/>
          </a:xfrm>
          <a:prstGeom prst="rect">
            <a:avLst/>
          </a:prstGeom>
          <a:solidFill>
            <a:srgbClr val="FFFF00"/>
          </a:solidFill>
          <a:ln w="9525">
            <a:noFill/>
            <a:miter lim="800000"/>
            <a:headEnd/>
            <a:tailEnd/>
          </a:ln>
        </p:spPr>
        <p:txBody>
          <a:bodyPr anchor="ctr"/>
          <a:lstStyle/>
          <a:p>
            <a:r>
              <a:rPr lang="zh-CN" altLang="en-US" b="1" dirty="0">
                <a:solidFill>
                  <a:srgbClr val="FF0000"/>
                </a:solidFill>
                <a:latin typeface="等线" panose="02010600030101010101" pitchFamily="2" charset="-122"/>
                <a:ea typeface="等线" panose="02010600030101010101" pitchFamily="2" charset="-122"/>
              </a:rPr>
              <a:t>现实情景</a:t>
            </a:r>
          </a:p>
        </p:txBody>
      </p:sp>
      <p:grpSp>
        <p:nvGrpSpPr>
          <p:cNvPr id="50179" name="组合 3"/>
          <p:cNvGrpSpPr>
            <a:grpSpLocks/>
          </p:cNvGrpSpPr>
          <p:nvPr/>
        </p:nvGrpSpPr>
        <p:grpSpPr bwMode="auto">
          <a:xfrm>
            <a:off x="179388" y="912813"/>
            <a:ext cx="8767762" cy="4824412"/>
            <a:chOff x="283" y="1438"/>
            <a:chExt cx="13806" cy="7598"/>
          </a:xfrm>
        </p:grpSpPr>
        <p:pic>
          <p:nvPicPr>
            <p:cNvPr id="50180" name="图片 3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81" y="4197"/>
              <a:ext cx="985" cy="845"/>
            </a:xfrm>
            <a:prstGeom prst="rect">
              <a:avLst/>
            </a:prstGeom>
            <a:noFill/>
            <a:ln w="9525">
              <a:noFill/>
              <a:miter lim="800000"/>
              <a:headEnd/>
              <a:tailEnd/>
            </a:ln>
          </p:spPr>
        </p:pic>
        <p:pic>
          <p:nvPicPr>
            <p:cNvPr id="50181" name="图片 38"/>
            <p:cNvPicPr>
              <a:picLocks noChangeAspect="1" noChangeArrowheads="1"/>
            </p:cNvPicPr>
            <p:nvPr/>
          </p:nvPicPr>
          <p:blipFill>
            <a:blip r:embed="rId4" cstate="print"/>
            <a:srcRect/>
            <a:stretch>
              <a:fillRect/>
            </a:stretch>
          </p:blipFill>
          <p:spPr bwMode="auto">
            <a:xfrm>
              <a:off x="4150" y="4046"/>
              <a:ext cx="1225" cy="951"/>
            </a:xfrm>
            <a:prstGeom prst="rect">
              <a:avLst/>
            </a:prstGeom>
            <a:noFill/>
            <a:ln w="9525">
              <a:noFill/>
              <a:miter lim="800000"/>
              <a:headEnd/>
              <a:tailEnd/>
            </a:ln>
          </p:spPr>
        </p:pic>
        <p:pic>
          <p:nvPicPr>
            <p:cNvPr id="50182" name="图片 39"/>
            <p:cNvPicPr>
              <a:picLocks noChangeAspect="1" noChangeArrowheads="1"/>
            </p:cNvPicPr>
            <p:nvPr/>
          </p:nvPicPr>
          <p:blipFill>
            <a:blip r:embed="rId5" cstate="print"/>
            <a:srcRect/>
            <a:stretch>
              <a:fillRect/>
            </a:stretch>
          </p:blipFill>
          <p:spPr bwMode="auto">
            <a:xfrm>
              <a:off x="7409" y="5696"/>
              <a:ext cx="1203" cy="1031"/>
            </a:xfrm>
            <a:prstGeom prst="rect">
              <a:avLst/>
            </a:prstGeom>
            <a:noFill/>
            <a:ln w="9525">
              <a:noFill/>
              <a:miter lim="800000"/>
              <a:headEnd/>
              <a:tailEnd/>
            </a:ln>
          </p:spPr>
        </p:pic>
        <p:pic>
          <p:nvPicPr>
            <p:cNvPr id="50183" name="图片 42"/>
            <p:cNvPicPr>
              <a:picLocks noChangeAspect="1" noChangeArrowheads="1"/>
            </p:cNvPicPr>
            <p:nvPr/>
          </p:nvPicPr>
          <p:blipFill>
            <a:blip r:embed="rId6" cstate="print"/>
            <a:srcRect/>
            <a:stretch>
              <a:fillRect/>
            </a:stretch>
          </p:blipFill>
          <p:spPr bwMode="auto">
            <a:xfrm>
              <a:off x="5580" y="5696"/>
              <a:ext cx="1167" cy="1141"/>
            </a:xfrm>
            <a:prstGeom prst="rect">
              <a:avLst/>
            </a:prstGeom>
            <a:noFill/>
            <a:ln w="9525">
              <a:noFill/>
              <a:miter lim="800000"/>
              <a:headEnd/>
              <a:tailEnd/>
            </a:ln>
          </p:spPr>
        </p:pic>
        <p:cxnSp>
          <p:nvCxnSpPr>
            <p:cNvPr id="29" name="肘形连接符 28"/>
            <p:cNvCxnSpPr>
              <a:endCxn id="0" idx="1"/>
            </p:cNvCxnSpPr>
            <p:nvPr/>
          </p:nvCxnSpPr>
          <p:spPr bwMode="auto">
            <a:xfrm rot="16200000" flipH="1">
              <a:off x="4564" y="5195"/>
              <a:ext cx="2155" cy="175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肘形连接符 45"/>
            <p:cNvCxnSpPr/>
            <p:nvPr/>
          </p:nvCxnSpPr>
          <p:spPr bwMode="auto">
            <a:xfrm rot="16200000" flipH="1">
              <a:off x="4475" y="5283"/>
              <a:ext cx="1270" cy="69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50186" name="文本框 48"/>
            <p:cNvSpPr txBox="1">
              <a:spLocks noChangeArrowheads="1"/>
            </p:cNvSpPr>
            <p:nvPr/>
          </p:nvSpPr>
          <p:spPr bwMode="auto">
            <a:xfrm>
              <a:off x="7492" y="6558"/>
              <a:ext cx="1278" cy="339"/>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发电给电网</a:t>
              </a:r>
            </a:p>
          </p:txBody>
        </p:sp>
        <p:sp>
          <p:nvSpPr>
            <p:cNvPr id="50187" name="文本框 49"/>
            <p:cNvSpPr txBox="1">
              <a:spLocks noChangeArrowheads="1"/>
            </p:cNvSpPr>
            <p:nvPr/>
          </p:nvSpPr>
          <p:spPr bwMode="auto">
            <a:xfrm>
              <a:off x="5479" y="6655"/>
              <a:ext cx="1834" cy="339"/>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发电给企业</a:t>
              </a:r>
            </a:p>
          </p:txBody>
        </p:sp>
        <p:cxnSp>
          <p:nvCxnSpPr>
            <p:cNvPr id="33" name="直接箭头连接符 32"/>
            <p:cNvCxnSpPr>
              <a:endCxn id="50203" idx="2"/>
            </p:cNvCxnSpPr>
            <p:nvPr/>
          </p:nvCxnSpPr>
          <p:spPr bwMode="auto">
            <a:xfrm flipH="1" flipV="1">
              <a:off x="6982" y="5298"/>
              <a:ext cx="1027" cy="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endCxn id="50203" idx="2"/>
            </p:cNvCxnSpPr>
            <p:nvPr/>
          </p:nvCxnSpPr>
          <p:spPr bwMode="auto">
            <a:xfrm flipV="1">
              <a:off x="6040" y="5298"/>
              <a:ext cx="942" cy="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bwMode="auto">
            <a:xfrm flipH="1">
              <a:off x="7315" y="4726"/>
              <a:ext cx="14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191" name="文本框 65"/>
            <p:cNvSpPr txBox="1">
              <a:spLocks noChangeArrowheads="1"/>
            </p:cNvSpPr>
            <p:nvPr/>
          </p:nvSpPr>
          <p:spPr bwMode="auto">
            <a:xfrm>
              <a:off x="8086" y="4310"/>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补贴</a:t>
              </a:r>
            </a:p>
          </p:txBody>
        </p:sp>
        <p:sp>
          <p:nvSpPr>
            <p:cNvPr id="50192" name="文本框 66"/>
            <p:cNvSpPr txBox="1">
              <a:spLocks noChangeArrowheads="1"/>
            </p:cNvSpPr>
            <p:nvPr/>
          </p:nvSpPr>
          <p:spPr bwMode="auto">
            <a:xfrm>
              <a:off x="7616" y="5090"/>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sp>
          <p:nvSpPr>
            <p:cNvPr id="50193" name="文本框 67"/>
            <p:cNvSpPr txBox="1">
              <a:spLocks noChangeArrowheads="1"/>
            </p:cNvSpPr>
            <p:nvPr/>
          </p:nvSpPr>
          <p:spPr bwMode="auto">
            <a:xfrm>
              <a:off x="5484" y="5117"/>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电费</a:t>
              </a:r>
            </a:p>
          </p:txBody>
        </p:sp>
        <p:cxnSp>
          <p:nvCxnSpPr>
            <p:cNvPr id="39" name="直接箭头连接符 38"/>
            <p:cNvCxnSpPr/>
            <p:nvPr/>
          </p:nvCxnSpPr>
          <p:spPr bwMode="auto">
            <a:xfrm flipV="1">
              <a:off x="6947" y="3366"/>
              <a:ext cx="0" cy="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195" name="文本框 72"/>
            <p:cNvSpPr txBox="1">
              <a:spLocks noChangeArrowheads="1"/>
            </p:cNvSpPr>
            <p:nvPr/>
          </p:nvSpPr>
          <p:spPr bwMode="auto">
            <a:xfrm>
              <a:off x="7100" y="3532"/>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投资收益</a:t>
              </a:r>
            </a:p>
          </p:txBody>
        </p:sp>
        <p:sp>
          <p:nvSpPr>
            <p:cNvPr id="50196" name="文本框 49"/>
            <p:cNvSpPr txBox="1">
              <a:spLocks noChangeArrowheads="1"/>
            </p:cNvSpPr>
            <p:nvPr/>
          </p:nvSpPr>
          <p:spPr bwMode="auto">
            <a:xfrm>
              <a:off x="9133" y="3868"/>
              <a:ext cx="1696" cy="339"/>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财政部</a:t>
              </a:r>
            </a:p>
          </p:txBody>
        </p:sp>
        <p:pic>
          <p:nvPicPr>
            <p:cNvPr id="55" name="Picture 61"/>
            <p:cNvPicPr>
              <a:picLocks noChangeAspect="1" noChangeArrowheads="1"/>
            </p:cNvPicPr>
            <p:nvPr/>
          </p:nvPicPr>
          <p:blipFill>
            <a:blip r:embed="rId7" cstate="print"/>
            <a:srcRect/>
            <a:stretch>
              <a:fillRect/>
            </a:stretch>
          </p:blipFill>
          <p:spPr bwMode="auto">
            <a:xfrm>
              <a:off x="8950" y="4143"/>
              <a:ext cx="1502" cy="1063"/>
            </a:xfrm>
            <a:prstGeom prst="rect">
              <a:avLst/>
            </a:prstGeom>
            <a:ln>
              <a:noFill/>
            </a:ln>
            <a:effectLst>
              <a:outerShdw blurRad="292100" dist="139700" dir="2700000" algn="tl" rotWithShape="0">
                <a:srgbClr val="333333">
                  <a:alpha val="65000"/>
                </a:srgbClr>
              </a:outerShdw>
            </a:effectLst>
          </p:spPr>
        </p:pic>
        <p:cxnSp>
          <p:nvCxnSpPr>
            <p:cNvPr id="57" name="肘形连接符 56"/>
            <p:cNvCxnSpPr>
              <a:endCxn id="55" idx="3"/>
            </p:cNvCxnSpPr>
            <p:nvPr/>
          </p:nvCxnSpPr>
          <p:spPr>
            <a:xfrm rot="10800000" flipV="1">
              <a:off x="10452" y="3588"/>
              <a:ext cx="1932" cy="1085"/>
            </a:xfrm>
            <a:prstGeom prst="bentConnector3">
              <a:avLst>
                <a:gd name="adj1" fmla="val 1516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肘形连接符 64"/>
            <p:cNvCxnSpPr>
              <a:endCxn id="55" idx="3"/>
            </p:cNvCxnSpPr>
            <p:nvPr/>
          </p:nvCxnSpPr>
          <p:spPr>
            <a:xfrm rot="10800000">
              <a:off x="10452" y="4673"/>
              <a:ext cx="1932" cy="943"/>
            </a:xfrm>
            <a:prstGeom prst="bentConnector3">
              <a:avLst>
                <a:gd name="adj1" fmla="val 16133"/>
              </a:avLst>
            </a:prstGeom>
            <a:ln>
              <a:tailEnd type="triangle"/>
            </a:ln>
          </p:spPr>
          <p:style>
            <a:lnRef idx="2">
              <a:schemeClr val="accent1"/>
            </a:lnRef>
            <a:fillRef idx="0">
              <a:schemeClr val="accent1"/>
            </a:fillRef>
            <a:effectRef idx="1">
              <a:schemeClr val="accent1"/>
            </a:effectRef>
            <a:fontRef idx="minor">
              <a:schemeClr val="tx1"/>
            </a:fontRef>
          </p:style>
        </p:cxnSp>
        <p:pic>
          <p:nvPicPr>
            <p:cNvPr id="50200" name="图片 40"/>
            <p:cNvPicPr>
              <a:picLocks noChangeAspect="1" noChangeArrowheads="1"/>
            </p:cNvPicPr>
            <p:nvPr/>
          </p:nvPicPr>
          <p:blipFill>
            <a:blip r:embed="rId8" cstate="print"/>
            <a:srcRect/>
            <a:stretch>
              <a:fillRect/>
            </a:stretch>
          </p:blipFill>
          <p:spPr bwMode="auto">
            <a:xfrm>
              <a:off x="12765" y="3399"/>
              <a:ext cx="826" cy="808"/>
            </a:xfrm>
            <a:prstGeom prst="rect">
              <a:avLst/>
            </a:prstGeom>
            <a:noFill/>
            <a:ln w="9525">
              <a:noFill/>
              <a:miter lim="800000"/>
              <a:headEnd/>
              <a:tailEnd/>
            </a:ln>
          </p:spPr>
        </p:pic>
        <p:sp>
          <p:nvSpPr>
            <p:cNvPr id="50201" name="文本框 72"/>
            <p:cNvSpPr txBox="1">
              <a:spLocks noChangeArrowheads="1"/>
            </p:cNvSpPr>
            <p:nvPr/>
          </p:nvSpPr>
          <p:spPr bwMode="auto">
            <a:xfrm>
              <a:off x="12527" y="4429"/>
              <a:ext cx="1563"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可再生能源附加</a:t>
              </a:r>
            </a:p>
          </p:txBody>
        </p:sp>
        <p:sp>
          <p:nvSpPr>
            <p:cNvPr id="50202" name="文本框 67"/>
            <p:cNvSpPr txBox="1">
              <a:spLocks noChangeArrowheads="1"/>
            </p:cNvSpPr>
            <p:nvPr/>
          </p:nvSpPr>
          <p:spPr bwMode="auto">
            <a:xfrm>
              <a:off x="6293" y="1857"/>
              <a:ext cx="1381"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电站投资工具</a:t>
              </a:r>
            </a:p>
          </p:txBody>
        </p:sp>
        <p:sp>
          <p:nvSpPr>
            <p:cNvPr id="50203" name="文本框 67"/>
            <p:cNvSpPr txBox="1">
              <a:spLocks noChangeArrowheads="1"/>
            </p:cNvSpPr>
            <p:nvPr/>
          </p:nvSpPr>
          <p:spPr bwMode="auto">
            <a:xfrm>
              <a:off x="6475" y="4935"/>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电站业主</a:t>
              </a:r>
            </a:p>
          </p:txBody>
        </p:sp>
        <p:cxnSp>
          <p:nvCxnSpPr>
            <p:cNvPr id="85" name="直接箭头连接符 84"/>
            <p:cNvCxnSpPr/>
            <p:nvPr/>
          </p:nvCxnSpPr>
          <p:spPr bwMode="auto">
            <a:xfrm flipH="1">
              <a:off x="6612" y="6268"/>
              <a:ext cx="91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0205" name="文本框 67"/>
            <p:cNvSpPr txBox="1">
              <a:spLocks noChangeArrowheads="1"/>
            </p:cNvSpPr>
            <p:nvPr/>
          </p:nvSpPr>
          <p:spPr bwMode="auto">
            <a:xfrm>
              <a:off x="6636" y="5860"/>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电网售电</a:t>
              </a:r>
            </a:p>
          </p:txBody>
        </p:sp>
        <p:pic>
          <p:nvPicPr>
            <p:cNvPr id="50206" name="Picture 4" descr="factory, industry, manufacturer, production icon"/>
            <p:cNvPicPr>
              <a:picLocks noChangeAspect="1" noChangeArrowheads="1"/>
            </p:cNvPicPr>
            <p:nvPr/>
          </p:nvPicPr>
          <p:blipFill>
            <a:blip r:embed="rId9" cstate="print"/>
            <a:srcRect/>
            <a:stretch>
              <a:fillRect/>
            </a:stretch>
          </p:blipFill>
          <p:spPr bwMode="auto">
            <a:xfrm>
              <a:off x="12527" y="4773"/>
              <a:ext cx="1368" cy="1368"/>
            </a:xfrm>
            <a:prstGeom prst="rect">
              <a:avLst/>
            </a:prstGeom>
            <a:noFill/>
            <a:ln w="9525">
              <a:noFill/>
              <a:miter lim="800000"/>
              <a:headEnd/>
              <a:tailEnd/>
            </a:ln>
          </p:spPr>
        </p:pic>
        <p:cxnSp>
          <p:nvCxnSpPr>
            <p:cNvPr id="95" name="直接箭头连接符 94"/>
            <p:cNvCxnSpPr/>
            <p:nvPr/>
          </p:nvCxnSpPr>
          <p:spPr bwMode="auto">
            <a:xfrm>
              <a:off x="1968" y="4386"/>
              <a:ext cx="2182" cy="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208" name="文本框 72"/>
            <p:cNvSpPr txBox="1">
              <a:spLocks noChangeArrowheads="1"/>
            </p:cNvSpPr>
            <p:nvPr/>
          </p:nvSpPr>
          <p:spPr bwMode="auto">
            <a:xfrm>
              <a:off x="6300" y="7878"/>
              <a:ext cx="2042" cy="375"/>
            </a:xfrm>
            <a:prstGeom prst="rect">
              <a:avLst/>
            </a:prstGeom>
            <a:noFill/>
            <a:ln w="9525">
              <a:noFill/>
              <a:miter lim="800000"/>
              <a:headEnd/>
              <a:tailEnd/>
            </a:ln>
          </p:spPr>
          <p:txBody>
            <a:bodyPr wrap="none">
              <a:spAutoFit/>
            </a:bodyPr>
            <a:lstStyle/>
            <a:p>
              <a:r>
                <a:rPr lang="en-US" altLang="zh-CN" sz="900" dirty="0">
                  <a:latin typeface="等线" panose="02010600030101010101" pitchFamily="2" charset="-122"/>
                  <a:ea typeface="等线" panose="02010600030101010101" pitchFamily="2" charset="-122"/>
                </a:rPr>
                <a:t>DSM</a:t>
              </a:r>
              <a:r>
                <a:rPr lang="zh-CN" altLang="en-US" sz="900" dirty="0">
                  <a:latin typeface="等线" panose="02010600030101010101" pitchFamily="2" charset="-122"/>
                  <a:ea typeface="等线" panose="02010600030101010101" pitchFamily="2" charset="-122"/>
                </a:rPr>
                <a:t>经费</a:t>
              </a:r>
              <a:r>
                <a:rPr lang="en-US" altLang="zh-CN" sz="900" dirty="0">
                  <a:latin typeface="等线" panose="02010600030101010101" pitchFamily="2" charset="-122"/>
                  <a:ea typeface="等线" panose="02010600030101010101" pitchFamily="2" charset="-122"/>
                </a:rPr>
                <a:t>/</a:t>
              </a:r>
              <a:r>
                <a:rPr lang="zh-CN" altLang="en-US" sz="900" dirty="0">
                  <a:latin typeface="等线" panose="02010600030101010101" pitchFamily="2" charset="-122"/>
                  <a:ea typeface="等线" panose="02010600030101010101" pitchFamily="2" charset="-122"/>
                </a:rPr>
                <a:t>惩罚性电价</a:t>
              </a:r>
            </a:p>
          </p:txBody>
        </p:sp>
        <p:cxnSp>
          <p:nvCxnSpPr>
            <p:cNvPr id="120" name="肘形连接符 119"/>
            <p:cNvCxnSpPr/>
            <p:nvPr/>
          </p:nvCxnSpPr>
          <p:spPr>
            <a:xfrm rot="5400000">
              <a:off x="6040" y="1009"/>
              <a:ext cx="2380" cy="12309"/>
            </a:xfrm>
            <a:prstGeom prst="bentConnector2">
              <a:avLst/>
            </a:prstGeom>
            <a:ln>
              <a:tailEnd type="none"/>
            </a:ln>
          </p:spPr>
          <p:style>
            <a:lnRef idx="2">
              <a:schemeClr val="accent1"/>
            </a:lnRef>
            <a:fillRef idx="0">
              <a:schemeClr val="accent1"/>
            </a:fillRef>
            <a:effectRef idx="1">
              <a:schemeClr val="accent1"/>
            </a:effectRef>
            <a:fontRef idx="minor">
              <a:schemeClr val="tx1"/>
            </a:fontRef>
          </p:style>
        </p:cxnSp>
        <p:cxnSp>
          <p:nvCxnSpPr>
            <p:cNvPr id="124" name="直接箭头连接符 123"/>
            <p:cNvCxnSpPr/>
            <p:nvPr/>
          </p:nvCxnSpPr>
          <p:spPr>
            <a:xfrm flipV="1">
              <a:off x="1075" y="5453"/>
              <a:ext cx="0" cy="2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211" name="文本框 72"/>
            <p:cNvSpPr txBox="1">
              <a:spLocks noChangeArrowheads="1"/>
            </p:cNvSpPr>
            <p:nvPr/>
          </p:nvSpPr>
          <p:spPr bwMode="auto">
            <a:xfrm>
              <a:off x="2453" y="4429"/>
              <a:ext cx="1188" cy="3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需求侧响应</a:t>
              </a:r>
            </a:p>
          </p:txBody>
        </p:sp>
        <p:cxnSp>
          <p:nvCxnSpPr>
            <p:cNvPr id="129" name="直接箭头连接符 128"/>
            <p:cNvCxnSpPr/>
            <p:nvPr/>
          </p:nvCxnSpPr>
          <p:spPr bwMode="auto">
            <a:xfrm>
              <a:off x="1958" y="4838"/>
              <a:ext cx="2180" cy="0"/>
            </a:xfrm>
            <a:prstGeom prst="straightConnector1">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1" name="直接箭头连接符 130"/>
            <p:cNvCxnSpPr/>
            <p:nvPr/>
          </p:nvCxnSpPr>
          <p:spPr>
            <a:xfrm flipV="1">
              <a:off x="1643" y="5453"/>
              <a:ext cx="0" cy="2335"/>
            </a:xfrm>
            <a:prstGeom prst="straightConnector1">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34" name="肘形连接符 119"/>
            <p:cNvCxnSpPr/>
            <p:nvPr/>
          </p:nvCxnSpPr>
          <p:spPr>
            <a:xfrm rot="5400000">
              <a:off x="6381" y="1215"/>
              <a:ext cx="1835" cy="11311"/>
            </a:xfrm>
            <a:prstGeom prst="bentConnector2">
              <a:avLst/>
            </a:prstGeom>
            <a:ln>
              <a:solidFill>
                <a:schemeClr val="accent3"/>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肘形连接符 52"/>
            <p:cNvCxnSpPr>
              <a:stCxn id="0" idx="3"/>
            </p:cNvCxnSpPr>
            <p:nvPr/>
          </p:nvCxnSpPr>
          <p:spPr>
            <a:xfrm>
              <a:off x="5580" y="2931"/>
              <a:ext cx="1055" cy="778"/>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0216" name="Picture 2" descr="lawyers, meeting icon"/>
            <p:cNvPicPr>
              <a:picLocks noChangeAspect="1" noChangeArrowheads="1"/>
            </p:cNvPicPr>
            <p:nvPr/>
          </p:nvPicPr>
          <p:blipFill>
            <a:blip r:embed="rId10" cstate="print"/>
            <a:srcRect/>
            <a:stretch>
              <a:fillRect/>
            </a:stretch>
          </p:blipFill>
          <p:spPr bwMode="auto">
            <a:xfrm>
              <a:off x="4849" y="2566"/>
              <a:ext cx="731" cy="731"/>
            </a:xfrm>
            <a:prstGeom prst="rect">
              <a:avLst/>
            </a:prstGeom>
            <a:noFill/>
            <a:ln w="9525">
              <a:noFill/>
              <a:miter lim="800000"/>
              <a:headEnd/>
              <a:tailEnd/>
            </a:ln>
          </p:spPr>
        </p:pic>
        <p:sp>
          <p:nvSpPr>
            <p:cNvPr id="50217" name="文本框 67"/>
            <p:cNvSpPr txBox="1">
              <a:spLocks noChangeArrowheads="1"/>
            </p:cNvSpPr>
            <p:nvPr/>
          </p:nvSpPr>
          <p:spPr bwMode="auto">
            <a:xfrm>
              <a:off x="4051" y="3439"/>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投行</a:t>
              </a:r>
            </a:p>
          </p:txBody>
        </p:sp>
        <p:pic>
          <p:nvPicPr>
            <p:cNvPr id="50218" name="Picture 2" descr="lawyers, meeting icon"/>
            <p:cNvPicPr>
              <a:picLocks noChangeAspect="1" noChangeArrowheads="1"/>
            </p:cNvPicPr>
            <p:nvPr/>
          </p:nvPicPr>
          <p:blipFill>
            <a:blip r:embed="rId10" cstate="print"/>
            <a:srcRect/>
            <a:stretch>
              <a:fillRect/>
            </a:stretch>
          </p:blipFill>
          <p:spPr bwMode="auto">
            <a:xfrm>
              <a:off x="4849" y="1855"/>
              <a:ext cx="731" cy="731"/>
            </a:xfrm>
            <a:prstGeom prst="rect">
              <a:avLst/>
            </a:prstGeom>
            <a:noFill/>
            <a:ln w="9525">
              <a:noFill/>
              <a:miter lim="800000"/>
              <a:headEnd/>
              <a:tailEnd/>
            </a:ln>
          </p:spPr>
        </p:pic>
        <p:sp>
          <p:nvSpPr>
            <p:cNvPr id="50219" name="文本框 67"/>
            <p:cNvSpPr txBox="1">
              <a:spLocks noChangeArrowheads="1"/>
            </p:cNvSpPr>
            <p:nvPr/>
          </p:nvSpPr>
          <p:spPr bwMode="auto">
            <a:xfrm>
              <a:off x="4027" y="2155"/>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律师</a:t>
              </a:r>
            </a:p>
          </p:txBody>
        </p:sp>
        <p:pic>
          <p:nvPicPr>
            <p:cNvPr id="50220" name="Picture 2" descr="lawyers, meeting icon"/>
            <p:cNvPicPr>
              <a:picLocks noChangeAspect="1" noChangeArrowheads="1"/>
            </p:cNvPicPr>
            <p:nvPr/>
          </p:nvPicPr>
          <p:blipFill>
            <a:blip r:embed="rId10" cstate="print"/>
            <a:srcRect/>
            <a:stretch>
              <a:fillRect/>
            </a:stretch>
          </p:blipFill>
          <p:spPr bwMode="auto">
            <a:xfrm>
              <a:off x="4849" y="3297"/>
              <a:ext cx="731" cy="731"/>
            </a:xfrm>
            <a:prstGeom prst="rect">
              <a:avLst/>
            </a:prstGeom>
            <a:noFill/>
            <a:ln w="9525">
              <a:noFill/>
              <a:miter lim="800000"/>
              <a:headEnd/>
              <a:tailEnd/>
            </a:ln>
          </p:spPr>
        </p:pic>
        <p:sp>
          <p:nvSpPr>
            <p:cNvPr id="50221" name="文本框 67"/>
            <p:cNvSpPr txBox="1">
              <a:spLocks noChangeArrowheads="1"/>
            </p:cNvSpPr>
            <p:nvPr/>
          </p:nvSpPr>
          <p:spPr bwMode="auto">
            <a:xfrm>
              <a:off x="3927" y="2798"/>
              <a:ext cx="836"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会计师</a:t>
              </a:r>
            </a:p>
          </p:txBody>
        </p:sp>
        <p:pic>
          <p:nvPicPr>
            <p:cNvPr id="50222" name="图片 3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10829" y="4169"/>
              <a:ext cx="1031" cy="884"/>
            </a:xfrm>
            <a:prstGeom prst="rect">
              <a:avLst/>
            </a:prstGeom>
            <a:noFill/>
            <a:ln w="9525">
              <a:noFill/>
              <a:miter lim="800000"/>
              <a:headEnd/>
              <a:tailEnd/>
            </a:ln>
          </p:spPr>
        </p:pic>
        <p:sp>
          <p:nvSpPr>
            <p:cNvPr id="50223" name="文本框 65"/>
            <p:cNvSpPr txBox="1">
              <a:spLocks noChangeArrowheads="1"/>
            </p:cNvSpPr>
            <p:nvPr/>
          </p:nvSpPr>
          <p:spPr bwMode="auto">
            <a:xfrm>
              <a:off x="10829" y="5155"/>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国网代收</a:t>
              </a:r>
            </a:p>
          </p:txBody>
        </p:sp>
        <p:cxnSp>
          <p:nvCxnSpPr>
            <p:cNvPr id="71" name="肘形连接符 70"/>
            <p:cNvCxnSpPr>
              <a:stCxn id="0" idx="3"/>
              <a:endCxn id="237" idx="1"/>
            </p:cNvCxnSpPr>
            <p:nvPr/>
          </p:nvCxnSpPr>
          <p:spPr>
            <a:xfrm>
              <a:off x="3233" y="5558"/>
              <a:ext cx="1472" cy="633"/>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0225" name="Picture 4" descr="insurance icon"/>
            <p:cNvPicPr>
              <a:picLocks noChangeAspect="1" noChangeArrowheads="1"/>
            </p:cNvPicPr>
            <p:nvPr/>
          </p:nvPicPr>
          <p:blipFill>
            <a:blip r:embed="rId12" cstate="print"/>
            <a:srcRect/>
            <a:stretch>
              <a:fillRect/>
            </a:stretch>
          </p:blipFill>
          <p:spPr bwMode="auto">
            <a:xfrm>
              <a:off x="2384" y="5134"/>
              <a:ext cx="848" cy="848"/>
            </a:xfrm>
            <a:prstGeom prst="rect">
              <a:avLst/>
            </a:prstGeom>
            <a:noFill/>
            <a:ln w="9525">
              <a:noFill/>
              <a:miter lim="800000"/>
              <a:headEnd/>
              <a:tailEnd/>
            </a:ln>
          </p:spPr>
        </p:pic>
        <p:sp>
          <p:nvSpPr>
            <p:cNvPr id="50226" name="文本框 67"/>
            <p:cNvSpPr txBox="1">
              <a:spLocks noChangeArrowheads="1"/>
            </p:cNvSpPr>
            <p:nvPr/>
          </p:nvSpPr>
          <p:spPr bwMode="auto">
            <a:xfrm>
              <a:off x="2324" y="5974"/>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保险公司</a:t>
              </a:r>
            </a:p>
          </p:txBody>
        </p:sp>
        <p:pic>
          <p:nvPicPr>
            <p:cNvPr id="50227" name="Picture 8" descr="banker, money, rich icon"/>
            <p:cNvPicPr>
              <a:picLocks noChangeAspect="1" noChangeArrowheads="1"/>
            </p:cNvPicPr>
            <p:nvPr/>
          </p:nvPicPr>
          <p:blipFill>
            <a:blip r:embed="rId13" cstate="print"/>
            <a:srcRect/>
            <a:stretch>
              <a:fillRect/>
            </a:stretch>
          </p:blipFill>
          <p:spPr bwMode="auto">
            <a:xfrm>
              <a:off x="9075" y="2337"/>
              <a:ext cx="960" cy="960"/>
            </a:xfrm>
            <a:prstGeom prst="rect">
              <a:avLst/>
            </a:prstGeom>
            <a:noFill/>
            <a:ln w="9525">
              <a:noFill/>
              <a:miter lim="800000"/>
              <a:headEnd/>
              <a:tailEnd/>
            </a:ln>
          </p:spPr>
        </p:pic>
        <p:pic>
          <p:nvPicPr>
            <p:cNvPr id="50228" name="Picture 10" descr="architector, construction, developer, engineer, worker icon"/>
            <p:cNvPicPr>
              <a:picLocks noChangeAspect="1" noChangeArrowheads="1"/>
            </p:cNvPicPr>
            <p:nvPr/>
          </p:nvPicPr>
          <p:blipFill>
            <a:blip r:embed="rId14" cstate="print"/>
            <a:srcRect/>
            <a:stretch>
              <a:fillRect/>
            </a:stretch>
          </p:blipFill>
          <p:spPr bwMode="auto">
            <a:xfrm>
              <a:off x="6520" y="4047"/>
              <a:ext cx="830" cy="830"/>
            </a:xfrm>
            <a:prstGeom prst="rect">
              <a:avLst/>
            </a:prstGeom>
            <a:noFill/>
            <a:ln w="9525">
              <a:noFill/>
              <a:miter lim="800000"/>
              <a:headEnd/>
              <a:tailEnd/>
            </a:ln>
          </p:spPr>
        </p:pic>
        <p:pic>
          <p:nvPicPr>
            <p:cNvPr id="50229" name="Picture 6" descr="coin, money, pig, piggy bank, saving icon"/>
            <p:cNvPicPr>
              <a:picLocks noChangeAspect="1" noChangeArrowheads="1"/>
            </p:cNvPicPr>
            <p:nvPr/>
          </p:nvPicPr>
          <p:blipFill>
            <a:blip r:embed="rId15" cstate="print"/>
            <a:srcRect/>
            <a:stretch>
              <a:fillRect/>
            </a:stretch>
          </p:blipFill>
          <p:spPr bwMode="auto">
            <a:xfrm>
              <a:off x="6472" y="2220"/>
              <a:ext cx="1020" cy="1020"/>
            </a:xfrm>
            <a:prstGeom prst="rect">
              <a:avLst/>
            </a:prstGeom>
            <a:noFill/>
            <a:ln w="9525">
              <a:noFill/>
              <a:miter lim="800000"/>
              <a:headEnd/>
              <a:tailEnd/>
            </a:ln>
          </p:spPr>
        </p:pic>
        <p:cxnSp>
          <p:nvCxnSpPr>
            <p:cNvPr id="77" name="直接箭头连接符 76"/>
            <p:cNvCxnSpPr/>
            <p:nvPr/>
          </p:nvCxnSpPr>
          <p:spPr bwMode="auto">
            <a:xfrm flipH="1">
              <a:off x="7675" y="2798"/>
              <a:ext cx="1332"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0231" name="文本框 67"/>
            <p:cNvSpPr txBox="1">
              <a:spLocks noChangeArrowheads="1"/>
            </p:cNvSpPr>
            <p:nvPr/>
          </p:nvSpPr>
          <p:spPr bwMode="auto">
            <a:xfrm>
              <a:off x="9199" y="1891"/>
              <a:ext cx="836"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投资者</a:t>
              </a:r>
            </a:p>
          </p:txBody>
        </p:sp>
        <p:pic>
          <p:nvPicPr>
            <p:cNvPr id="50232" name="Picture 8" descr="accountant, auditor, banker, cashier, clerk icon"/>
            <p:cNvPicPr>
              <a:picLocks noChangeAspect="1" noChangeArrowheads="1"/>
            </p:cNvPicPr>
            <p:nvPr/>
          </p:nvPicPr>
          <p:blipFill>
            <a:blip r:embed="rId16" cstate="print"/>
            <a:srcRect/>
            <a:stretch>
              <a:fillRect/>
            </a:stretch>
          </p:blipFill>
          <p:spPr bwMode="auto">
            <a:xfrm>
              <a:off x="559" y="2572"/>
              <a:ext cx="617" cy="617"/>
            </a:xfrm>
            <a:prstGeom prst="rect">
              <a:avLst/>
            </a:prstGeom>
            <a:noFill/>
            <a:ln w="9525">
              <a:noFill/>
              <a:miter lim="800000"/>
              <a:headEnd/>
              <a:tailEnd/>
            </a:ln>
          </p:spPr>
        </p:pic>
        <p:sp>
          <p:nvSpPr>
            <p:cNvPr id="50233" name="文本框 67"/>
            <p:cNvSpPr txBox="1">
              <a:spLocks noChangeArrowheads="1"/>
            </p:cNvSpPr>
            <p:nvPr/>
          </p:nvSpPr>
          <p:spPr bwMode="auto">
            <a:xfrm>
              <a:off x="283" y="3165"/>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项目设计</a:t>
              </a:r>
            </a:p>
          </p:txBody>
        </p:sp>
        <p:pic>
          <p:nvPicPr>
            <p:cNvPr id="50234" name="Picture 8" descr="accountant, auditor, banker, cashier, clerk icon"/>
            <p:cNvPicPr>
              <a:picLocks noChangeAspect="1" noChangeArrowheads="1"/>
            </p:cNvPicPr>
            <p:nvPr/>
          </p:nvPicPr>
          <p:blipFill>
            <a:blip r:embed="rId16" cstate="print"/>
            <a:srcRect/>
            <a:stretch>
              <a:fillRect/>
            </a:stretch>
          </p:blipFill>
          <p:spPr bwMode="auto">
            <a:xfrm>
              <a:off x="1693" y="2572"/>
              <a:ext cx="617" cy="617"/>
            </a:xfrm>
            <a:prstGeom prst="rect">
              <a:avLst/>
            </a:prstGeom>
            <a:noFill/>
            <a:ln w="9525">
              <a:noFill/>
              <a:miter lim="800000"/>
              <a:headEnd/>
              <a:tailEnd/>
            </a:ln>
          </p:spPr>
        </p:pic>
        <p:pic>
          <p:nvPicPr>
            <p:cNvPr id="50235" name="Picture 8" descr="accountant, auditor, banker, cashier, clerk icon"/>
            <p:cNvPicPr>
              <a:picLocks noChangeAspect="1" noChangeArrowheads="1"/>
            </p:cNvPicPr>
            <p:nvPr/>
          </p:nvPicPr>
          <p:blipFill>
            <a:blip r:embed="rId16" cstate="print"/>
            <a:srcRect/>
            <a:stretch>
              <a:fillRect/>
            </a:stretch>
          </p:blipFill>
          <p:spPr bwMode="auto">
            <a:xfrm>
              <a:off x="2810" y="2572"/>
              <a:ext cx="617" cy="617"/>
            </a:xfrm>
            <a:prstGeom prst="rect">
              <a:avLst/>
            </a:prstGeom>
            <a:noFill/>
            <a:ln w="9525">
              <a:noFill/>
              <a:miter lim="800000"/>
              <a:headEnd/>
              <a:tailEnd/>
            </a:ln>
          </p:spPr>
        </p:pic>
        <p:sp>
          <p:nvSpPr>
            <p:cNvPr id="50236" name="文本框 67"/>
            <p:cNvSpPr txBox="1">
              <a:spLocks noChangeArrowheads="1"/>
            </p:cNvSpPr>
            <p:nvPr/>
          </p:nvSpPr>
          <p:spPr bwMode="auto">
            <a:xfrm>
              <a:off x="2780" y="3165"/>
              <a:ext cx="1008" cy="3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项目执行</a:t>
              </a:r>
            </a:p>
          </p:txBody>
        </p:sp>
        <p:cxnSp>
          <p:nvCxnSpPr>
            <p:cNvPr id="88" name="肘形连接符 87"/>
            <p:cNvCxnSpPr>
              <a:stCxn id="50233" idx="2"/>
              <a:endCxn id="0" idx="0"/>
            </p:cNvCxnSpPr>
            <p:nvPr/>
          </p:nvCxnSpPr>
          <p:spPr>
            <a:xfrm rot="16200000" flipH="1">
              <a:off x="2518" y="1801"/>
              <a:ext cx="518" cy="3972"/>
            </a:xfrm>
            <a:prstGeom prst="bentConnector3">
              <a:avLst>
                <a:gd name="adj1" fmla="val 68059"/>
              </a:avLst>
            </a:prstGeom>
            <a:ln>
              <a:solidFill>
                <a:schemeClr val="tx1">
                  <a:lumMod val="75000"/>
                  <a:lumOff val="25000"/>
                </a:schemeClr>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50238" name="Picture 8" descr="accountant, auditor, banker, cashier, clerk icon"/>
            <p:cNvPicPr>
              <a:picLocks noChangeAspect="1" noChangeArrowheads="1"/>
            </p:cNvPicPr>
            <p:nvPr/>
          </p:nvPicPr>
          <p:blipFill>
            <a:blip r:embed="rId16" cstate="print"/>
            <a:srcRect/>
            <a:stretch>
              <a:fillRect/>
            </a:stretch>
          </p:blipFill>
          <p:spPr bwMode="auto">
            <a:xfrm>
              <a:off x="10539" y="6290"/>
              <a:ext cx="617" cy="617"/>
            </a:xfrm>
            <a:prstGeom prst="rect">
              <a:avLst/>
            </a:prstGeom>
            <a:noFill/>
            <a:ln w="9525">
              <a:noFill/>
              <a:miter lim="800000"/>
              <a:headEnd/>
              <a:tailEnd/>
            </a:ln>
          </p:spPr>
        </p:pic>
        <p:sp>
          <p:nvSpPr>
            <p:cNvPr id="50239" name="文本框 67"/>
            <p:cNvSpPr txBox="1">
              <a:spLocks noChangeArrowheads="1"/>
            </p:cNvSpPr>
            <p:nvPr/>
          </p:nvSpPr>
          <p:spPr bwMode="auto">
            <a:xfrm>
              <a:off x="10262" y="7084"/>
              <a:ext cx="1008" cy="3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节能审计</a:t>
              </a:r>
            </a:p>
          </p:txBody>
        </p:sp>
        <p:pic>
          <p:nvPicPr>
            <p:cNvPr id="50240" name="Picture 8" descr="accountant, auditor, banker, cashier, clerk icon"/>
            <p:cNvPicPr>
              <a:picLocks noChangeAspect="1" noChangeArrowheads="1"/>
            </p:cNvPicPr>
            <p:nvPr/>
          </p:nvPicPr>
          <p:blipFill>
            <a:blip r:embed="rId16" cstate="print"/>
            <a:srcRect/>
            <a:stretch>
              <a:fillRect/>
            </a:stretch>
          </p:blipFill>
          <p:spPr bwMode="auto">
            <a:xfrm>
              <a:off x="11333" y="6290"/>
              <a:ext cx="617" cy="617"/>
            </a:xfrm>
            <a:prstGeom prst="rect">
              <a:avLst/>
            </a:prstGeom>
            <a:noFill/>
            <a:ln w="9525">
              <a:noFill/>
              <a:miter lim="800000"/>
              <a:headEnd/>
              <a:tailEnd/>
            </a:ln>
          </p:spPr>
        </p:pic>
        <p:sp>
          <p:nvSpPr>
            <p:cNvPr id="50241" name="文本框 67"/>
            <p:cNvSpPr txBox="1">
              <a:spLocks noChangeArrowheads="1"/>
            </p:cNvSpPr>
            <p:nvPr/>
          </p:nvSpPr>
          <p:spPr bwMode="auto">
            <a:xfrm>
              <a:off x="11172" y="7084"/>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专家评估</a:t>
              </a:r>
            </a:p>
          </p:txBody>
        </p:sp>
        <p:cxnSp>
          <p:nvCxnSpPr>
            <p:cNvPr id="107" name="肘形连接符 106"/>
            <p:cNvCxnSpPr>
              <a:stCxn id="50241" idx="2"/>
            </p:cNvCxnSpPr>
            <p:nvPr/>
          </p:nvCxnSpPr>
          <p:spPr>
            <a:xfrm rot="16200000" flipH="1">
              <a:off x="11482" y="7648"/>
              <a:ext cx="908" cy="507"/>
            </a:xfrm>
            <a:prstGeom prst="bentConnector3">
              <a:avLst>
                <a:gd name="adj1" fmla="val 72676"/>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肘形连接符 109"/>
            <p:cNvCxnSpPr>
              <a:stCxn id="50239" idx="2"/>
            </p:cNvCxnSpPr>
            <p:nvPr/>
          </p:nvCxnSpPr>
          <p:spPr>
            <a:xfrm rot="16200000" flipH="1">
              <a:off x="10567" y="7658"/>
              <a:ext cx="908" cy="507"/>
            </a:xfrm>
            <a:prstGeom prst="bentConnector3">
              <a:avLst>
                <a:gd name="adj1" fmla="val 70615"/>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0244" name="Picture 10" descr="exchange, finance, market, stock icon"/>
            <p:cNvPicPr>
              <a:picLocks noChangeAspect="1" noChangeArrowheads="1"/>
            </p:cNvPicPr>
            <p:nvPr/>
          </p:nvPicPr>
          <p:blipFill>
            <a:blip r:embed="rId17" cstate="print"/>
            <a:srcRect/>
            <a:stretch>
              <a:fillRect/>
            </a:stretch>
          </p:blipFill>
          <p:spPr bwMode="auto">
            <a:xfrm>
              <a:off x="6520" y="6837"/>
              <a:ext cx="626" cy="626"/>
            </a:xfrm>
            <a:prstGeom prst="rect">
              <a:avLst/>
            </a:prstGeom>
            <a:noFill/>
            <a:ln w="9525">
              <a:noFill/>
              <a:miter lim="800000"/>
              <a:headEnd/>
              <a:tailEnd/>
            </a:ln>
          </p:spPr>
        </p:pic>
        <p:cxnSp>
          <p:nvCxnSpPr>
            <p:cNvPr id="116" name="肘形连接符 28"/>
            <p:cNvCxnSpPr>
              <a:stCxn id="0" idx="3"/>
              <a:endCxn id="50186" idx="2"/>
            </p:cNvCxnSpPr>
            <p:nvPr/>
          </p:nvCxnSpPr>
          <p:spPr bwMode="auto">
            <a:xfrm flipV="1">
              <a:off x="7145" y="6896"/>
              <a:ext cx="987" cy="25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50246" name="文本框 49"/>
            <p:cNvSpPr txBox="1">
              <a:spLocks noChangeArrowheads="1"/>
            </p:cNvSpPr>
            <p:nvPr/>
          </p:nvSpPr>
          <p:spPr bwMode="auto">
            <a:xfrm>
              <a:off x="6387" y="7449"/>
              <a:ext cx="1834" cy="339"/>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电力市场</a:t>
              </a:r>
            </a:p>
          </p:txBody>
        </p:sp>
        <p:pic>
          <p:nvPicPr>
            <p:cNvPr id="50247" name="Picture 12" descr="expert, master, masterclass, professional, work, workshop icon"/>
            <p:cNvPicPr>
              <a:picLocks noChangeAspect="1" noChangeArrowheads="1"/>
            </p:cNvPicPr>
            <p:nvPr/>
          </p:nvPicPr>
          <p:blipFill>
            <a:blip r:embed="rId18" cstate="print"/>
            <a:srcRect/>
            <a:stretch>
              <a:fillRect/>
            </a:stretch>
          </p:blipFill>
          <p:spPr bwMode="auto">
            <a:xfrm>
              <a:off x="2324" y="6192"/>
              <a:ext cx="892" cy="892"/>
            </a:xfrm>
            <a:prstGeom prst="rect">
              <a:avLst/>
            </a:prstGeom>
            <a:noFill/>
            <a:ln w="9525">
              <a:noFill/>
              <a:miter lim="800000"/>
              <a:headEnd/>
              <a:tailEnd/>
            </a:ln>
          </p:spPr>
        </p:pic>
        <p:sp>
          <p:nvSpPr>
            <p:cNvPr id="50248" name="文本框 67"/>
            <p:cNvSpPr txBox="1">
              <a:spLocks noChangeArrowheads="1"/>
            </p:cNvSpPr>
            <p:nvPr/>
          </p:nvSpPr>
          <p:spPr bwMode="auto">
            <a:xfrm>
              <a:off x="2210" y="7084"/>
              <a:ext cx="1200"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第三方认证</a:t>
              </a:r>
            </a:p>
          </p:txBody>
        </p:sp>
        <p:cxnSp>
          <p:nvCxnSpPr>
            <p:cNvPr id="128" name="肘形连接符 127"/>
            <p:cNvCxnSpPr>
              <a:stCxn id="0" idx="3"/>
              <a:endCxn id="237" idx="1"/>
            </p:cNvCxnSpPr>
            <p:nvPr/>
          </p:nvCxnSpPr>
          <p:spPr>
            <a:xfrm flipV="1">
              <a:off x="3215" y="6191"/>
              <a:ext cx="1490" cy="448"/>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0250" name="Picture 14" descr="circle, dashboard, fuel, gauge, meter icon"/>
            <p:cNvPicPr>
              <a:picLocks noChangeAspect="1" noChangeArrowheads="1"/>
            </p:cNvPicPr>
            <p:nvPr/>
          </p:nvPicPr>
          <p:blipFill>
            <a:blip r:embed="rId19" cstate="print"/>
            <a:srcRect/>
            <a:stretch>
              <a:fillRect/>
            </a:stretch>
          </p:blipFill>
          <p:spPr bwMode="auto">
            <a:xfrm>
              <a:off x="9355" y="6371"/>
              <a:ext cx="623" cy="623"/>
            </a:xfrm>
            <a:prstGeom prst="rect">
              <a:avLst/>
            </a:prstGeom>
            <a:noFill/>
            <a:ln w="9525">
              <a:noFill/>
              <a:miter lim="800000"/>
              <a:headEnd/>
              <a:tailEnd/>
            </a:ln>
          </p:spPr>
        </p:pic>
        <p:sp>
          <p:nvSpPr>
            <p:cNvPr id="50251" name="文本框 67"/>
            <p:cNvSpPr txBox="1">
              <a:spLocks noChangeArrowheads="1"/>
            </p:cNvSpPr>
            <p:nvPr/>
          </p:nvSpPr>
          <p:spPr bwMode="auto">
            <a:xfrm>
              <a:off x="9128" y="5950"/>
              <a:ext cx="1200"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能源局备案</a:t>
              </a:r>
            </a:p>
          </p:txBody>
        </p:sp>
        <p:cxnSp>
          <p:nvCxnSpPr>
            <p:cNvPr id="143" name="直接箭头连接符 142"/>
            <p:cNvCxnSpPr/>
            <p:nvPr/>
          </p:nvCxnSpPr>
          <p:spPr bwMode="auto">
            <a:xfrm flipV="1">
              <a:off x="9717" y="5248"/>
              <a:ext cx="0" cy="58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直接箭头连接符 143"/>
            <p:cNvCxnSpPr>
              <a:stCxn id="0" idx="3"/>
              <a:endCxn id="0" idx="1"/>
            </p:cNvCxnSpPr>
            <p:nvPr/>
          </p:nvCxnSpPr>
          <p:spPr bwMode="auto">
            <a:xfrm flipV="1">
              <a:off x="10034" y="2798"/>
              <a:ext cx="2610" cy="18"/>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pic>
          <p:nvPicPr>
            <p:cNvPr id="50254" name="Picture 16" descr="market, stock icon"/>
            <p:cNvPicPr>
              <a:picLocks noChangeAspect="1" noChangeArrowheads="1"/>
            </p:cNvPicPr>
            <p:nvPr/>
          </p:nvPicPr>
          <p:blipFill>
            <a:blip r:embed="rId20" cstate="print"/>
            <a:srcRect/>
            <a:stretch>
              <a:fillRect/>
            </a:stretch>
          </p:blipFill>
          <p:spPr bwMode="auto">
            <a:xfrm>
              <a:off x="12644" y="2301"/>
              <a:ext cx="996" cy="996"/>
            </a:xfrm>
            <a:prstGeom prst="rect">
              <a:avLst/>
            </a:prstGeom>
            <a:noFill/>
            <a:ln w="9525">
              <a:noFill/>
              <a:miter lim="800000"/>
              <a:headEnd/>
              <a:tailEnd/>
            </a:ln>
          </p:spPr>
        </p:pic>
        <p:sp>
          <p:nvSpPr>
            <p:cNvPr id="50255" name="文本框 67"/>
            <p:cNvSpPr txBox="1">
              <a:spLocks noChangeArrowheads="1"/>
            </p:cNvSpPr>
            <p:nvPr/>
          </p:nvSpPr>
          <p:spPr bwMode="auto">
            <a:xfrm>
              <a:off x="12647" y="1891"/>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绿色金融</a:t>
              </a:r>
            </a:p>
          </p:txBody>
        </p:sp>
        <p:cxnSp>
          <p:nvCxnSpPr>
            <p:cNvPr id="150" name="肘形连接符 149"/>
            <p:cNvCxnSpPr>
              <a:stCxn id="0" idx="0"/>
              <a:endCxn id="50231" idx="0"/>
            </p:cNvCxnSpPr>
            <p:nvPr/>
          </p:nvCxnSpPr>
          <p:spPr>
            <a:xfrm rot="16200000" flipH="1">
              <a:off x="7397" y="-329"/>
              <a:ext cx="38" cy="4402"/>
            </a:xfrm>
            <a:prstGeom prst="bentConnector3">
              <a:avLst>
                <a:gd name="adj1" fmla="val -987473"/>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肘形连接符 153"/>
            <p:cNvCxnSpPr>
              <a:stCxn id="0" idx="0"/>
              <a:endCxn id="50255" idx="0"/>
            </p:cNvCxnSpPr>
            <p:nvPr/>
          </p:nvCxnSpPr>
          <p:spPr>
            <a:xfrm rot="16200000" flipH="1">
              <a:off x="9166" y="-2098"/>
              <a:ext cx="38" cy="7939"/>
            </a:xfrm>
            <a:prstGeom prst="bentConnector3">
              <a:avLst>
                <a:gd name="adj1" fmla="val -987473"/>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肘形连接符 162"/>
            <p:cNvCxnSpPr>
              <a:endCxn id="0" idx="1"/>
            </p:cNvCxnSpPr>
            <p:nvPr/>
          </p:nvCxnSpPr>
          <p:spPr>
            <a:xfrm flipV="1">
              <a:off x="7670" y="3436"/>
              <a:ext cx="3187" cy="918"/>
            </a:xfrm>
            <a:prstGeom prst="bentConnector3">
              <a:avLst>
                <a:gd name="adj1" fmla="val 16273"/>
              </a:avLst>
            </a:prstGeom>
            <a:ln>
              <a:tailEnd type="triangle"/>
            </a:ln>
          </p:spPr>
          <p:style>
            <a:lnRef idx="2">
              <a:schemeClr val="accent1"/>
            </a:lnRef>
            <a:fillRef idx="0">
              <a:schemeClr val="accent1"/>
            </a:fillRef>
            <a:effectRef idx="1">
              <a:schemeClr val="accent1"/>
            </a:effectRef>
            <a:fontRef idx="minor">
              <a:schemeClr val="tx1"/>
            </a:fontRef>
          </p:style>
        </p:cxnSp>
        <p:pic>
          <p:nvPicPr>
            <p:cNvPr id="50259" name="Picture 18" descr="king, privilege icon"/>
            <p:cNvPicPr>
              <a:picLocks noChangeAspect="1" noChangeArrowheads="1"/>
            </p:cNvPicPr>
            <p:nvPr/>
          </p:nvPicPr>
          <p:blipFill>
            <a:blip r:embed="rId21" cstate="print"/>
            <a:srcRect/>
            <a:stretch>
              <a:fillRect/>
            </a:stretch>
          </p:blipFill>
          <p:spPr bwMode="auto">
            <a:xfrm>
              <a:off x="10858" y="2939"/>
              <a:ext cx="992" cy="992"/>
            </a:xfrm>
            <a:prstGeom prst="rect">
              <a:avLst/>
            </a:prstGeom>
            <a:noFill/>
            <a:ln w="9525">
              <a:noFill/>
              <a:miter lim="800000"/>
              <a:headEnd/>
              <a:tailEnd/>
            </a:ln>
          </p:spPr>
        </p:pic>
        <p:sp>
          <p:nvSpPr>
            <p:cNvPr id="50260" name="文本框 49"/>
            <p:cNvSpPr txBox="1">
              <a:spLocks noChangeArrowheads="1"/>
            </p:cNvSpPr>
            <p:nvPr/>
          </p:nvSpPr>
          <p:spPr bwMode="auto">
            <a:xfrm>
              <a:off x="10539" y="3803"/>
              <a:ext cx="1696" cy="339"/>
            </a:xfrm>
            <a:prstGeom prst="rect">
              <a:avLst/>
            </a:prstGeom>
            <a:noFill/>
            <a:ln w="9525">
              <a:noFill/>
              <a:miter lim="800000"/>
              <a:headEnd/>
              <a:tailEnd/>
            </a:ln>
          </p:spPr>
          <p:txBody>
            <a:bodyPr>
              <a:spAutoFit/>
            </a:bodyPr>
            <a:lstStyle/>
            <a:p>
              <a:r>
                <a:rPr lang="zh-CN" altLang="en-US" sz="800" dirty="0">
                  <a:latin typeface="等线" panose="02010600030101010101" pitchFamily="2" charset="-122"/>
                  <a:ea typeface="等线" panose="02010600030101010101" pitchFamily="2" charset="-122"/>
                </a:rPr>
                <a:t>屋顶业主</a:t>
              </a:r>
              <a:r>
                <a:rPr lang="en-US" altLang="zh-CN" sz="800" dirty="0">
                  <a:latin typeface="等线" panose="02010600030101010101" pitchFamily="2" charset="-122"/>
                  <a:ea typeface="等线" panose="02010600030101010101" pitchFamily="2" charset="-122"/>
                </a:rPr>
                <a:t>/</a:t>
              </a:r>
              <a:r>
                <a:rPr lang="zh-CN" altLang="en-US" sz="800" dirty="0">
                  <a:latin typeface="等线" panose="02010600030101010101" pitchFamily="2" charset="-122"/>
                  <a:ea typeface="等线" panose="02010600030101010101" pitchFamily="2" charset="-122"/>
                </a:rPr>
                <a:t>地主</a:t>
              </a:r>
            </a:p>
          </p:txBody>
        </p:sp>
        <p:pic>
          <p:nvPicPr>
            <p:cNvPr id="50261" name="Picture 8" descr="accountant, auditor, banker, cashier, clerk icon"/>
            <p:cNvPicPr>
              <a:picLocks noChangeAspect="1" noChangeArrowheads="1"/>
            </p:cNvPicPr>
            <p:nvPr/>
          </p:nvPicPr>
          <p:blipFill>
            <a:blip r:embed="rId16" cstate="print"/>
            <a:srcRect/>
            <a:stretch>
              <a:fillRect/>
            </a:stretch>
          </p:blipFill>
          <p:spPr bwMode="auto">
            <a:xfrm>
              <a:off x="559" y="1438"/>
              <a:ext cx="617" cy="617"/>
            </a:xfrm>
            <a:prstGeom prst="rect">
              <a:avLst/>
            </a:prstGeom>
            <a:noFill/>
            <a:ln w="9525">
              <a:noFill/>
              <a:miter lim="800000"/>
              <a:headEnd/>
              <a:tailEnd/>
            </a:ln>
          </p:spPr>
        </p:pic>
        <p:sp>
          <p:nvSpPr>
            <p:cNvPr id="50262" name="文本框 67"/>
            <p:cNvSpPr txBox="1">
              <a:spLocks noChangeArrowheads="1"/>
            </p:cNvSpPr>
            <p:nvPr/>
          </p:nvSpPr>
          <p:spPr bwMode="auto">
            <a:xfrm>
              <a:off x="396" y="2031"/>
              <a:ext cx="1008" cy="3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收益分配</a:t>
              </a:r>
            </a:p>
          </p:txBody>
        </p:sp>
        <p:pic>
          <p:nvPicPr>
            <p:cNvPr id="50263" name="Picture 8" descr="accountant, auditor, banker, cashier, clerk icon"/>
            <p:cNvPicPr>
              <a:picLocks noChangeAspect="1" noChangeArrowheads="1"/>
            </p:cNvPicPr>
            <p:nvPr/>
          </p:nvPicPr>
          <p:blipFill>
            <a:blip r:embed="rId16" cstate="print"/>
            <a:srcRect/>
            <a:stretch>
              <a:fillRect/>
            </a:stretch>
          </p:blipFill>
          <p:spPr bwMode="auto">
            <a:xfrm>
              <a:off x="1693" y="1438"/>
              <a:ext cx="617" cy="617"/>
            </a:xfrm>
            <a:prstGeom prst="rect">
              <a:avLst/>
            </a:prstGeom>
            <a:noFill/>
            <a:ln w="9525">
              <a:noFill/>
              <a:miter lim="800000"/>
              <a:headEnd/>
              <a:tailEnd/>
            </a:ln>
          </p:spPr>
        </p:pic>
        <p:sp>
          <p:nvSpPr>
            <p:cNvPr id="50264" name="文本框 67"/>
            <p:cNvSpPr txBox="1">
              <a:spLocks noChangeArrowheads="1"/>
            </p:cNvSpPr>
            <p:nvPr/>
          </p:nvSpPr>
          <p:spPr bwMode="auto">
            <a:xfrm>
              <a:off x="1646" y="2031"/>
              <a:ext cx="1008" cy="375"/>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效果核查</a:t>
              </a:r>
            </a:p>
          </p:txBody>
        </p:sp>
        <p:pic>
          <p:nvPicPr>
            <p:cNvPr id="50265" name="Picture 8" descr="accountant, auditor, banker, cashier, clerk icon"/>
            <p:cNvPicPr>
              <a:picLocks noChangeAspect="1" noChangeArrowheads="1"/>
            </p:cNvPicPr>
            <p:nvPr/>
          </p:nvPicPr>
          <p:blipFill>
            <a:blip r:embed="rId16" cstate="print"/>
            <a:srcRect/>
            <a:stretch>
              <a:fillRect/>
            </a:stretch>
          </p:blipFill>
          <p:spPr bwMode="auto">
            <a:xfrm>
              <a:off x="2810" y="1438"/>
              <a:ext cx="617" cy="617"/>
            </a:xfrm>
            <a:prstGeom prst="rect">
              <a:avLst/>
            </a:prstGeom>
            <a:noFill/>
            <a:ln w="9525">
              <a:noFill/>
              <a:miter lim="800000"/>
              <a:headEnd/>
              <a:tailEnd/>
            </a:ln>
          </p:spPr>
        </p:pic>
        <p:sp>
          <p:nvSpPr>
            <p:cNvPr id="50266" name="文本框 67"/>
            <p:cNvSpPr txBox="1">
              <a:spLocks noChangeArrowheads="1"/>
            </p:cNvSpPr>
            <p:nvPr/>
          </p:nvSpPr>
          <p:spPr bwMode="auto">
            <a:xfrm>
              <a:off x="2780" y="2031"/>
              <a:ext cx="1018"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项目监测</a:t>
              </a:r>
            </a:p>
          </p:txBody>
        </p:sp>
        <p:cxnSp>
          <p:nvCxnSpPr>
            <p:cNvPr id="204" name="直接箭头连接符 203"/>
            <p:cNvCxnSpPr>
              <a:stCxn id="0" idx="3"/>
              <a:endCxn id="0" idx="1"/>
            </p:cNvCxnSpPr>
            <p:nvPr/>
          </p:nvCxnSpPr>
          <p:spPr bwMode="auto">
            <a:xfrm>
              <a:off x="1175" y="2881"/>
              <a:ext cx="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 name="直接箭头连接符 206"/>
            <p:cNvCxnSpPr>
              <a:stCxn id="0" idx="3"/>
              <a:endCxn id="0" idx="1"/>
            </p:cNvCxnSpPr>
            <p:nvPr/>
          </p:nvCxnSpPr>
          <p:spPr bwMode="auto">
            <a:xfrm>
              <a:off x="2310" y="2881"/>
              <a:ext cx="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8" name="直接箭头连接符 217"/>
            <p:cNvCxnSpPr>
              <a:stCxn id="0" idx="3"/>
              <a:endCxn id="0" idx="1"/>
            </p:cNvCxnSpPr>
            <p:nvPr/>
          </p:nvCxnSpPr>
          <p:spPr bwMode="auto">
            <a:xfrm>
              <a:off x="1175" y="1746"/>
              <a:ext cx="51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1" name="直接箭头连接符 220"/>
            <p:cNvCxnSpPr>
              <a:stCxn id="0" idx="3"/>
              <a:endCxn id="0" idx="1"/>
            </p:cNvCxnSpPr>
            <p:nvPr/>
          </p:nvCxnSpPr>
          <p:spPr bwMode="auto">
            <a:xfrm>
              <a:off x="2310" y="1746"/>
              <a:ext cx="500"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0271" name="文本框 65"/>
            <p:cNvSpPr txBox="1">
              <a:spLocks noChangeArrowheads="1"/>
            </p:cNvSpPr>
            <p:nvPr/>
          </p:nvSpPr>
          <p:spPr bwMode="auto">
            <a:xfrm>
              <a:off x="10061" y="3139"/>
              <a:ext cx="654" cy="364"/>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租金</a:t>
              </a:r>
            </a:p>
          </p:txBody>
        </p:sp>
        <p:cxnSp>
          <p:nvCxnSpPr>
            <p:cNvPr id="228" name="直接箭头连接符 227"/>
            <p:cNvCxnSpPr>
              <a:stCxn id="0" idx="0"/>
            </p:cNvCxnSpPr>
            <p:nvPr/>
          </p:nvCxnSpPr>
          <p:spPr bwMode="auto">
            <a:xfrm flipV="1">
              <a:off x="3120" y="2301"/>
              <a:ext cx="0" cy="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1" name="肘形连接符 230"/>
            <p:cNvCxnSpPr>
              <a:stCxn id="0" idx="1"/>
              <a:endCxn id="64540" idx="1"/>
            </p:cNvCxnSpPr>
            <p:nvPr/>
          </p:nvCxnSpPr>
          <p:spPr>
            <a:xfrm rot="10800000" flipH="1" flipV="1">
              <a:off x="558" y="1748"/>
              <a:ext cx="295" cy="2773"/>
            </a:xfrm>
            <a:prstGeom prst="bentConnector3">
              <a:avLst>
                <a:gd name="adj1" fmla="val -127119"/>
              </a:avLst>
            </a:prstGeom>
            <a:ln>
              <a:tailEnd type="triangle"/>
            </a:ln>
          </p:spPr>
          <p:style>
            <a:lnRef idx="2">
              <a:schemeClr val="accent1"/>
            </a:lnRef>
            <a:fillRef idx="0">
              <a:schemeClr val="accent1"/>
            </a:fillRef>
            <a:effectRef idx="1">
              <a:schemeClr val="accent1"/>
            </a:effectRef>
            <a:fontRef idx="minor">
              <a:schemeClr val="tx1"/>
            </a:fontRef>
          </p:style>
        </p:cxnSp>
        <p:sp>
          <p:nvSpPr>
            <p:cNvPr id="237" name="矩形 236"/>
            <p:cNvSpPr/>
            <p:nvPr/>
          </p:nvSpPr>
          <p:spPr>
            <a:xfrm>
              <a:off x="4705" y="5793"/>
              <a:ext cx="567" cy="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latin typeface="等线" panose="02010600030101010101" pitchFamily="2" charset="-122"/>
                <a:ea typeface="等线" panose="02010600030101010101" pitchFamily="2" charset="-122"/>
              </a:endParaRPr>
            </a:p>
          </p:txBody>
        </p:sp>
        <p:cxnSp>
          <p:nvCxnSpPr>
            <p:cNvPr id="100" name="肘形连接符 99"/>
            <p:cNvCxnSpPr/>
            <p:nvPr/>
          </p:nvCxnSpPr>
          <p:spPr>
            <a:xfrm flipV="1">
              <a:off x="3233" y="4463"/>
              <a:ext cx="3287" cy="1095"/>
            </a:xfrm>
            <a:prstGeom prst="bentConnector3">
              <a:avLst>
                <a:gd name="adj1" fmla="val 67519"/>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5" name="灯片编号占位符 2"/>
            <p:cNvSpPr txBox="1"/>
            <p:nvPr/>
          </p:nvSpPr>
          <p:spPr>
            <a:xfrm>
              <a:off x="9629" y="8556"/>
              <a:ext cx="4432" cy="478"/>
            </a:xfrm>
            <a:prstGeom prst="rect">
              <a:avLst/>
            </a:prstGeom>
            <a:noFill/>
            <a:ln>
              <a:noFill/>
            </a:ln>
          </p:spPr>
          <p:txBody>
            <a:bodyPr/>
            <a:lstStyle/>
            <a:p>
              <a:pPr defTabSz="848360" fontAlgn="auto">
                <a:spcBef>
                  <a:spcPts val="0"/>
                </a:spcBef>
                <a:spcAft>
                  <a:spcPts val="0"/>
                </a:spcAft>
                <a:buFontTx/>
                <a:buNone/>
                <a:defRPr/>
              </a:pPr>
              <a:r>
                <a:rPr lang="en-US" altLang="zh-CN" sz="1200" dirty="0">
                  <a:latin typeface="等线" panose="02010600030101010101" pitchFamily="2" charset="-122"/>
                  <a:ea typeface="等线" panose="02010600030101010101" pitchFamily="2" charset="-122"/>
                </a:rPr>
                <a:t>Source</a:t>
              </a:r>
              <a:r>
                <a:rPr lang="zh-CN" altLang="en-US" sz="1200" dirty="0">
                  <a:latin typeface="等线" panose="02010600030101010101" pitchFamily="2" charset="-122"/>
                  <a:ea typeface="等线" panose="02010600030101010101" pitchFamily="2" charset="-122"/>
                </a:rPr>
                <a:t>：能源区块链实验室</a:t>
              </a:r>
              <a:endParaRPr lang="en-US" altLang="zh-CN" sz="1200" dirty="0">
                <a:latin typeface="等线" panose="02010600030101010101" pitchFamily="2" charset="-122"/>
                <a:ea typeface="等线" panose="02010600030101010101" pitchFamily="2" charset="-122"/>
              </a:endParaRPr>
            </a:p>
          </p:txBody>
        </p:sp>
        <p:pic>
          <p:nvPicPr>
            <p:cNvPr id="23" name="Picture 22"/>
            <p:cNvPicPr>
              <a:picLocks noChangeAspect="1"/>
            </p:cNvPicPr>
            <p:nvPr/>
          </p:nvPicPr>
          <p:blipFill>
            <a:blip r:embed="rId2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5" y="4254"/>
              <a:ext cx="913" cy="761"/>
            </a:xfrm>
            <a:prstGeom prst="rect">
              <a:avLst/>
            </a:prstGeom>
          </p:spPr>
        </p:pic>
        <p:sp>
          <p:nvSpPr>
            <p:cNvPr id="50278" name="文本框 72"/>
            <p:cNvSpPr txBox="1">
              <a:spLocks noChangeArrowheads="1"/>
            </p:cNvSpPr>
            <p:nvPr/>
          </p:nvSpPr>
          <p:spPr bwMode="auto">
            <a:xfrm>
              <a:off x="854" y="4997"/>
              <a:ext cx="1065" cy="375"/>
            </a:xfrm>
            <a:prstGeom prst="rect">
              <a:avLst/>
            </a:prstGeom>
            <a:noFill/>
            <a:ln w="9525">
              <a:noFill/>
              <a:miter lim="800000"/>
              <a:headEnd/>
              <a:tailEnd/>
            </a:ln>
          </p:spPr>
          <p:txBody>
            <a:bodyPr wrap="none">
              <a:spAutoFit/>
            </a:bodyPr>
            <a:lstStyle/>
            <a:p>
              <a:r>
                <a:rPr lang="en-US" altLang="zh-CN" sz="900" dirty="0">
                  <a:latin typeface="等线" panose="02010600030101010101" pitchFamily="2" charset="-122"/>
                  <a:ea typeface="等线" panose="02010600030101010101" pitchFamily="2" charset="-122"/>
                </a:rPr>
                <a:t>DSM</a:t>
              </a:r>
              <a:r>
                <a:rPr lang="zh-CN" altLang="en-US" sz="900" dirty="0">
                  <a:latin typeface="等线" panose="02010600030101010101" pitchFamily="2" charset="-122"/>
                  <a:ea typeface="等线" panose="02010600030101010101" pitchFamily="2" charset="-122"/>
                </a:rPr>
                <a:t>管理</a:t>
              </a:r>
            </a:p>
          </p:txBody>
        </p:sp>
      </p:grpSp>
      <p:sp>
        <p:nvSpPr>
          <p:cNvPr id="50279" name="文本框 67"/>
          <p:cNvSpPr txBox="1">
            <a:spLocks noChangeArrowheads="1"/>
          </p:cNvSpPr>
          <p:nvPr/>
        </p:nvSpPr>
        <p:spPr bwMode="auto">
          <a:xfrm>
            <a:off x="947738" y="2012950"/>
            <a:ext cx="646331" cy="230832"/>
          </a:xfrm>
          <a:prstGeom prst="rect">
            <a:avLst/>
          </a:prstGeom>
          <a:noFill/>
          <a:ln w="9525">
            <a:noFill/>
            <a:miter lim="800000"/>
            <a:headEnd/>
            <a:tailEnd/>
          </a:ln>
        </p:spPr>
        <p:txBody>
          <a:bodyPr wrap="none">
            <a:spAutoFit/>
          </a:bodyPr>
          <a:lstStyle/>
          <a:p>
            <a:r>
              <a:rPr lang="zh-CN" altLang="en-US" sz="900" dirty="0">
                <a:latin typeface="等线" panose="02010600030101010101" pitchFamily="2" charset="-122"/>
                <a:ea typeface="等线" panose="02010600030101010101" pitchFamily="2" charset="-122"/>
              </a:rPr>
              <a:t>项目投放</a:t>
            </a:r>
          </a:p>
        </p:txBody>
      </p:sp>
    </p:spTree>
    <p:extLst>
      <p:ext uri="{BB962C8B-B14F-4D97-AF65-F5344CB8AC3E}">
        <p14:creationId xmlns:p14="http://schemas.microsoft.com/office/powerpoint/2010/main" val="4137160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254&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precDefaultYear/&gt;&lt;m_precDefaultQuarter/&gt;&lt;m_precDefaultMonth/&gt;&lt;m_precDefaultWeek/&gt;&lt;m_precDefaultDay/&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8PD_KtN1EGxwSnikbcF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UQSZs1Gwl0ej5t7ra2Jib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WFS68sQlW0iptQJFynhZl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aV1L90OCeU6WpFxG.ltTQ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pxmF2jaUuDOUUyVIMlj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sV1ft7waV0WLyYZn4k2.J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H1tY1B9Y2EavR3gAwld8a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Xf_QGBlzW0mPeZApYXt_s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dDMl7xRXxUaLUIGfQz8kh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b4B8_YS1FkG20yq8s1pvX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An2NqI5UfEa4BuDGwSFo.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2qlrKgU7ESUSzi9YqYgR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Qzi4ViKehk6drgmHBDzHd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lzz01Oq5v0Grb9GxDtOfY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EVdjLFwZIkGFCJuZXOaKJ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lBr7b7B4S0e.2Hqpq4.po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P00dVDt9O0aHvo3_wW8Bq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lAYb519J10OZinINa3AxX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JRo6jqJFwEmvO1jJmCNV.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qEbcxm8KWE.6DRv.fget8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AlFi3S3XJEqSnEr9i0Vic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6VWj3rodk6IQ2bj69C4J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Btj3gcaUPkKzdUv0PqTxS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WQ4Pc09KU06hHjP2RW8gw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Qm_ykBRqFkCJd3wS6mhc1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xLGSsY9TgE2eQUgr0kUCI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TXXbr.ct1EWFyO3fZ8EvD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BX95kK2ltke8exlLKWaeM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Hsolii.zzEKuKPC7KagHa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xNwjcnL3VEaVtbFzZ6ssl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ZrgVsElAzkyUyiSsno9Ro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P0xbkfWLc0WEaXfN0g1Jm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YAMYEC8x0C3GaCQ6Quc.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37cXrH9040GpiiA0T07QP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UtTTopnKY0Wz0Yh2_uKQ_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u9iC5dSPT0a0zysdYS4G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azoiaKLYqUiQImJRGhe2S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DbAlblSlbkiZ8g1SN4McO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0PmsoC80oECL.xLMGgVWZ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b1LyjTvfiEeb7CMAt8BiP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y9ZZ.d66X0.b8sser9_16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xZvdoGfk4U6E1vvH6Rn0m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9d4lSiNYdUml2F0oK8oxb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I_hooS.qE6X639jlPk7V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QmkC270tNkm.kxDPM6mT5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dHVBEQJqwU2pQHjroxpHB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qLkz4jlT.k6JoDRHKWqEl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40T.x3X5UE6xXxNaB.aax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qYL_lHVO502ZGVa2Q7Aj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S08Z5G1PyUyVEbXDtnisE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cmHwTHZiAkOjkN29lWRQG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hs8Pwj8GR0mCwtcDr9fue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x9._TtC9Ei053hVKC6yl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3eTYuDZgEuxwwCBx.FXY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7vTGLOVb.UWy8Ngj6ScZj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0llPeLXUsUqBslGIG3wm6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TqgbCUL0kaOzSS4twu36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VM8G2P7NwkyK0tMTae6jX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ETRY2wMT1UC2E6yRvgugQ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0fAzF7pmTUW7pU4cn1JfA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SsszYAkgkGizYhfNmRoJ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0u9O3mr7TEyx481HuDnsK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DyRWVzPpjE.3_jU2cGNgG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rpmnOlQPpEyZfeiQuOtBW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VFCwE7v9U6K8sHFfWwkT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R48OTAAk2gZJnZHyuj4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eUCrNxoDk2ULLcJ4on3s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K9wjwqUG9kGkLbt3XqOM7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lHEp0pFSHUCgcLYRfyG10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2jqk17M3qUijbP94h_Yio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FlLSuG0r9USwBrlcZUfOO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IvgN2Tiv30W9sX4Ul9Ylt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38WmqZk2.Uu1M3Kqt.RMg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Tl4gOseqHUe9kHWSGJAQM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rlrdMfXr4kuhah0A1sEsE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7T8KvXt3h0ieJvczgOhye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5WCwFW76PUq.8JR5morDp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s_jAigc2iki2.MO_lgU_d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PVMxVhsMXkW8nzIVKd63n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fF294bBgC0S1X0UZIF7b9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LQsxcXA4MkeoAtZQCJJX9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TIEzDDfwUUmm1z9yOF2Zz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tWpgR.7IKkWKqgW0fTGg2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aoW8xpQxK0KNYz_1PwJy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HAsQ68TyUmkqzfZdeLL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JPu6Ezs4Ue8AQBpFVRHx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rFfT6vT2U.98d2n767M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1yEMWO3OpkWAmyAVYNlGv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bXUX9UE0ygmytaoDaIi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Gtnp2SUTxEGzMZo53O_rk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6pwEMcpEuDu1ud9pR3X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AfKRzpdmESmn1KsGM1oY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TCdDney0avd3_1fgGNO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zRyVeyivkqwH9F_cMn3F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mHe265MnUu0SxekknNy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z3iqzDV1UGcQMouAJoN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uTDaAlz_02TNiT7ZMc0f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9KZUxBf1UaF7.vjidUJ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jOidmXCDMkWg9MfAUgRk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8mywfEzK0GviqVc0eF.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T06xVDYAEeFfRsT8zj11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e3ynNDHQU2Vm3gYyATe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_UBk0aO6VEOyZZp8TmX65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S2oPyjXdUGyd8vxl5Uwe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STZScVig0KEO7FrTZ9YZ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pR2tQP6AEaS2upYT5hS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PgsCXCXku1zTovtetlu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kaownTq.kqQ87zsdTOsg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dCxhoK84WkeDPXYm6fri5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UR90D9yyJE2RSD3CCspgZ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fuEK3rNEEahlaKHrrlt7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exnjD.JiE2q1JwWtDQZ3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kTasB7Jok.a5O5bvtcFs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GbrgiDz2TEadLrYH74tM7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z3iqzDV1UGcQMouAJoN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pqYYgI2iUmnjC3vS50G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lbMoMK7gdk2jeUzhsG241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z3iqzDV1UGcQMouAJoNT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edNIdEf9kWNFlropJ450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1kyGnjCu2UGdpyzyMEvB_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UotS92toGUGAg.PFFIH0o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PgsCXCXku1zTovtetlu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NGGH8s650CFXPHbZuvnS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CQj4_uhWUkWK3jn1SaVdl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5iR44UUaE.rBa2LUMEYA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hG0QuJPekuqxDzcLLt7V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7SKsvdBVFkeEAdu__6ODk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ALNrDQ18C0.FMqvkb_loS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z3iqzDV1UGcQMouAJoNT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E8SMMzRoa0.udupah.ex3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e5cmyFcPFUeoDcZUnUGy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7asjCLAuIEOyBY_kavFrI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b.Rv1f7Bs0egL2pL.3ZWl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9yAAr1KR0WtU7AIxILQ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kmRR4ip.LUWI9Sqa_DxKE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yeOVBEIIaEKDn9alYhJ3w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AVsueEOeUWw0e5kGWsZE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lHhZAFBt0aTJLBmLLcCf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vtUWo8SLyU.D8SpIZXig9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z3iqzDV1UGcQMouAJoNT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ijDqUY4hPEe0Xq67.NSb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quFqdURcl0KbjkyovYz0x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CXIJm3Lrg0Cs.suQwhI1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xRjDydyAfEylzCAUt0mOy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q4fGiG20AEOCrIV3Or_fg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GLzohWibFEy8aJL5sSt_W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cNDwWHI9LUScg5rm_HGXP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K6qb8biWEm1K.PJ92DY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YIBGfTjcvkiA6tV.Sjit4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KfvqtdGhWEqP2A1Vx2Tkd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ABMUOFKuLUO9QP5sVjI_x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KFdpMUyIx0.57KKMzRkr_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KOvRvOikJkW0PUCiDinC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GMrdkyKsEmAES8nDqBnx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7IUEk0s9oEyp0VXwgm9xn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1qQAMXmsNUuoH0NvPLPAQ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rtPo1ftEQ0mMh5LQ003bA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2IwboWMsTECDC0zTNQnKR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47mXjTpXdUKTHy9zMZl8W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eCecWiBjekqeahnFzQBAA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pUFTe1Yva0yQgzHqcfBVp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WMs9WbD0GTFKyZdNcM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BN_dYRU8wEiyFd2EIk3Qn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Z9mf4_Y0zE2GF7jZ8a.1p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ELQJiq8_nEqLWkIuO5Rdo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zuhaEfOw0WdbkoBmnnk1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RfbJ5zmXAEqxP_Gnn0u0p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TEptgMFHckmcpZPonLniC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KP3f_rFHp0qTw02IRAJh3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YSfpzZjwQUS0zdUyZf2zD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8lKP42I5.ki.PY4A8hqqO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T0HmRtX9T0W6ZphJS6IkQA"/>
</p:tagLst>
</file>

<file path=ppt/theme/theme1.xml><?xml version="1.0" encoding="utf-8"?>
<a:theme xmlns:a="http://schemas.openxmlformats.org/drawingml/2006/main" name="TMG master Shanghai 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400" dirty="0">
            <a:latin typeface="+mn-lt"/>
          </a:defRPr>
        </a:defPPr>
      </a:lstStyle>
    </a:txDef>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MG master Shanghai 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400" dirty="0">
            <a:latin typeface="+mn-lt"/>
          </a:defRPr>
        </a:defPPr>
      </a:lstStyle>
    </a:txDef>
  </a:objectDefaults>
  <a:extraClrSchemeLst/>
</a:theme>
</file>

<file path=ppt/theme/theme4.xml><?xml version="1.0" encoding="utf-8"?>
<a:theme xmlns:a="http://schemas.openxmlformats.org/drawingml/2006/main" name="Main Title">
  <a:themeElements>
    <a:clrScheme name="Main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ain Tit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rgbClr val="FF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rgbClr val="FF0000"/>
            </a:solidFill>
            <a:effectLst/>
            <a:latin typeface="Times New Roman" pitchFamily="18" charset="0"/>
            <a:ea typeface="楷体_GB2312" pitchFamily="49" charset="-122"/>
          </a:defRPr>
        </a:defPPr>
      </a:lstStyle>
    </a:lnDef>
  </a:objectDefaults>
  <a:extraClrSchemeLst>
    <a:extraClrScheme>
      <a:clrScheme name="Main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in 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in 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in 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in 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in 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in Tit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in 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in 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in 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in 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in 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ain Title">
  <a:themeElements>
    <a:clrScheme name="Main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ain Tit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rgbClr val="FF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rgbClr val="FF0000"/>
            </a:solidFill>
            <a:effectLst/>
            <a:latin typeface="Times New Roman" pitchFamily="18" charset="0"/>
            <a:ea typeface="楷体_GB2312" pitchFamily="49" charset="-122"/>
          </a:defRPr>
        </a:defPPr>
      </a:lstStyle>
    </a:lnDef>
  </a:objectDefaults>
  <a:extraClrSchemeLst>
    <a:extraClrScheme>
      <a:clrScheme name="Main 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in 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in 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in 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in 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in 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in Tit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in 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in 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in 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in 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in 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TMG master Shanghai 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400" dirty="0">
            <a:latin typeface="+mn-lt"/>
          </a:defRPr>
        </a:defPPr>
      </a:lstStyle>
    </a:txDef>
  </a:objectDefaults>
  <a:extraClrSchemeLst/>
</a:theme>
</file>

<file path=ppt/theme/theme7.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lgn="l">
          <a:defRPr sz="1200" dirty="0" err="1" smtClean="0">
            <a:solidFill>
              <a:schemeClr val="tx2"/>
            </a:solidFill>
          </a:defRPr>
        </a:defPPr>
      </a:lstStyle>
    </a:txDef>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25550</TotalTime>
  <Words>6191</Words>
  <Application>Microsoft Office PowerPoint</Application>
  <PresentationFormat>全屏显示(16:10)</PresentationFormat>
  <Paragraphs>711</Paragraphs>
  <Slides>33</Slides>
  <Notes>14</Notes>
  <HiddenSlides>0</HiddenSlides>
  <MMClips>0</MMClips>
  <ScaleCrop>false</ScaleCrop>
  <HeadingPairs>
    <vt:vector size="8" baseType="variant">
      <vt:variant>
        <vt:lpstr>已用的字体</vt:lpstr>
      </vt:variant>
      <vt:variant>
        <vt:i4>15</vt:i4>
      </vt:variant>
      <vt:variant>
        <vt:lpstr>主题</vt:lpstr>
      </vt:variant>
      <vt:variant>
        <vt:i4>7</vt:i4>
      </vt:variant>
      <vt:variant>
        <vt:lpstr>嵌入 OLE 服务器</vt:lpstr>
      </vt:variant>
      <vt:variant>
        <vt:i4>1</vt:i4>
      </vt:variant>
      <vt:variant>
        <vt:lpstr>幻灯片标题</vt:lpstr>
      </vt:variant>
      <vt:variant>
        <vt:i4>33</vt:i4>
      </vt:variant>
    </vt:vector>
  </HeadingPairs>
  <TitlesOfParts>
    <vt:vector size="56" baseType="lpstr">
      <vt:lpstr>Microsoft YaHei Bold</vt:lpstr>
      <vt:lpstr>MS PGothic</vt:lpstr>
      <vt:lpstr>MS PGothic</vt:lpstr>
      <vt:lpstr>等线</vt:lpstr>
      <vt:lpstr>等线 Light</vt:lpstr>
      <vt:lpstr>黑体</vt:lpstr>
      <vt:lpstr>华文楷体</vt:lpstr>
      <vt:lpstr>楷体_GB2312</vt:lpstr>
      <vt:lpstr>宋体</vt:lpstr>
      <vt:lpstr>微软雅黑</vt:lpstr>
      <vt:lpstr>Arial</vt:lpstr>
      <vt:lpstr>Calibri</vt:lpstr>
      <vt:lpstr>Eras Bold ITC</vt:lpstr>
      <vt:lpstr>Times New Roman</vt:lpstr>
      <vt:lpstr>Wingdings</vt:lpstr>
      <vt:lpstr>TMG master Shanghai 2013</vt:lpstr>
      <vt:lpstr>1_Office 主题</vt:lpstr>
      <vt:lpstr>1_TMG master Shanghai 2013</vt:lpstr>
      <vt:lpstr>Main Title</vt:lpstr>
      <vt:lpstr>1_Main Title</vt:lpstr>
      <vt:lpstr>2_TMG master Shanghai 2013</vt:lpstr>
      <vt:lpstr>simple-light-2</vt:lpstr>
      <vt:lpstr>think-cell Slide</vt:lpstr>
      <vt:lpstr>PowerPoint 演示文稿</vt:lpstr>
      <vt:lpstr>能源进化大趋势</vt:lpstr>
      <vt:lpstr>从第三代电网到新一代能源系统</vt:lpstr>
      <vt:lpstr>多层次的能源互联网架构</vt:lpstr>
      <vt:lpstr>能源革命的目标：安全低碳高效的能源系统</vt:lpstr>
      <vt:lpstr>能源互联网：真正的瓶颈在哪里？</vt:lpstr>
      <vt:lpstr>能源行业的多边关系日益复杂：分布式光伏价值链模型</vt:lpstr>
      <vt:lpstr>能源行业的多边关系日益复杂：分布式光伏+需求侧响应价值链模型</vt:lpstr>
      <vt:lpstr>能源行业的多边关系日益复杂：分布式光伏+需求侧响应实际生态</vt:lpstr>
      <vt:lpstr>随着生产力进步和生产关系调整，未来能源系统复杂性剧增</vt:lpstr>
      <vt:lpstr>目前能源互联网概念落地存在较大挑战</vt:lpstr>
      <vt:lpstr>区块链技术的特点与能源互联网的理念具有较高内在一致性</vt:lpstr>
      <vt:lpstr>能源云时代的来临</vt:lpstr>
      <vt:lpstr>能源区块链实验室：全球首个贯穿能源全价值链的区块链应用开发机构</vt:lpstr>
      <vt:lpstr>发展历程</vt:lpstr>
      <vt:lpstr>实验室正在开发适用于能源行业的区块链平台</vt:lpstr>
      <vt:lpstr>区块链能源应用挑战</vt:lpstr>
      <vt:lpstr>区块链技术能源应用的不可能三角</vt:lpstr>
      <vt:lpstr>区块链技术需要同其他信息技术组合应用</vt:lpstr>
      <vt:lpstr>能源区块链实验室将根据能源行业应用特征，筛选行业应用和功能应用</vt:lpstr>
      <vt:lpstr>创始合伙人介绍</vt:lpstr>
      <vt:lpstr>应用介绍：CCER碳资产开发系统</vt:lpstr>
      <vt:lpstr>碳链POC（概念验证版本）</vt:lpstr>
      <vt:lpstr>在研产品2：基于区块链的电动汽车碳积分系统设计</vt:lpstr>
      <vt:lpstr>应用介绍：分布式电网售电系统</vt:lpstr>
      <vt:lpstr>应用形态：虚拟储能电厂</vt:lpstr>
      <vt:lpstr>虚拟电厂模型</vt:lpstr>
      <vt:lpstr>公司布局</vt:lpstr>
      <vt:lpstr>超级账本计划（Hyperledger Project）中唯一能源应用企业</vt:lpstr>
      <vt:lpstr>电信行业在互联网转型中的经验与教训给能源行业什么启示？</vt:lpstr>
      <vt:lpstr>理念：区块链网络动力学，对世界的解构和建构</vt:lpstr>
      <vt:lpstr>Last but not least</vt:lpstr>
      <vt:lpstr>Thank you</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yin cao</cp:lastModifiedBy>
  <cp:revision>890</cp:revision>
  <cp:lastPrinted>2014-06-04T08:13:56Z</cp:lastPrinted>
  <dcterms:created xsi:type="dcterms:W3CDTF">2014-05-06T08:17:54Z</dcterms:created>
  <dcterms:modified xsi:type="dcterms:W3CDTF">2017-03-04T06:50:57Z</dcterms:modified>
</cp:coreProperties>
</file>